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4AB8101-AACD-4C00-8A19-E5F14E47666B}" type="datetimeFigureOut">
              <a:rPr lang="en-IN" smtClean="0"/>
              <a:t>25-11-2021</a:t>
            </a:fld>
            <a:endParaRPr lang="en-IN"/>
          </a:p>
        </p:txBody>
      </p:sp>
      <p:sp>
        <p:nvSpPr>
          <p:cNvPr id="5" name="Footer Placeholder 4"/>
          <p:cNvSpPr>
            <a:spLocks noGrp="1"/>
          </p:cNvSpPr>
          <p:nvPr>
            <p:ph type="ftr" sz="quarter" idx="11"/>
          </p:nvPr>
        </p:nvSpPr>
        <p:spPr>
          <a:xfrm>
            <a:off x="2692397" y="5037663"/>
            <a:ext cx="5214635" cy="279400"/>
          </a:xfrm>
        </p:spPr>
        <p:txBody>
          <a:bodyPr/>
          <a:lstStyle/>
          <a:p>
            <a:endParaRPr lang="en-IN"/>
          </a:p>
        </p:txBody>
      </p:sp>
      <p:sp>
        <p:nvSpPr>
          <p:cNvPr id="6" name="Slide Number Placeholder 5"/>
          <p:cNvSpPr>
            <a:spLocks noGrp="1"/>
          </p:cNvSpPr>
          <p:nvPr>
            <p:ph type="sldNum" sz="quarter" idx="12"/>
          </p:nvPr>
        </p:nvSpPr>
        <p:spPr>
          <a:xfrm>
            <a:off x="8956900" y="5037663"/>
            <a:ext cx="551167" cy="279400"/>
          </a:xfrm>
        </p:spPr>
        <p:txBody>
          <a:bodyPr/>
          <a:lstStyle/>
          <a:p>
            <a:fld id="{31EDABB3-186F-465F-B4A1-FA1493F7679A}" type="slidenum">
              <a:rPr lang="en-IN" smtClean="0"/>
              <a:t>‹#›</a:t>
            </a:fld>
            <a:endParaRPr lang="en-IN"/>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74563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4AB8101-AACD-4C00-8A19-E5F14E47666B}" type="datetimeFigureOut">
              <a:rPr lang="en-IN" smtClean="0"/>
              <a:t>25-11-2021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1EDABB3-186F-465F-B4A1-FA1493F7679A}" type="slidenum">
              <a:rPr lang="en-IN" smtClean="0"/>
              <a:t>‹#›</a:t>
            </a:fld>
            <a:endParaRPr lang="en-IN"/>
          </a:p>
        </p:txBody>
      </p:sp>
    </p:spTree>
    <p:extLst>
      <p:ext uri="{BB962C8B-B14F-4D97-AF65-F5344CB8AC3E}">
        <p14:creationId xmlns:p14="http://schemas.microsoft.com/office/powerpoint/2010/main" val="1875922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4AB8101-AACD-4C00-8A19-E5F14E47666B}" type="datetimeFigureOut">
              <a:rPr lang="en-IN" smtClean="0"/>
              <a:t>25-11-2021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1EDABB3-186F-465F-B4A1-FA1493F7679A}" type="slidenum">
              <a:rPr lang="en-IN" smtClean="0"/>
              <a:t>‹#›</a:t>
            </a:fld>
            <a:endParaRPr lang="en-IN"/>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50398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4AB8101-AACD-4C00-8A19-E5F14E47666B}" type="datetimeFigureOut">
              <a:rPr lang="en-IN" smtClean="0"/>
              <a:t>25-11-2021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1EDABB3-186F-465F-B4A1-FA1493F7679A}" type="slidenum">
              <a:rPr lang="en-IN" smtClean="0"/>
              <a:t>‹#›</a:t>
            </a:fld>
            <a:endParaRPr lang="en-IN"/>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29872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4AB8101-AACD-4C00-8A19-E5F14E47666B}" type="datetimeFigureOut">
              <a:rPr lang="en-IN" smtClean="0"/>
              <a:t>25-11-2021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1EDABB3-186F-465F-B4A1-FA1493F7679A}" type="slidenum">
              <a:rPr lang="en-IN" smtClean="0"/>
              <a:t>‹#›</a:t>
            </a:fld>
            <a:endParaRPr lang="en-IN"/>
          </a:p>
        </p:txBody>
      </p:sp>
    </p:spTree>
    <p:extLst>
      <p:ext uri="{BB962C8B-B14F-4D97-AF65-F5344CB8AC3E}">
        <p14:creationId xmlns:p14="http://schemas.microsoft.com/office/powerpoint/2010/main" val="42720531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4AB8101-AACD-4C00-8A19-E5F14E47666B}" type="datetimeFigureOut">
              <a:rPr lang="en-IN" smtClean="0"/>
              <a:t>25-11-2021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1EDABB3-186F-465F-B4A1-FA1493F7679A}" type="slidenum">
              <a:rPr lang="en-IN" smtClean="0"/>
              <a:t>‹#›</a:t>
            </a:fld>
            <a:endParaRPr lang="en-IN"/>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11073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4AB8101-AACD-4C00-8A19-E5F14E47666B}" type="datetimeFigureOut">
              <a:rPr lang="en-IN" smtClean="0"/>
              <a:t>25-11-2021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1EDABB3-186F-465F-B4A1-FA1493F7679A}" type="slidenum">
              <a:rPr lang="en-IN" smtClean="0"/>
              <a:t>‹#›</a:t>
            </a:fld>
            <a:endParaRPr lang="en-IN"/>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04386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4AB8101-AACD-4C00-8A19-E5F14E47666B}" type="datetimeFigureOut">
              <a:rPr lang="en-IN" smtClean="0"/>
              <a:t>25-11-2021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1EDABB3-186F-465F-B4A1-FA1493F7679A}" type="slidenum">
              <a:rPr lang="en-IN" smtClean="0"/>
              <a:t>‹#›</a:t>
            </a:fld>
            <a:endParaRPr lang="en-IN"/>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179821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4AB8101-AACD-4C00-8A19-E5F14E47666B}" type="datetimeFigureOut">
              <a:rPr lang="en-IN" smtClean="0"/>
              <a:t>25-11-2021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1EDABB3-186F-465F-B4A1-FA1493F7679A}" type="slidenum">
              <a:rPr lang="en-IN" smtClean="0"/>
              <a:t>‹#›</a:t>
            </a:fld>
            <a:endParaRPr lang="en-IN"/>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531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4AB8101-AACD-4C00-8A19-E5F14E47666B}" type="datetimeFigureOut">
              <a:rPr lang="en-IN" smtClean="0"/>
              <a:t>25-11-2021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1EDABB3-186F-465F-B4A1-FA1493F7679A}" type="slidenum">
              <a:rPr lang="en-IN" smtClean="0"/>
              <a:t>‹#›</a:t>
            </a:fld>
            <a:endParaRPr lang="en-IN"/>
          </a:p>
        </p:txBody>
      </p:sp>
    </p:spTree>
    <p:extLst>
      <p:ext uri="{BB962C8B-B14F-4D97-AF65-F5344CB8AC3E}">
        <p14:creationId xmlns:p14="http://schemas.microsoft.com/office/powerpoint/2010/main" val="1020526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4AB8101-AACD-4C00-8A19-E5F14E47666B}" type="datetimeFigureOut">
              <a:rPr lang="en-IN" smtClean="0"/>
              <a:t>25-11-2021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1EDABB3-186F-465F-B4A1-FA1493F7679A}" type="slidenum">
              <a:rPr lang="en-IN" smtClean="0"/>
              <a:t>‹#›</a:t>
            </a:fld>
            <a:endParaRPr lang="en-IN"/>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8266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4AB8101-AACD-4C00-8A19-E5F14E47666B}" type="datetimeFigureOut">
              <a:rPr lang="en-IN" smtClean="0"/>
              <a:t>25-11-2021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1EDABB3-186F-465F-B4A1-FA1493F7679A}" type="slidenum">
              <a:rPr lang="en-IN" smtClean="0"/>
              <a:t>‹#›</a:t>
            </a:fld>
            <a:endParaRPr lang="en-IN"/>
          </a:p>
        </p:txBody>
      </p:sp>
    </p:spTree>
    <p:extLst>
      <p:ext uri="{BB962C8B-B14F-4D97-AF65-F5344CB8AC3E}">
        <p14:creationId xmlns:p14="http://schemas.microsoft.com/office/powerpoint/2010/main" val="3759835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4AB8101-AACD-4C00-8A19-E5F14E47666B}" type="datetimeFigureOut">
              <a:rPr lang="en-IN" smtClean="0"/>
              <a:t>25-11-2021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31EDABB3-186F-465F-B4A1-FA1493F7679A}" type="slidenum">
              <a:rPr lang="en-IN" smtClean="0"/>
              <a:t>‹#›</a:t>
            </a:fld>
            <a:endParaRPr lang="en-IN"/>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4049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4AB8101-AACD-4C00-8A19-E5F14E47666B}" type="datetimeFigureOut">
              <a:rPr lang="en-IN" smtClean="0"/>
              <a:t>25-11-2021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31EDABB3-186F-465F-B4A1-FA1493F7679A}" type="slidenum">
              <a:rPr lang="en-IN" smtClean="0"/>
              <a:t>‹#›</a:t>
            </a:fld>
            <a:endParaRPr lang="en-IN"/>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05197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AB8101-AACD-4C00-8A19-E5F14E47666B}" type="datetimeFigureOut">
              <a:rPr lang="en-IN" smtClean="0"/>
              <a:t>25-11-2021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31EDABB3-186F-465F-B4A1-FA1493F7679A}" type="slidenum">
              <a:rPr lang="en-IN" smtClean="0"/>
              <a:t>‹#›</a:t>
            </a:fld>
            <a:endParaRPr lang="en-IN"/>
          </a:p>
        </p:txBody>
      </p:sp>
    </p:spTree>
    <p:extLst>
      <p:ext uri="{BB962C8B-B14F-4D97-AF65-F5344CB8AC3E}">
        <p14:creationId xmlns:p14="http://schemas.microsoft.com/office/powerpoint/2010/main" val="3808889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4AB8101-AACD-4C00-8A19-E5F14E47666B}" type="datetimeFigureOut">
              <a:rPr lang="en-IN" smtClean="0"/>
              <a:t>25-11-2021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1EDABB3-186F-465F-B4A1-FA1493F7679A}" type="slidenum">
              <a:rPr lang="en-IN" smtClean="0"/>
              <a:t>‹#›</a:t>
            </a:fld>
            <a:endParaRPr lang="en-IN"/>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5197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4AB8101-AACD-4C00-8A19-E5F14E47666B}" type="datetimeFigureOut">
              <a:rPr lang="en-IN" smtClean="0"/>
              <a:t>25-11-2021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1EDABB3-186F-465F-B4A1-FA1493F7679A}" type="slidenum">
              <a:rPr lang="en-IN" smtClean="0"/>
              <a:t>‹#›</a:t>
            </a:fld>
            <a:endParaRPr lang="en-IN"/>
          </a:p>
        </p:txBody>
      </p:sp>
    </p:spTree>
    <p:extLst>
      <p:ext uri="{BB962C8B-B14F-4D97-AF65-F5344CB8AC3E}">
        <p14:creationId xmlns:p14="http://schemas.microsoft.com/office/powerpoint/2010/main" val="3026094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4AB8101-AACD-4C00-8A19-E5F14E47666B}" type="datetimeFigureOut">
              <a:rPr lang="en-IN" smtClean="0"/>
              <a:t>25-11-2021</a:t>
            </a:fld>
            <a:endParaRPr lang="en-IN"/>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1EDABB3-186F-465F-B4A1-FA1493F7679A}" type="slidenum">
              <a:rPr lang="en-IN" smtClean="0"/>
              <a:t>‹#›</a:t>
            </a:fld>
            <a:endParaRPr lang="en-IN"/>
          </a:p>
        </p:txBody>
      </p:sp>
    </p:spTree>
    <p:extLst>
      <p:ext uri="{BB962C8B-B14F-4D97-AF65-F5344CB8AC3E}">
        <p14:creationId xmlns:p14="http://schemas.microsoft.com/office/powerpoint/2010/main" val="2995523556"/>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PEPTIC ULCER</a:t>
            </a:r>
            <a:endParaRPr lang="en-IN" dirty="0"/>
          </a:p>
        </p:txBody>
      </p:sp>
      <p:sp>
        <p:nvSpPr>
          <p:cNvPr id="3" name="Subtitle 2"/>
          <p:cNvSpPr>
            <a:spLocks noGrp="1"/>
          </p:cNvSpPr>
          <p:nvPr>
            <p:ph type="subTitle" idx="1"/>
          </p:nvPr>
        </p:nvSpPr>
        <p:spPr/>
        <p:txBody>
          <a:bodyPr>
            <a:normAutofit fontScale="40000" lnSpcReduction="20000"/>
          </a:bodyPr>
          <a:lstStyle/>
          <a:p>
            <a:r>
              <a:rPr lang="en-GB" dirty="0" smtClean="0"/>
              <a:t>By</a:t>
            </a:r>
          </a:p>
          <a:p>
            <a:r>
              <a:rPr lang="en-GB" dirty="0" err="1" smtClean="0"/>
              <a:t>Aamena</a:t>
            </a:r>
            <a:r>
              <a:rPr lang="en-GB" dirty="0" smtClean="0"/>
              <a:t> Zaidi</a:t>
            </a:r>
          </a:p>
          <a:p>
            <a:r>
              <a:rPr lang="en-GB" dirty="0" smtClean="0"/>
              <a:t>Assistant Professor</a:t>
            </a:r>
          </a:p>
          <a:p>
            <a:r>
              <a:rPr lang="en-GB" dirty="0" smtClean="0"/>
              <a:t>Department of Nutrition Science</a:t>
            </a:r>
          </a:p>
          <a:p>
            <a:r>
              <a:rPr lang="en-GB" dirty="0" smtClean="0"/>
              <a:t>School of Health Science</a:t>
            </a:r>
          </a:p>
          <a:p>
            <a:r>
              <a:rPr lang="en-GB" dirty="0" smtClean="0"/>
              <a:t>CSJM University, </a:t>
            </a:r>
            <a:r>
              <a:rPr lang="en-GB" dirty="0"/>
              <a:t>K</a:t>
            </a:r>
            <a:r>
              <a:rPr lang="en-GB" dirty="0" smtClean="0"/>
              <a:t>anpur</a:t>
            </a:r>
            <a:endParaRPr lang="en-IN" dirty="0"/>
          </a:p>
        </p:txBody>
      </p:sp>
    </p:spTree>
    <p:extLst>
      <p:ext uri="{BB962C8B-B14F-4D97-AF65-F5344CB8AC3E}">
        <p14:creationId xmlns:p14="http://schemas.microsoft.com/office/powerpoint/2010/main" val="1557520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91886"/>
            <a:ext cx="10515600" cy="5785077"/>
          </a:xfrm>
        </p:spPr>
        <p:txBody>
          <a:bodyPr/>
          <a:lstStyle/>
          <a:p>
            <a:pPr algn="just"/>
            <a:r>
              <a:rPr lang="en-GB" b="1" dirty="0" smtClean="0"/>
              <a:t>Other medications</a:t>
            </a:r>
            <a:r>
              <a:rPr lang="en-GB" dirty="0" smtClean="0"/>
              <a:t>-Taking certain other medications along with NSAIDs, such as steroids, anticoagulants, low-dose aspirin, selective serotonin reuptake inhibitors (SSRIs), alendronate (Fosamax) and </a:t>
            </a:r>
            <a:r>
              <a:rPr lang="en-GB" dirty="0" err="1" smtClean="0"/>
              <a:t>risedronate</a:t>
            </a:r>
            <a:r>
              <a:rPr lang="en-GB" dirty="0" smtClean="0"/>
              <a:t> (Actonel), can greatly increase the chance of developing ulcers.</a:t>
            </a:r>
            <a:endParaRPr lang="en-IN" dirty="0"/>
          </a:p>
        </p:txBody>
      </p:sp>
    </p:spTree>
    <p:extLst>
      <p:ext uri="{BB962C8B-B14F-4D97-AF65-F5344CB8AC3E}">
        <p14:creationId xmlns:p14="http://schemas.microsoft.com/office/powerpoint/2010/main" val="1088179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87829"/>
            <a:ext cx="10515600" cy="5589134"/>
          </a:xfrm>
        </p:spPr>
        <p:txBody>
          <a:bodyPr/>
          <a:lstStyle/>
          <a:p>
            <a:pPr marL="0" indent="0">
              <a:buNone/>
            </a:pPr>
            <a:r>
              <a:rPr lang="en-GB" dirty="0" smtClean="0"/>
              <a:t>RISK FACTORS</a:t>
            </a:r>
          </a:p>
          <a:p>
            <a:pPr algn="just"/>
            <a:r>
              <a:rPr lang="en-GB" dirty="0" smtClean="0"/>
              <a:t>Smoke-Smoking may increase the risk of peptic ulcers in people who are infected with H. pylori.</a:t>
            </a:r>
          </a:p>
          <a:p>
            <a:pPr algn="just"/>
            <a:r>
              <a:rPr lang="en-GB" dirty="0" smtClean="0"/>
              <a:t>Drink alcohol-Alcohol can irritate and erode the mucous lining of stomach, and it increases the amount of stomach acid produced.</a:t>
            </a:r>
          </a:p>
          <a:p>
            <a:pPr algn="just"/>
            <a:r>
              <a:rPr lang="en-GB" dirty="0" smtClean="0"/>
              <a:t>Have untreated stress.</a:t>
            </a:r>
          </a:p>
          <a:p>
            <a:pPr algn="just"/>
            <a:r>
              <a:rPr lang="en-GB" dirty="0" smtClean="0"/>
              <a:t>Eating spicy foods.</a:t>
            </a:r>
            <a:endParaRPr lang="en-IN" dirty="0"/>
          </a:p>
        </p:txBody>
      </p:sp>
    </p:spTree>
    <p:extLst>
      <p:ext uri="{BB962C8B-B14F-4D97-AF65-F5344CB8AC3E}">
        <p14:creationId xmlns:p14="http://schemas.microsoft.com/office/powerpoint/2010/main" val="1129723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44137"/>
            <a:ext cx="10515600" cy="5732826"/>
          </a:xfrm>
        </p:spPr>
        <p:txBody>
          <a:bodyPr>
            <a:normAutofit/>
          </a:bodyPr>
          <a:lstStyle/>
          <a:p>
            <a:pPr marL="0" indent="0">
              <a:buNone/>
            </a:pPr>
            <a:r>
              <a:rPr lang="en-GB" dirty="0" smtClean="0"/>
              <a:t>COMPLICATIONS</a:t>
            </a:r>
          </a:p>
          <a:p>
            <a:pPr algn="just"/>
            <a:r>
              <a:rPr lang="en-GB" b="1" dirty="0" smtClean="0"/>
              <a:t>Internal bleeding</a:t>
            </a:r>
            <a:r>
              <a:rPr lang="en-GB" dirty="0" smtClean="0"/>
              <a:t>-Bleeding can occur as slow blood loss that leads to anaemia or as severe blood loss that may require hospitalization or a blood transfusion. Severe blood loss may cause black or bloody vomit or black or bloody stools.</a:t>
            </a:r>
          </a:p>
          <a:p>
            <a:pPr algn="just"/>
            <a:r>
              <a:rPr lang="en-GB" b="1" dirty="0" smtClean="0"/>
              <a:t>A hole (perforation) in stomach wall</a:t>
            </a:r>
            <a:r>
              <a:rPr lang="en-GB" dirty="0" smtClean="0"/>
              <a:t>-Peptic ulcers can eat a hole through (perforate) the wall of stomach or small intestine, putting at risk of serious infection of abdominal cavity (peritonitis).</a:t>
            </a:r>
          </a:p>
          <a:p>
            <a:pPr algn="just"/>
            <a:r>
              <a:rPr lang="en-GB" b="1" dirty="0" smtClean="0"/>
              <a:t>Obstruction</a:t>
            </a:r>
            <a:r>
              <a:rPr lang="en-GB" dirty="0" smtClean="0"/>
              <a:t>-Peptic ulcers can block passage of food through the digestive tract, causing  to become full easily, to vomit and to lose weight either through swelling from inflammation or through scarring.</a:t>
            </a:r>
          </a:p>
          <a:p>
            <a:pPr algn="just"/>
            <a:r>
              <a:rPr lang="en-GB" b="1" dirty="0" smtClean="0"/>
              <a:t>Gastric cancer</a:t>
            </a:r>
            <a:r>
              <a:rPr lang="en-GB" dirty="0" smtClean="0"/>
              <a:t>-Studies have shown that people infected with H. pylori have an increased risk of gastric cancer.</a:t>
            </a:r>
            <a:endParaRPr lang="en-IN" dirty="0"/>
          </a:p>
        </p:txBody>
      </p:sp>
    </p:spTree>
    <p:extLst>
      <p:ext uri="{BB962C8B-B14F-4D97-AF65-F5344CB8AC3E}">
        <p14:creationId xmlns:p14="http://schemas.microsoft.com/office/powerpoint/2010/main" val="13110664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09451"/>
            <a:ext cx="10515600" cy="5667512"/>
          </a:xfrm>
        </p:spPr>
        <p:txBody>
          <a:bodyPr/>
          <a:lstStyle/>
          <a:p>
            <a:pPr marL="0" indent="0">
              <a:buNone/>
            </a:pPr>
            <a:r>
              <a:rPr lang="en-GB" dirty="0" smtClean="0"/>
              <a:t>DIETARY MANAGEMENT</a:t>
            </a:r>
          </a:p>
          <a:p>
            <a:pPr marL="0" indent="0">
              <a:buNone/>
            </a:pPr>
            <a:r>
              <a:rPr lang="en-GB" b="1" dirty="0" smtClean="0"/>
              <a:t>1-Dietary Fibre and Vitamin A</a:t>
            </a:r>
          </a:p>
          <a:p>
            <a:pPr algn="just"/>
            <a:r>
              <a:rPr lang="en-GB" dirty="0" smtClean="0"/>
              <a:t>Research shows that a high fibre diet decreases the risk of developing ulcer disease. Although both insoluble and soluble fibres demonstrate this association, there is a stronger association between diets high in soluble fibre and a decreased risk for developing ulcers.</a:t>
            </a:r>
          </a:p>
          <a:p>
            <a:pPr algn="just"/>
            <a:r>
              <a:rPr lang="en-GB" dirty="0" smtClean="0"/>
              <a:t>Foods that are high in soluble fibre include oats, psyllium husk, legumes, flax seeds, barley, nuts, and certain vegetables and fruits, such as oranges, apples, and carrots.</a:t>
            </a:r>
            <a:endParaRPr lang="en-IN" dirty="0"/>
          </a:p>
        </p:txBody>
      </p:sp>
    </p:spTree>
    <p:extLst>
      <p:ext uri="{BB962C8B-B14F-4D97-AF65-F5344CB8AC3E}">
        <p14:creationId xmlns:p14="http://schemas.microsoft.com/office/powerpoint/2010/main" val="42234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00891"/>
            <a:ext cx="10515600" cy="5576072"/>
          </a:xfrm>
        </p:spPr>
        <p:txBody>
          <a:bodyPr/>
          <a:lstStyle/>
          <a:p>
            <a:pPr algn="just"/>
            <a:r>
              <a:rPr lang="en-GB" dirty="0" smtClean="0"/>
              <a:t>Animal studies demonstrate that vitamin A increases the production of mucus in the gastrointestinal tract. Impaired mucosal defence can allow ulcers to develop. Therefore, vitamin A may have a protective effect against the development of ulcer disease.</a:t>
            </a:r>
          </a:p>
          <a:p>
            <a:pPr algn="just"/>
            <a:endParaRPr lang="en-GB" dirty="0" smtClean="0"/>
          </a:p>
          <a:p>
            <a:pPr algn="just"/>
            <a:r>
              <a:rPr lang="en-GB" dirty="0" smtClean="0"/>
              <a:t>Good sources of vitamin A include liver, carrots, broccoli, sweet potatoes, kale, spinach, and collard greens.</a:t>
            </a:r>
            <a:endParaRPr lang="en-IN" dirty="0"/>
          </a:p>
        </p:txBody>
      </p:sp>
    </p:spTree>
    <p:extLst>
      <p:ext uri="{BB962C8B-B14F-4D97-AF65-F5344CB8AC3E}">
        <p14:creationId xmlns:p14="http://schemas.microsoft.com/office/powerpoint/2010/main" val="329927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70263"/>
            <a:ext cx="10515600" cy="5706700"/>
          </a:xfrm>
        </p:spPr>
        <p:txBody>
          <a:bodyPr/>
          <a:lstStyle/>
          <a:p>
            <a:pPr marL="0" indent="0">
              <a:buNone/>
            </a:pPr>
            <a:r>
              <a:rPr lang="en-GB" b="1" dirty="0" smtClean="0"/>
              <a:t>2-Green Tea and Flavonoid-Rich Foods</a:t>
            </a:r>
          </a:p>
          <a:p>
            <a:pPr algn="just"/>
            <a:r>
              <a:rPr lang="en-GB" dirty="0" smtClean="0"/>
              <a:t>Emerging research from China shows the potential protective effects of green tea and other foods that are rich in flavonoids against chronic gastritis, H. pylori infection, and stomach cancer. Specifically, these foods seem to inhibit the growth of H. pylori.</a:t>
            </a:r>
          </a:p>
          <a:p>
            <a:pPr marL="0" indent="0" algn="just">
              <a:buNone/>
            </a:pPr>
            <a:endParaRPr lang="en-GB" dirty="0" smtClean="0"/>
          </a:p>
          <a:p>
            <a:pPr algn="just"/>
            <a:r>
              <a:rPr lang="en-GB" dirty="0" smtClean="0"/>
              <a:t>In addition, one recent laboratory study of green, white, oolong, and black teas indicated that these teas inhibit the growth of H. pylori but cause no harm to beneficial types of bacteria normally found in the stomach, including L. acidophilus, L. </a:t>
            </a:r>
            <a:r>
              <a:rPr lang="en-GB" dirty="0" err="1" smtClean="0"/>
              <a:t>plantarum</a:t>
            </a:r>
            <a:r>
              <a:rPr lang="en-GB" dirty="0" smtClean="0"/>
              <a:t>, and B. </a:t>
            </a:r>
            <a:r>
              <a:rPr lang="en-GB" dirty="0" err="1" smtClean="0"/>
              <a:t>lungum</a:t>
            </a:r>
            <a:r>
              <a:rPr lang="en-GB" dirty="0" smtClean="0"/>
              <a:t>.</a:t>
            </a:r>
          </a:p>
          <a:p>
            <a:pPr algn="just"/>
            <a:r>
              <a:rPr lang="en-IN" dirty="0" smtClean="0"/>
              <a:t>Flavonoid-rich foods include garlic, onions, and colourful fruits and vegetables such as cranberries, strawberries, blueberries, broccoli, carrots, and snap peas.</a:t>
            </a:r>
            <a:endParaRPr lang="en-IN" dirty="0"/>
          </a:p>
        </p:txBody>
      </p:sp>
    </p:spTree>
    <p:extLst>
      <p:ext uri="{BB962C8B-B14F-4D97-AF65-F5344CB8AC3E}">
        <p14:creationId xmlns:p14="http://schemas.microsoft.com/office/powerpoint/2010/main" val="14129137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09451"/>
            <a:ext cx="10515600" cy="5667512"/>
          </a:xfrm>
        </p:spPr>
        <p:txBody>
          <a:bodyPr/>
          <a:lstStyle/>
          <a:p>
            <a:pPr marL="0" indent="0">
              <a:buNone/>
            </a:pPr>
            <a:r>
              <a:rPr lang="en-GB" b="1" dirty="0" smtClean="0"/>
              <a:t>3-Coffee and Alcohol</a:t>
            </a:r>
          </a:p>
          <a:p>
            <a:pPr algn="just"/>
            <a:r>
              <a:rPr lang="en-GB" dirty="0" smtClean="0"/>
              <a:t>Both caffeinated and decaffeinated coffee can increase acid production and exacerbate symptoms in individuals with ulcer disease.</a:t>
            </a:r>
          </a:p>
          <a:p>
            <a:pPr algn="just"/>
            <a:r>
              <a:rPr lang="en-GB" dirty="0" smtClean="0"/>
              <a:t>Alcoholic beverages can erode the protective mucosal lining along the gastrointestinal tract and lead to further inflammation and bleeding.</a:t>
            </a:r>
          </a:p>
          <a:p>
            <a:pPr algn="just"/>
            <a:r>
              <a:rPr lang="en-GB" dirty="0" smtClean="0"/>
              <a:t>To minimize symptoms, individuals with ulcer disease should avoid or limit both coffee and alcohol.</a:t>
            </a:r>
            <a:endParaRPr lang="en-IN" dirty="0"/>
          </a:p>
        </p:txBody>
      </p:sp>
    </p:spTree>
    <p:extLst>
      <p:ext uri="{BB962C8B-B14F-4D97-AF65-F5344CB8AC3E}">
        <p14:creationId xmlns:p14="http://schemas.microsoft.com/office/powerpoint/2010/main" val="10806775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44137"/>
            <a:ext cx="10515600" cy="5732826"/>
          </a:xfrm>
        </p:spPr>
        <p:txBody>
          <a:bodyPr/>
          <a:lstStyle/>
          <a:p>
            <a:pPr marL="0" indent="0">
              <a:buNone/>
            </a:pPr>
            <a:r>
              <a:rPr lang="en-GB" dirty="0" smtClean="0"/>
              <a:t>PREVENTION</a:t>
            </a:r>
          </a:p>
          <a:p>
            <a:pPr marL="0" indent="0">
              <a:buNone/>
            </a:pPr>
            <a:endParaRPr lang="en-GB" dirty="0" smtClean="0"/>
          </a:p>
          <a:p>
            <a:r>
              <a:rPr lang="en-GB" dirty="0" smtClean="0"/>
              <a:t>Protect from infection by frequently washing  hands with soap and water and by eating foods that have been cooked completely.</a:t>
            </a:r>
          </a:p>
          <a:p>
            <a:r>
              <a:rPr lang="en-GB" dirty="0" smtClean="0"/>
              <a:t>It's not clear just how H. pylori spreads, but there is some evidence that it could be transmitted from person to person or through food and water.</a:t>
            </a:r>
          </a:p>
          <a:p>
            <a:pPr marL="0" indent="0">
              <a:buNone/>
            </a:pPr>
            <a:endParaRPr lang="en-GB" dirty="0" smtClean="0"/>
          </a:p>
        </p:txBody>
      </p:sp>
    </p:spTree>
    <p:extLst>
      <p:ext uri="{BB962C8B-B14F-4D97-AF65-F5344CB8AC3E}">
        <p14:creationId xmlns:p14="http://schemas.microsoft.com/office/powerpoint/2010/main" val="12415577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35577"/>
            <a:ext cx="10515600" cy="5641386"/>
          </a:xfrm>
        </p:spPr>
        <p:txBody>
          <a:bodyPr/>
          <a:lstStyle/>
          <a:p>
            <a:r>
              <a:rPr lang="en-GB" dirty="0"/>
              <a:t>R</a:t>
            </a:r>
            <a:r>
              <a:rPr lang="en-GB" dirty="0" smtClean="0"/>
              <a:t>egularly use pain relievers that increase the risk of peptic ulcer. For instance, take your medication with meals.</a:t>
            </a:r>
          </a:p>
          <a:p>
            <a:endParaRPr lang="en-GB" dirty="0" smtClean="0"/>
          </a:p>
          <a:p>
            <a:r>
              <a:rPr lang="en-GB" dirty="0" smtClean="0"/>
              <a:t>Work with  doctor to find the lowest dose possible that still give pain relief. </a:t>
            </a:r>
          </a:p>
          <a:p>
            <a:r>
              <a:rPr lang="en-GB" dirty="0" smtClean="0"/>
              <a:t>Avoid drinking alcohol when taking  medication, since the two can combine to increase  risk of stomach upset.</a:t>
            </a:r>
            <a:endParaRPr lang="en-IN" dirty="0"/>
          </a:p>
        </p:txBody>
      </p:sp>
    </p:spTree>
    <p:extLst>
      <p:ext uri="{BB962C8B-B14F-4D97-AF65-F5344CB8AC3E}">
        <p14:creationId xmlns:p14="http://schemas.microsoft.com/office/powerpoint/2010/main" val="16876586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GB" sz="6600" dirty="0" smtClean="0">
                <a:latin typeface="Bahnschrift SemiBold" panose="020B0502040204020203" pitchFamily="34" charset="0"/>
              </a:rPr>
              <a:t>                                                THANK YOU</a:t>
            </a:r>
            <a:endParaRPr lang="en-IN" sz="6600" dirty="0">
              <a:latin typeface="Bahnschrift SemiBold" panose="020B0502040204020203" pitchFamily="34" charset="0"/>
            </a:endParaRPr>
          </a:p>
        </p:txBody>
      </p:sp>
    </p:spTree>
    <p:extLst>
      <p:ext uri="{BB962C8B-B14F-4D97-AF65-F5344CB8AC3E}">
        <p14:creationId xmlns:p14="http://schemas.microsoft.com/office/powerpoint/2010/main" val="1004142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61257"/>
            <a:ext cx="10515600" cy="5915706"/>
          </a:xfrm>
        </p:spPr>
        <p:txBody>
          <a:bodyPr/>
          <a:lstStyle/>
          <a:p>
            <a:pPr algn="just"/>
            <a:r>
              <a:rPr lang="en-GB" dirty="0" smtClean="0"/>
              <a:t>Peptic ulcers are open sores that develop on the inside lining of your stomach and the upper portion of your small intestine. The most common symptom of a peptic ulcer is stomach pain.</a:t>
            </a:r>
          </a:p>
          <a:p>
            <a:pPr marL="0" indent="0" algn="just">
              <a:buNone/>
            </a:pPr>
            <a:r>
              <a:rPr lang="en-GB" dirty="0" smtClean="0"/>
              <a:t>Peptic ulcer include:</a:t>
            </a:r>
          </a:p>
          <a:p>
            <a:pPr marL="0" indent="0" algn="just">
              <a:buNone/>
            </a:pPr>
            <a:r>
              <a:rPr lang="en-GB" dirty="0" smtClean="0"/>
              <a:t>1-Gastric ulcers that occur on the inside of the stomach</a:t>
            </a:r>
          </a:p>
          <a:p>
            <a:pPr marL="0" indent="0" algn="just">
              <a:buNone/>
            </a:pPr>
            <a:r>
              <a:rPr lang="en-GB" dirty="0" smtClean="0"/>
              <a:t>2-Duodenal ulcers that occur on the inside of the upper portion of your small intestine (duodenum)</a:t>
            </a:r>
            <a:endParaRPr lang="en-IN" dirty="0"/>
          </a:p>
        </p:txBody>
      </p:sp>
    </p:spTree>
    <p:extLst>
      <p:ext uri="{BB962C8B-B14F-4D97-AF65-F5344CB8AC3E}">
        <p14:creationId xmlns:p14="http://schemas.microsoft.com/office/powerpoint/2010/main" val="924127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65760"/>
            <a:ext cx="10515600" cy="5811203"/>
          </a:xfrm>
        </p:spPr>
        <p:txBody>
          <a:bodyPr/>
          <a:lstStyle/>
          <a:p>
            <a:pPr algn="just"/>
            <a:r>
              <a:rPr lang="en-GB" dirty="0" smtClean="0"/>
              <a:t>The most common causes of peptic ulcers are infection with the bacterium Helicobacter pylori (H. pylori) and long-term use of nonsteroidal anti-inflammatory drugs (NSAIDs) such as ibuprofen (Advil, Motrin IB, others) and naproxen sodium (Aleve). </a:t>
            </a:r>
          </a:p>
          <a:p>
            <a:pPr algn="just"/>
            <a:r>
              <a:rPr lang="en-GB" dirty="0" smtClean="0"/>
              <a:t>Stress and spicy foods do not cause peptic ulcers. However, they can make symptoms worse.</a:t>
            </a:r>
            <a:endParaRPr lang="en-IN" dirty="0"/>
          </a:p>
        </p:txBody>
      </p:sp>
    </p:spTree>
    <p:extLst>
      <p:ext uri="{BB962C8B-B14F-4D97-AF65-F5344CB8AC3E}">
        <p14:creationId xmlns:p14="http://schemas.microsoft.com/office/powerpoint/2010/main" val="2953223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13509"/>
            <a:ext cx="10515600" cy="5863454"/>
          </a:xfrm>
        </p:spPr>
        <p:txBody>
          <a:bodyPr/>
          <a:lstStyle/>
          <a:p>
            <a:pPr marL="0" indent="0">
              <a:buNone/>
            </a:pPr>
            <a:r>
              <a:rPr lang="en-GB" dirty="0" smtClean="0"/>
              <a:t>SYMPTOMS</a:t>
            </a:r>
          </a:p>
          <a:p>
            <a:r>
              <a:rPr lang="en-GB" dirty="0" smtClean="0"/>
              <a:t>Burning stomach pain</a:t>
            </a:r>
          </a:p>
          <a:p>
            <a:r>
              <a:rPr lang="en-GB" dirty="0" smtClean="0"/>
              <a:t>Feeling of fullness, bloating or belching</a:t>
            </a:r>
          </a:p>
          <a:p>
            <a:r>
              <a:rPr lang="en-GB" dirty="0" smtClean="0"/>
              <a:t>Intolerance to fatty foods</a:t>
            </a:r>
          </a:p>
          <a:p>
            <a:r>
              <a:rPr lang="en-GB" dirty="0" smtClean="0"/>
              <a:t>Heartburn</a:t>
            </a:r>
          </a:p>
          <a:p>
            <a:r>
              <a:rPr lang="en-GB" dirty="0" smtClean="0"/>
              <a:t>Nausea</a:t>
            </a:r>
            <a:endParaRPr lang="en-IN" dirty="0"/>
          </a:p>
        </p:txBody>
      </p:sp>
    </p:spTree>
    <p:extLst>
      <p:ext uri="{BB962C8B-B14F-4D97-AF65-F5344CB8AC3E}">
        <p14:creationId xmlns:p14="http://schemas.microsoft.com/office/powerpoint/2010/main" val="2497065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61257"/>
            <a:ext cx="10515600" cy="5915706"/>
          </a:xfrm>
        </p:spPr>
        <p:txBody>
          <a:bodyPr/>
          <a:lstStyle/>
          <a:p>
            <a:pPr algn="just"/>
            <a:r>
              <a:rPr lang="en-GB" dirty="0" smtClean="0"/>
              <a:t>The most common peptic ulcer symptom is burning stomach pain. Stomach acid makes the pain worse, as does having an empty stomach. </a:t>
            </a:r>
          </a:p>
          <a:p>
            <a:pPr algn="just"/>
            <a:r>
              <a:rPr lang="en-GB" dirty="0" smtClean="0"/>
              <a:t>The pain can often be relieved by eating certain foods that buffer stomach acid or by taking an acid-reducing medication, but then it may come back. The pain may be worse between meals and at night.</a:t>
            </a:r>
          </a:p>
          <a:p>
            <a:r>
              <a:rPr lang="en-GB" dirty="0" smtClean="0"/>
              <a:t>Many people with peptic ulcers don't even have symptoms.</a:t>
            </a:r>
            <a:endParaRPr lang="en-IN" dirty="0"/>
          </a:p>
        </p:txBody>
      </p:sp>
    </p:spTree>
    <p:extLst>
      <p:ext uri="{BB962C8B-B14F-4D97-AF65-F5344CB8AC3E}">
        <p14:creationId xmlns:p14="http://schemas.microsoft.com/office/powerpoint/2010/main" val="3842354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13509"/>
            <a:ext cx="10515600" cy="5863454"/>
          </a:xfrm>
        </p:spPr>
        <p:txBody>
          <a:bodyPr/>
          <a:lstStyle/>
          <a:p>
            <a:pPr marL="0" indent="0">
              <a:buNone/>
            </a:pPr>
            <a:r>
              <a:rPr lang="en-GB" dirty="0" smtClean="0"/>
              <a:t>Less often, ulcers may cause severe signs or symptoms such as:</a:t>
            </a:r>
          </a:p>
          <a:p>
            <a:endParaRPr lang="en-GB" dirty="0" smtClean="0"/>
          </a:p>
          <a:p>
            <a:pPr algn="just"/>
            <a:r>
              <a:rPr lang="en-GB" dirty="0" smtClean="0"/>
              <a:t>Vomiting or vomiting blood — which may appear red or black</a:t>
            </a:r>
          </a:p>
          <a:p>
            <a:pPr algn="just"/>
            <a:r>
              <a:rPr lang="en-GB" dirty="0" smtClean="0"/>
              <a:t>Dark blood in stools, or stools that are black or tarry</a:t>
            </a:r>
          </a:p>
          <a:p>
            <a:pPr algn="just"/>
            <a:r>
              <a:rPr lang="en-GB" dirty="0" smtClean="0"/>
              <a:t>Trouble breathing</a:t>
            </a:r>
          </a:p>
          <a:p>
            <a:pPr algn="just"/>
            <a:r>
              <a:rPr lang="en-GB" dirty="0" smtClean="0"/>
              <a:t>Feeling faint</a:t>
            </a:r>
          </a:p>
          <a:p>
            <a:pPr algn="just"/>
            <a:r>
              <a:rPr lang="en-GB" dirty="0" smtClean="0"/>
              <a:t>Nausea or vomiting</a:t>
            </a:r>
          </a:p>
          <a:p>
            <a:pPr algn="just"/>
            <a:r>
              <a:rPr lang="en-GB" dirty="0" smtClean="0"/>
              <a:t>Unexplained weight loss</a:t>
            </a:r>
          </a:p>
          <a:p>
            <a:pPr algn="just"/>
            <a:r>
              <a:rPr lang="en-GB" dirty="0" smtClean="0"/>
              <a:t>Appetite changes</a:t>
            </a:r>
            <a:endParaRPr lang="en-IN" dirty="0"/>
          </a:p>
        </p:txBody>
      </p:sp>
    </p:spTree>
    <p:extLst>
      <p:ext uri="{BB962C8B-B14F-4D97-AF65-F5344CB8AC3E}">
        <p14:creationId xmlns:p14="http://schemas.microsoft.com/office/powerpoint/2010/main" val="317497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57200"/>
            <a:ext cx="10515600" cy="5719763"/>
          </a:xfrm>
        </p:spPr>
        <p:txBody>
          <a:bodyPr/>
          <a:lstStyle/>
          <a:p>
            <a:pPr marL="0" indent="0">
              <a:buNone/>
            </a:pPr>
            <a:r>
              <a:rPr lang="en-GB" dirty="0" smtClean="0"/>
              <a:t>CAUSES</a:t>
            </a:r>
          </a:p>
          <a:p>
            <a:r>
              <a:rPr lang="en-GB" dirty="0" smtClean="0"/>
              <a:t>Peptic ulcers occur when acid in the digestive tract eats away at the inner surface of the stomach or small intestine. </a:t>
            </a:r>
          </a:p>
          <a:p>
            <a:r>
              <a:rPr lang="en-GB" dirty="0" smtClean="0"/>
              <a:t>The acid can create a painful open sore that may bleed.</a:t>
            </a:r>
          </a:p>
          <a:p>
            <a:endParaRPr lang="en-GB" dirty="0" smtClean="0"/>
          </a:p>
          <a:p>
            <a:r>
              <a:rPr lang="en-GB" dirty="0"/>
              <a:t>D</a:t>
            </a:r>
            <a:r>
              <a:rPr lang="en-GB" dirty="0" smtClean="0"/>
              <a:t>igestive tract is coated with a mucous layer that normally protects against acid. But if the amount of acid is increased or the amount of mucus is decreased, ulcer may develop.</a:t>
            </a:r>
            <a:endParaRPr lang="en-IN" dirty="0"/>
          </a:p>
        </p:txBody>
      </p:sp>
    </p:spTree>
    <p:extLst>
      <p:ext uri="{BB962C8B-B14F-4D97-AF65-F5344CB8AC3E}">
        <p14:creationId xmlns:p14="http://schemas.microsoft.com/office/powerpoint/2010/main" val="551262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83326"/>
            <a:ext cx="10515600" cy="5693637"/>
          </a:xfrm>
        </p:spPr>
        <p:txBody>
          <a:bodyPr/>
          <a:lstStyle/>
          <a:p>
            <a:pPr marL="0" indent="0">
              <a:buNone/>
            </a:pPr>
            <a:r>
              <a:rPr lang="en-GB" dirty="0" smtClean="0"/>
              <a:t>Common causes include</a:t>
            </a:r>
          </a:p>
          <a:p>
            <a:pPr algn="just"/>
            <a:r>
              <a:rPr lang="en-GB" b="1" dirty="0" smtClean="0"/>
              <a:t>A bacterium</a:t>
            </a:r>
            <a:r>
              <a:rPr lang="en-GB" dirty="0" smtClean="0"/>
              <a:t>-Helicobacter pylori bacteria commonly live in the mucous layer that covers and protects tissues that line the stomach and small intestine. Often, the H. pylori bacterium causes no problems, but it can cause inflammation of the stomach's inner layer, producing an ulcer.</a:t>
            </a:r>
            <a:endParaRPr lang="en-IN" dirty="0"/>
          </a:p>
        </p:txBody>
      </p:sp>
    </p:spTree>
    <p:extLst>
      <p:ext uri="{BB962C8B-B14F-4D97-AF65-F5344CB8AC3E}">
        <p14:creationId xmlns:p14="http://schemas.microsoft.com/office/powerpoint/2010/main" val="3916889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83326"/>
            <a:ext cx="10515600" cy="5693637"/>
          </a:xfrm>
        </p:spPr>
        <p:txBody>
          <a:bodyPr/>
          <a:lstStyle/>
          <a:p>
            <a:pPr algn="just"/>
            <a:r>
              <a:rPr lang="en-GB" b="1" dirty="0" smtClean="0"/>
              <a:t>Regular use of certain pain relievers</a:t>
            </a:r>
            <a:r>
              <a:rPr lang="en-GB" dirty="0" smtClean="0"/>
              <a:t>-Taking aspirin, as well as certain over-the-counter and prescription pain medications called nonsteroidal anti-inflammatory drugs (NSAIDs) , can irritate or inflame the lining of stomach and small intestine. These medications include ibuprofen (Advil, Motrin IB, others), naproxen sodium (Aleve, </a:t>
            </a:r>
            <a:r>
              <a:rPr lang="en-GB" dirty="0" err="1" smtClean="0"/>
              <a:t>Anaprox</a:t>
            </a:r>
            <a:r>
              <a:rPr lang="en-GB" dirty="0" smtClean="0"/>
              <a:t> DS, others), </a:t>
            </a:r>
            <a:r>
              <a:rPr lang="en-GB" dirty="0" err="1" smtClean="0"/>
              <a:t>ketoprofen</a:t>
            </a:r>
            <a:r>
              <a:rPr lang="en-GB" dirty="0" smtClean="0"/>
              <a:t> and others. </a:t>
            </a:r>
            <a:endParaRPr lang="en-IN" dirty="0"/>
          </a:p>
        </p:txBody>
      </p:sp>
    </p:spTree>
    <p:extLst>
      <p:ext uri="{BB962C8B-B14F-4D97-AF65-F5344CB8AC3E}">
        <p14:creationId xmlns:p14="http://schemas.microsoft.com/office/powerpoint/2010/main" val="327175317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docProps/app.xml><?xml version="1.0" encoding="utf-8"?>
<Properties xmlns="http://schemas.openxmlformats.org/officeDocument/2006/extended-properties" xmlns:vt="http://schemas.openxmlformats.org/officeDocument/2006/docPropsVTypes">
  <Template>Organic</Template>
  <TotalTime>21</TotalTime>
  <Words>1154</Words>
  <Application>Microsoft Office PowerPoint</Application>
  <PresentationFormat>Widescreen</PresentationFormat>
  <Paragraphs>75</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Bahnschrift SemiBold</vt:lpstr>
      <vt:lpstr>Garamond</vt:lpstr>
      <vt:lpstr>Organic</vt:lpstr>
      <vt:lpstr>PEPTIC ULCER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PEPTIC ULCER</dc:title>
  <dc:creator>PC</dc:creator>
  <cp:lastModifiedBy>PC</cp:lastModifiedBy>
  <cp:revision>4</cp:revision>
  <dcterms:created xsi:type="dcterms:W3CDTF">2021-11-25T15:17:42Z</dcterms:created>
  <dcterms:modified xsi:type="dcterms:W3CDTF">2021-11-25T15:39:25Z</dcterms:modified>
</cp:coreProperties>
</file>