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1" r:id="rId3"/>
    <p:sldId id="272" r:id="rId4"/>
    <p:sldId id="273" r:id="rId5"/>
    <p:sldId id="275" r:id="rId6"/>
    <p:sldId id="276" r:id="rId7"/>
    <p:sldId id="277" r:id="rId8"/>
    <p:sldId id="278" r:id="rId9"/>
    <p:sldId id="279" r:id="rId10"/>
    <p:sldId id="281" r:id="rId11"/>
    <p:sldId id="280" r:id="rId12"/>
    <p:sldId id="282" r:id="rId13"/>
    <p:sldId id="257" r:id="rId14"/>
    <p:sldId id="258" r:id="rId15"/>
    <p:sldId id="259" r:id="rId16"/>
    <p:sldId id="283" r:id="rId17"/>
    <p:sldId id="285" r:id="rId18"/>
    <p:sldId id="286" r:id="rId19"/>
    <p:sldId id="287" r:id="rId20"/>
    <p:sldId id="284" r:id="rId21"/>
    <p:sldId id="288" r:id="rId22"/>
    <p:sldId id="260" r:id="rId23"/>
    <p:sldId id="261" r:id="rId24"/>
    <p:sldId id="262" r:id="rId25"/>
    <p:sldId id="263" r:id="rId26"/>
    <p:sldId id="264" r:id="rId27"/>
    <p:sldId id="265" r:id="rId28"/>
    <p:sldId id="266" r:id="rId29"/>
    <p:sldId id="267" r:id="rId30"/>
    <p:sldId id="268" r:id="rId31"/>
    <p:sldId id="269" r:id="rId32"/>
    <p:sldId id="270" r:id="rId33"/>
    <p:sldId id="290"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B4E33-CCE8-4AE1-B630-B0F900B74253}"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IN"/>
        </a:p>
      </dgm:t>
    </dgm:pt>
    <dgm:pt modelId="{10181057-5375-450C-871F-4000D0E0C5E0}">
      <dgm:prSet phldrT="[Text]"/>
      <dgm:spPr/>
      <dgm:t>
        <a:bodyPr/>
        <a:lstStyle/>
        <a:p>
          <a:r>
            <a:rPr lang="en-IN" dirty="0" smtClean="0"/>
            <a:t>Three fundamental types of movement</a:t>
          </a:r>
          <a:endParaRPr lang="en-IN" dirty="0"/>
        </a:p>
      </dgm:t>
    </dgm:pt>
    <dgm:pt modelId="{6078B587-41EA-49CF-AA9E-55854FD4F372}" type="parTrans" cxnId="{D9568CCC-48A0-46CB-9872-8DCB9AE84E80}">
      <dgm:prSet/>
      <dgm:spPr/>
      <dgm:t>
        <a:bodyPr/>
        <a:lstStyle/>
        <a:p>
          <a:endParaRPr lang="en-IN"/>
        </a:p>
      </dgm:t>
    </dgm:pt>
    <dgm:pt modelId="{0997FAD0-EC68-481C-9057-678265E3F6CE}" type="sibTrans" cxnId="{D9568CCC-48A0-46CB-9872-8DCB9AE84E80}">
      <dgm:prSet/>
      <dgm:spPr/>
      <dgm:t>
        <a:bodyPr/>
        <a:lstStyle/>
        <a:p>
          <a:endParaRPr lang="en-IN"/>
        </a:p>
      </dgm:t>
    </dgm:pt>
    <dgm:pt modelId="{C1603F7B-09B3-4284-9BE2-FA2A8B5A5351}">
      <dgm:prSet phldrT="[Text]"/>
      <dgm:spPr/>
      <dgm:t>
        <a:bodyPr/>
        <a:lstStyle/>
        <a:p>
          <a:r>
            <a:rPr lang="en-IN" dirty="0" smtClean="0"/>
            <a:t>Postural</a:t>
          </a:r>
        </a:p>
        <a:p>
          <a:r>
            <a:rPr lang="en-IN" dirty="0" smtClean="0"/>
            <a:t>Primarily Controlled by brain stem mechanisms</a:t>
          </a:r>
          <a:endParaRPr lang="en-IN" dirty="0"/>
        </a:p>
      </dgm:t>
    </dgm:pt>
    <dgm:pt modelId="{129AA999-13D4-4537-94CA-C418F956A3A6}" type="parTrans" cxnId="{F48ADA07-BDBD-4BB2-AE61-FC320CCA46C6}">
      <dgm:prSet/>
      <dgm:spPr/>
      <dgm:t>
        <a:bodyPr/>
        <a:lstStyle/>
        <a:p>
          <a:endParaRPr lang="en-IN"/>
        </a:p>
      </dgm:t>
    </dgm:pt>
    <dgm:pt modelId="{54EDBD72-04D0-4D3F-BE66-96343E0231D4}" type="sibTrans" cxnId="{F48ADA07-BDBD-4BB2-AE61-FC320CCA46C6}">
      <dgm:prSet/>
      <dgm:spPr/>
      <dgm:t>
        <a:bodyPr/>
        <a:lstStyle/>
        <a:p>
          <a:endParaRPr lang="en-IN"/>
        </a:p>
      </dgm:t>
    </dgm:pt>
    <dgm:pt modelId="{971F84F0-7694-4616-A682-7D26A92A32DA}">
      <dgm:prSet phldrT="[Text]"/>
      <dgm:spPr/>
      <dgm:t>
        <a:bodyPr/>
        <a:lstStyle/>
        <a:p>
          <a:r>
            <a:rPr lang="en-IN" dirty="0" smtClean="0"/>
            <a:t>Ambulatory</a:t>
          </a:r>
        </a:p>
        <a:p>
          <a:r>
            <a:rPr lang="en-IN" dirty="0" smtClean="0"/>
            <a:t>Controlled by brainstem &amp; spinal regions</a:t>
          </a:r>
          <a:endParaRPr lang="en-IN" dirty="0"/>
        </a:p>
      </dgm:t>
    </dgm:pt>
    <dgm:pt modelId="{3D73835D-D079-436D-92B5-66CF01632C1D}" type="parTrans" cxnId="{75B5E252-8A5E-4C80-A928-59FED6AD8395}">
      <dgm:prSet/>
      <dgm:spPr/>
      <dgm:t>
        <a:bodyPr/>
        <a:lstStyle/>
        <a:p>
          <a:endParaRPr lang="en-IN"/>
        </a:p>
      </dgm:t>
    </dgm:pt>
    <dgm:pt modelId="{B5A9B1F3-4332-431B-BFBC-8E5F96C74021}" type="sibTrans" cxnId="{75B5E252-8A5E-4C80-A928-59FED6AD8395}">
      <dgm:prSet/>
      <dgm:spPr/>
      <dgm:t>
        <a:bodyPr/>
        <a:lstStyle/>
        <a:p>
          <a:endParaRPr lang="en-IN"/>
        </a:p>
      </dgm:t>
    </dgm:pt>
    <dgm:pt modelId="{EA187826-EDB7-40F6-9D67-FDAAE15F8491}">
      <dgm:prSet phldrT="[Text]"/>
      <dgm:spPr/>
      <dgm:t>
        <a:bodyPr/>
        <a:lstStyle/>
        <a:p>
          <a:r>
            <a:rPr lang="en-IN" dirty="0" smtClean="0"/>
            <a:t>Reaching/ grasping </a:t>
          </a:r>
        </a:p>
        <a:p>
          <a:r>
            <a:rPr lang="en-IN" dirty="0" smtClean="0"/>
            <a:t>Controlled by the cerebral cortex</a:t>
          </a:r>
          <a:endParaRPr lang="en-IN" dirty="0"/>
        </a:p>
      </dgm:t>
    </dgm:pt>
    <dgm:pt modelId="{0D69419D-2AC8-4A55-83F2-0DD82FCE6A65}" type="parTrans" cxnId="{70B2CC3E-2FF6-4FCA-90DB-C89FEFE2F1F8}">
      <dgm:prSet/>
      <dgm:spPr/>
      <dgm:t>
        <a:bodyPr/>
        <a:lstStyle/>
        <a:p>
          <a:endParaRPr lang="en-IN"/>
        </a:p>
      </dgm:t>
    </dgm:pt>
    <dgm:pt modelId="{E4566CDC-4ABB-49D4-940A-435A6CD132E6}" type="sibTrans" cxnId="{70B2CC3E-2FF6-4FCA-90DB-C89FEFE2F1F8}">
      <dgm:prSet/>
      <dgm:spPr/>
      <dgm:t>
        <a:bodyPr/>
        <a:lstStyle/>
        <a:p>
          <a:endParaRPr lang="en-IN"/>
        </a:p>
      </dgm:t>
    </dgm:pt>
    <dgm:pt modelId="{25344E63-D533-4009-A0B9-FA6ED6BBF7B5}">
      <dgm:prSet/>
      <dgm:spPr/>
      <dgm:t>
        <a:bodyPr/>
        <a:lstStyle/>
        <a:p>
          <a:endParaRPr lang="en-IN"/>
        </a:p>
      </dgm:t>
    </dgm:pt>
    <dgm:pt modelId="{0784BC8C-FF03-4D4E-A353-79F79672A209}" type="parTrans" cxnId="{848533C4-56CB-4D75-BE17-AA6093C28117}">
      <dgm:prSet/>
      <dgm:spPr/>
      <dgm:t>
        <a:bodyPr/>
        <a:lstStyle/>
        <a:p>
          <a:endParaRPr lang="en-IN"/>
        </a:p>
      </dgm:t>
    </dgm:pt>
    <dgm:pt modelId="{4E8EB88E-EF6C-4672-A127-495EF4321FDE}" type="sibTrans" cxnId="{848533C4-56CB-4D75-BE17-AA6093C28117}">
      <dgm:prSet/>
      <dgm:spPr/>
      <dgm:t>
        <a:bodyPr/>
        <a:lstStyle/>
        <a:p>
          <a:endParaRPr lang="en-IN"/>
        </a:p>
      </dgm:t>
    </dgm:pt>
    <dgm:pt modelId="{BD4E15EA-D683-4BFA-B9A8-3EE68390E2AF}" type="pres">
      <dgm:prSet presAssocID="{440B4E33-CCE8-4AE1-B630-B0F900B74253}" presName="composite" presStyleCnt="0">
        <dgm:presLayoutVars>
          <dgm:chMax val="1"/>
          <dgm:dir/>
          <dgm:resizeHandles val="exact"/>
        </dgm:presLayoutVars>
      </dgm:prSet>
      <dgm:spPr/>
      <dgm:t>
        <a:bodyPr/>
        <a:lstStyle/>
        <a:p>
          <a:endParaRPr lang="en-IN"/>
        </a:p>
      </dgm:t>
    </dgm:pt>
    <dgm:pt modelId="{E4B29A87-C562-4105-B196-91673E00329B}" type="pres">
      <dgm:prSet presAssocID="{10181057-5375-450C-871F-4000D0E0C5E0}" presName="roof" presStyleLbl="dkBgShp" presStyleIdx="0" presStyleCnt="2"/>
      <dgm:spPr/>
      <dgm:t>
        <a:bodyPr/>
        <a:lstStyle/>
        <a:p>
          <a:endParaRPr lang="en-IN"/>
        </a:p>
      </dgm:t>
    </dgm:pt>
    <dgm:pt modelId="{4654943D-9C66-4B56-A401-69F157A123F9}" type="pres">
      <dgm:prSet presAssocID="{10181057-5375-450C-871F-4000D0E0C5E0}" presName="pillars" presStyleCnt="0"/>
      <dgm:spPr/>
    </dgm:pt>
    <dgm:pt modelId="{FD2412A7-6D3C-4EA9-A8F4-80BDAB728A43}" type="pres">
      <dgm:prSet presAssocID="{10181057-5375-450C-871F-4000D0E0C5E0}" presName="pillar1" presStyleLbl="node1" presStyleIdx="0" presStyleCnt="3">
        <dgm:presLayoutVars>
          <dgm:bulletEnabled val="1"/>
        </dgm:presLayoutVars>
      </dgm:prSet>
      <dgm:spPr/>
      <dgm:t>
        <a:bodyPr/>
        <a:lstStyle/>
        <a:p>
          <a:endParaRPr lang="en-IN"/>
        </a:p>
      </dgm:t>
    </dgm:pt>
    <dgm:pt modelId="{D8D681DD-56A2-477C-AAA6-93FB121B18B3}" type="pres">
      <dgm:prSet presAssocID="{971F84F0-7694-4616-A682-7D26A92A32DA}" presName="pillarX" presStyleLbl="node1" presStyleIdx="1" presStyleCnt="3">
        <dgm:presLayoutVars>
          <dgm:bulletEnabled val="1"/>
        </dgm:presLayoutVars>
      </dgm:prSet>
      <dgm:spPr/>
      <dgm:t>
        <a:bodyPr/>
        <a:lstStyle/>
        <a:p>
          <a:endParaRPr lang="en-IN"/>
        </a:p>
      </dgm:t>
    </dgm:pt>
    <dgm:pt modelId="{1BF906B3-1B60-4893-BE85-DCF30BA88366}" type="pres">
      <dgm:prSet presAssocID="{EA187826-EDB7-40F6-9D67-FDAAE15F8491}" presName="pillarX" presStyleLbl="node1" presStyleIdx="2" presStyleCnt="3">
        <dgm:presLayoutVars>
          <dgm:bulletEnabled val="1"/>
        </dgm:presLayoutVars>
      </dgm:prSet>
      <dgm:spPr/>
      <dgm:t>
        <a:bodyPr/>
        <a:lstStyle/>
        <a:p>
          <a:endParaRPr lang="en-IN"/>
        </a:p>
      </dgm:t>
    </dgm:pt>
    <dgm:pt modelId="{3937229E-4884-41FA-9587-D9A99865A7A0}" type="pres">
      <dgm:prSet presAssocID="{10181057-5375-450C-871F-4000D0E0C5E0}" presName="base" presStyleLbl="dkBgShp" presStyleIdx="1" presStyleCnt="2"/>
      <dgm:spPr/>
    </dgm:pt>
  </dgm:ptLst>
  <dgm:cxnLst>
    <dgm:cxn modelId="{848533C4-56CB-4D75-BE17-AA6093C28117}" srcId="{440B4E33-CCE8-4AE1-B630-B0F900B74253}" destId="{25344E63-D533-4009-A0B9-FA6ED6BBF7B5}" srcOrd="1" destOrd="0" parTransId="{0784BC8C-FF03-4D4E-A353-79F79672A209}" sibTransId="{4E8EB88E-EF6C-4672-A127-495EF4321FDE}"/>
    <dgm:cxn modelId="{F5AD4983-5ED1-459F-888D-3AEB8270249B}" type="presOf" srcId="{440B4E33-CCE8-4AE1-B630-B0F900B74253}" destId="{BD4E15EA-D683-4BFA-B9A8-3EE68390E2AF}" srcOrd="0" destOrd="0" presId="urn:microsoft.com/office/officeart/2005/8/layout/hList3"/>
    <dgm:cxn modelId="{75B5E252-8A5E-4C80-A928-59FED6AD8395}" srcId="{10181057-5375-450C-871F-4000D0E0C5E0}" destId="{971F84F0-7694-4616-A682-7D26A92A32DA}" srcOrd="1" destOrd="0" parTransId="{3D73835D-D079-436D-92B5-66CF01632C1D}" sibTransId="{B5A9B1F3-4332-431B-BFBC-8E5F96C74021}"/>
    <dgm:cxn modelId="{F48ADA07-BDBD-4BB2-AE61-FC320CCA46C6}" srcId="{10181057-5375-450C-871F-4000D0E0C5E0}" destId="{C1603F7B-09B3-4284-9BE2-FA2A8B5A5351}" srcOrd="0" destOrd="0" parTransId="{129AA999-13D4-4537-94CA-C418F956A3A6}" sibTransId="{54EDBD72-04D0-4D3F-BE66-96343E0231D4}"/>
    <dgm:cxn modelId="{40FA0946-B87B-413E-B55A-FE276BB765B9}" type="presOf" srcId="{EA187826-EDB7-40F6-9D67-FDAAE15F8491}" destId="{1BF906B3-1B60-4893-BE85-DCF30BA88366}" srcOrd="0" destOrd="0" presId="urn:microsoft.com/office/officeart/2005/8/layout/hList3"/>
    <dgm:cxn modelId="{0397F311-FD36-4E84-941E-ABF7C4BAFD34}" type="presOf" srcId="{10181057-5375-450C-871F-4000D0E0C5E0}" destId="{E4B29A87-C562-4105-B196-91673E00329B}" srcOrd="0" destOrd="0" presId="urn:microsoft.com/office/officeart/2005/8/layout/hList3"/>
    <dgm:cxn modelId="{70B2CC3E-2FF6-4FCA-90DB-C89FEFE2F1F8}" srcId="{10181057-5375-450C-871F-4000D0E0C5E0}" destId="{EA187826-EDB7-40F6-9D67-FDAAE15F8491}" srcOrd="2" destOrd="0" parTransId="{0D69419D-2AC8-4A55-83F2-0DD82FCE6A65}" sibTransId="{E4566CDC-4ABB-49D4-940A-435A6CD132E6}"/>
    <dgm:cxn modelId="{D9568CCC-48A0-46CB-9872-8DCB9AE84E80}" srcId="{440B4E33-CCE8-4AE1-B630-B0F900B74253}" destId="{10181057-5375-450C-871F-4000D0E0C5E0}" srcOrd="0" destOrd="0" parTransId="{6078B587-41EA-49CF-AA9E-55854FD4F372}" sibTransId="{0997FAD0-EC68-481C-9057-678265E3F6CE}"/>
    <dgm:cxn modelId="{3C05DB77-F032-46F6-BDBD-9F97AD7E24B6}" type="presOf" srcId="{971F84F0-7694-4616-A682-7D26A92A32DA}" destId="{D8D681DD-56A2-477C-AAA6-93FB121B18B3}" srcOrd="0" destOrd="0" presId="urn:microsoft.com/office/officeart/2005/8/layout/hList3"/>
    <dgm:cxn modelId="{B742C37B-6FE5-43AF-B347-19D42ABD01DA}" type="presOf" srcId="{C1603F7B-09B3-4284-9BE2-FA2A8B5A5351}" destId="{FD2412A7-6D3C-4EA9-A8F4-80BDAB728A43}" srcOrd="0" destOrd="0" presId="urn:microsoft.com/office/officeart/2005/8/layout/hList3"/>
    <dgm:cxn modelId="{CDBE10D2-2D47-42B8-AC32-E420C6DA7C1C}" type="presParOf" srcId="{BD4E15EA-D683-4BFA-B9A8-3EE68390E2AF}" destId="{E4B29A87-C562-4105-B196-91673E00329B}" srcOrd="0" destOrd="0" presId="urn:microsoft.com/office/officeart/2005/8/layout/hList3"/>
    <dgm:cxn modelId="{4F7FED66-4FE9-4913-B93C-7842E00306C9}" type="presParOf" srcId="{BD4E15EA-D683-4BFA-B9A8-3EE68390E2AF}" destId="{4654943D-9C66-4B56-A401-69F157A123F9}" srcOrd="1" destOrd="0" presId="urn:microsoft.com/office/officeart/2005/8/layout/hList3"/>
    <dgm:cxn modelId="{19DB9D13-47A3-4F3E-A6E2-EFD21FD630F5}" type="presParOf" srcId="{4654943D-9C66-4B56-A401-69F157A123F9}" destId="{FD2412A7-6D3C-4EA9-A8F4-80BDAB728A43}" srcOrd="0" destOrd="0" presId="urn:microsoft.com/office/officeart/2005/8/layout/hList3"/>
    <dgm:cxn modelId="{19D1DE46-7772-42CB-B20D-D48584B5E5F8}" type="presParOf" srcId="{4654943D-9C66-4B56-A401-69F157A123F9}" destId="{D8D681DD-56A2-477C-AAA6-93FB121B18B3}" srcOrd="1" destOrd="0" presId="urn:microsoft.com/office/officeart/2005/8/layout/hList3"/>
    <dgm:cxn modelId="{268EE71C-D3E4-4300-B7DD-8C38CCEEC742}" type="presParOf" srcId="{4654943D-9C66-4B56-A401-69F157A123F9}" destId="{1BF906B3-1B60-4893-BE85-DCF30BA88366}" srcOrd="2" destOrd="0" presId="urn:microsoft.com/office/officeart/2005/8/layout/hList3"/>
    <dgm:cxn modelId="{B9AAC6A9-AB6A-4AC6-AC63-2F90AC9E52BC}" type="presParOf" srcId="{BD4E15EA-D683-4BFA-B9A8-3EE68390E2AF}" destId="{3937229E-4884-41FA-9587-D9A99865A7A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29A87-C562-4105-B196-91673E00329B}">
      <dsp:nvSpPr>
        <dsp:cNvPr id="0" name=""/>
        <dsp:cNvSpPr/>
      </dsp:nvSpPr>
      <dsp:spPr>
        <a:xfrm>
          <a:off x="0" y="0"/>
          <a:ext cx="7499350" cy="1274541"/>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IN" sz="3700" kern="1200" dirty="0" smtClean="0"/>
            <a:t>Three fundamental types of movement</a:t>
          </a:r>
          <a:endParaRPr lang="en-IN" sz="3700" kern="1200" dirty="0"/>
        </a:p>
      </dsp:txBody>
      <dsp:txXfrm>
        <a:off x="0" y="0"/>
        <a:ext cx="7499350" cy="1274541"/>
      </dsp:txXfrm>
    </dsp:sp>
    <dsp:sp modelId="{FD2412A7-6D3C-4EA9-A8F4-80BDAB728A43}">
      <dsp:nvSpPr>
        <dsp:cNvPr id="0" name=""/>
        <dsp:cNvSpPr/>
      </dsp:nvSpPr>
      <dsp:spPr>
        <a:xfrm>
          <a:off x="3661" y="1274541"/>
          <a:ext cx="2497342" cy="26765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N" sz="3100" kern="1200" dirty="0" smtClean="0"/>
            <a:t>Postural</a:t>
          </a:r>
        </a:p>
        <a:p>
          <a:pPr lvl="0" algn="ctr" defTabSz="1377950">
            <a:lnSpc>
              <a:spcPct val="90000"/>
            </a:lnSpc>
            <a:spcBef>
              <a:spcPct val="0"/>
            </a:spcBef>
            <a:spcAft>
              <a:spcPct val="35000"/>
            </a:spcAft>
          </a:pPr>
          <a:r>
            <a:rPr lang="en-IN" sz="3100" kern="1200" dirty="0" smtClean="0"/>
            <a:t>Primarily Controlled by brain stem mechanisms</a:t>
          </a:r>
          <a:endParaRPr lang="en-IN" sz="3100" kern="1200" dirty="0"/>
        </a:p>
      </dsp:txBody>
      <dsp:txXfrm>
        <a:off x="3661" y="1274541"/>
        <a:ext cx="2497342" cy="2676537"/>
      </dsp:txXfrm>
    </dsp:sp>
    <dsp:sp modelId="{D8D681DD-56A2-477C-AAA6-93FB121B18B3}">
      <dsp:nvSpPr>
        <dsp:cNvPr id="0" name=""/>
        <dsp:cNvSpPr/>
      </dsp:nvSpPr>
      <dsp:spPr>
        <a:xfrm>
          <a:off x="2501003" y="1274541"/>
          <a:ext cx="2497342" cy="26765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N" sz="3100" kern="1200" dirty="0" smtClean="0"/>
            <a:t>Ambulatory</a:t>
          </a:r>
        </a:p>
        <a:p>
          <a:pPr lvl="0" algn="ctr" defTabSz="1377950">
            <a:lnSpc>
              <a:spcPct val="90000"/>
            </a:lnSpc>
            <a:spcBef>
              <a:spcPct val="0"/>
            </a:spcBef>
            <a:spcAft>
              <a:spcPct val="35000"/>
            </a:spcAft>
          </a:pPr>
          <a:r>
            <a:rPr lang="en-IN" sz="3100" kern="1200" dirty="0" smtClean="0"/>
            <a:t>Controlled by brainstem &amp; spinal regions</a:t>
          </a:r>
          <a:endParaRPr lang="en-IN" sz="3100" kern="1200" dirty="0"/>
        </a:p>
      </dsp:txBody>
      <dsp:txXfrm>
        <a:off x="2501003" y="1274541"/>
        <a:ext cx="2497342" cy="2676537"/>
      </dsp:txXfrm>
    </dsp:sp>
    <dsp:sp modelId="{1BF906B3-1B60-4893-BE85-DCF30BA88366}">
      <dsp:nvSpPr>
        <dsp:cNvPr id="0" name=""/>
        <dsp:cNvSpPr/>
      </dsp:nvSpPr>
      <dsp:spPr>
        <a:xfrm>
          <a:off x="4998346" y="1274541"/>
          <a:ext cx="2497342" cy="267653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IN" sz="3100" kern="1200" dirty="0" smtClean="0"/>
            <a:t>Reaching/ grasping </a:t>
          </a:r>
        </a:p>
        <a:p>
          <a:pPr lvl="0" algn="ctr" defTabSz="1377950">
            <a:lnSpc>
              <a:spcPct val="90000"/>
            </a:lnSpc>
            <a:spcBef>
              <a:spcPct val="0"/>
            </a:spcBef>
            <a:spcAft>
              <a:spcPct val="35000"/>
            </a:spcAft>
          </a:pPr>
          <a:r>
            <a:rPr lang="en-IN" sz="3100" kern="1200" dirty="0" smtClean="0"/>
            <a:t>Controlled by the cerebral cortex</a:t>
          </a:r>
          <a:endParaRPr lang="en-IN" sz="3100" kern="1200" dirty="0"/>
        </a:p>
      </dsp:txBody>
      <dsp:txXfrm>
        <a:off x="4998346" y="1274541"/>
        <a:ext cx="2497342" cy="2676537"/>
      </dsp:txXfrm>
    </dsp:sp>
    <dsp:sp modelId="{3937229E-4884-41FA-9587-D9A99865A7A0}">
      <dsp:nvSpPr>
        <dsp:cNvPr id="0" name=""/>
        <dsp:cNvSpPr/>
      </dsp:nvSpPr>
      <dsp:spPr>
        <a:xfrm>
          <a:off x="0" y="3951078"/>
          <a:ext cx="7499350" cy="297393"/>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E4464-D498-4C1E-8D52-FCA53F36F347}" type="datetimeFigureOut">
              <a:rPr lang="en-IN" smtClean="0"/>
              <a:t>15-01-2022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2C049C-6CA7-4B56-AA41-8FD12CDE697A}" type="slidenum">
              <a:rPr lang="en-IN" smtClean="0"/>
              <a:t>‹#›</a:t>
            </a:fld>
            <a:endParaRPr lang="en-IN"/>
          </a:p>
        </p:txBody>
      </p:sp>
    </p:spTree>
    <p:extLst>
      <p:ext uri="{BB962C8B-B14F-4D97-AF65-F5344CB8AC3E}">
        <p14:creationId xmlns:p14="http://schemas.microsoft.com/office/powerpoint/2010/main" val="2323732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97D04F56-EF70-4AED-AC93-720540848986}" type="slidenum">
              <a:rPr lang="en-IN" smtClean="0"/>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97D04F56-EF70-4AED-AC93-720540848986}" type="slidenum">
              <a:rPr lang="en-IN" smtClean="0"/>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97D04F56-EF70-4AED-AC93-720540848986}" type="slidenum">
              <a:rPr lang="en-IN" smtClean="0"/>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7D04F56-EF70-4AED-AC93-720540848986}"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E46DAE1-704B-44B7-AFF1-6BB3978AD95D}" type="datetimeFigureOut">
              <a:rPr lang="en-IN" smtClean="0"/>
              <a:t>15-01-2022</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97D04F56-EF70-4AED-AC93-720540848986}" type="slidenum">
              <a:rPr lang="en-IN" smtClean="0"/>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E46DAE1-704B-44B7-AFF1-6BB3978AD95D}" type="datetimeFigureOut">
              <a:rPr lang="en-IN" smtClean="0"/>
              <a:t>15-01-2022</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D04F56-EF70-4AED-AC93-720540848986}" type="slidenum">
              <a:rPr lang="en-IN" smtClean="0"/>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64846"/>
          </a:xfrm>
        </p:spPr>
        <p:txBody>
          <a:bodyPr/>
          <a:lstStyle/>
          <a:p>
            <a:r>
              <a:rPr lang="en-IN" dirty="0" smtClean="0"/>
              <a:t>PHYSIOLOGY OF MOVEMENT</a:t>
            </a:r>
            <a:endParaRPr lang="en-IN" dirty="0"/>
          </a:p>
        </p:txBody>
      </p:sp>
      <p:sp>
        <p:nvSpPr>
          <p:cNvPr id="3" name="Subtitle 2"/>
          <p:cNvSpPr>
            <a:spLocks noGrp="1"/>
          </p:cNvSpPr>
          <p:nvPr>
            <p:ph type="subTitle" idx="1"/>
          </p:nvPr>
        </p:nvSpPr>
        <p:spPr>
          <a:xfrm>
            <a:off x="1187624" y="5229200"/>
            <a:ext cx="7406640" cy="1104528"/>
          </a:xfrm>
        </p:spPr>
        <p:txBody>
          <a:bodyPr/>
          <a:lstStyle/>
          <a:p>
            <a:r>
              <a:rPr lang="en-IN" dirty="0" smtClean="0"/>
              <a:t>                                          AAKANKSHA BAJPAI</a:t>
            </a:r>
          </a:p>
          <a:p>
            <a:r>
              <a:rPr lang="en-IN" dirty="0"/>
              <a:t> </a:t>
            </a:r>
            <a:r>
              <a:rPr lang="en-IN" dirty="0" smtClean="0"/>
              <a:t>                                                      </a:t>
            </a:r>
            <a:r>
              <a:rPr lang="en-IN" dirty="0" smtClean="0"/>
              <a:t> </a:t>
            </a:r>
            <a:endParaRPr lang="en-IN"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5856" y="1412776"/>
            <a:ext cx="3744416" cy="3460932"/>
          </a:xfrm>
          <a:prstGeom prst="rect">
            <a:avLst/>
          </a:prstGeom>
        </p:spPr>
      </p:pic>
    </p:spTree>
    <p:extLst>
      <p:ext uri="{BB962C8B-B14F-4D97-AF65-F5344CB8AC3E}">
        <p14:creationId xmlns:p14="http://schemas.microsoft.com/office/powerpoint/2010/main" val="1530696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4536504" cy="843136"/>
          </a:xfrm>
        </p:spPr>
        <p:txBody>
          <a:bodyPr/>
          <a:lstStyle/>
          <a:p>
            <a:r>
              <a:rPr lang="en-IN" dirty="0" smtClean="0"/>
              <a:t>THE HIERARCHICAL CONTROL OF MOVEMENT</a:t>
            </a:r>
            <a:endParaRPr lang="en-IN"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64" b="2364"/>
          <a:stretch>
            <a:fillRect/>
          </a:stretch>
        </p:blipFill>
        <p:spPr>
          <a:xfrm>
            <a:off x="827584" y="1124744"/>
            <a:ext cx="4419600" cy="3514531"/>
          </a:xfrm>
        </p:spPr>
      </p:pic>
      <p:sp>
        <p:nvSpPr>
          <p:cNvPr id="4" name="Text Placeholder 3"/>
          <p:cNvSpPr>
            <a:spLocks noGrp="1"/>
          </p:cNvSpPr>
          <p:nvPr>
            <p:ph type="body" sz="half" idx="2"/>
          </p:nvPr>
        </p:nvSpPr>
        <p:spPr>
          <a:xfrm>
            <a:off x="5508104" y="260648"/>
            <a:ext cx="3456384" cy="6264696"/>
          </a:xfrm>
        </p:spPr>
        <p:txBody>
          <a:bodyPr>
            <a:noAutofit/>
          </a:bodyPr>
          <a:lstStyle/>
          <a:p>
            <a:r>
              <a:rPr lang="en-US" sz="2000" dirty="0"/>
              <a:t>The brain tells the hand to reach, and the hand tells the brain that it has succeeded. Movements such as reaching for a cup require the participation of wide areas of the nervous system. The motor regions of the frontal lobe formulate the plan and command the movements required to reach for the cup. The message to the muscles is carried by pathways from the frontal lobe to the spinal cord. Motor neurons of the spinal cord carry the message to the muscles of the hand and arm. Sensory information from the visual system is required to direct the hand to the cup, and sensory information from sensory receptors in the hand is required to conﬁrm that the cup has been grasped. The basal ganglia participate in the movement by estimating the forces required to make the grasp, and the cerebellum participates by correcting errors in the movement as it is made</a:t>
            </a:r>
            <a:endParaRPr lang="en-IN" sz="2000" dirty="0"/>
          </a:p>
        </p:txBody>
      </p:sp>
    </p:spTree>
    <p:extLst>
      <p:ext uri="{BB962C8B-B14F-4D97-AF65-F5344CB8AC3E}">
        <p14:creationId xmlns:p14="http://schemas.microsoft.com/office/powerpoint/2010/main" val="2984653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FOREBRAIN &amp; MOVEMENT INITIATION</a:t>
            </a:r>
            <a:endParaRPr lang="en-IN" dirty="0"/>
          </a:p>
        </p:txBody>
      </p:sp>
      <p:sp>
        <p:nvSpPr>
          <p:cNvPr id="3" name="Content Placeholder 2"/>
          <p:cNvSpPr>
            <a:spLocks noGrp="1"/>
          </p:cNvSpPr>
          <p:nvPr>
            <p:ph idx="1"/>
          </p:nvPr>
        </p:nvSpPr>
        <p:spPr>
          <a:xfrm>
            <a:off x="1435608" y="1772816"/>
            <a:ext cx="7498080" cy="4475584"/>
          </a:xfrm>
        </p:spPr>
        <p:txBody>
          <a:bodyPr/>
          <a:lstStyle/>
          <a:p>
            <a:pPr algn="just"/>
            <a:r>
              <a:rPr lang="en-US" dirty="0" smtClean="0"/>
              <a:t>The </a:t>
            </a:r>
            <a:r>
              <a:rPr lang="en-US" dirty="0"/>
              <a:t>frontal lobe of each hemisphere is responsible for planning and initiating sequences of </a:t>
            </a:r>
            <a:r>
              <a:rPr lang="en-US" dirty="0" err="1" smtClean="0"/>
              <a:t>behaviour</a:t>
            </a:r>
            <a:r>
              <a:rPr lang="en-US" dirty="0" smtClean="0"/>
              <a:t>. </a:t>
            </a:r>
            <a:r>
              <a:rPr lang="en-US" dirty="0"/>
              <a:t>T</a:t>
            </a:r>
            <a:r>
              <a:rPr lang="en-US" dirty="0" smtClean="0"/>
              <a:t>he </a:t>
            </a:r>
            <a:r>
              <a:rPr lang="en-US" dirty="0"/>
              <a:t>frontal lobe is divided into a number of different </a:t>
            </a:r>
            <a:r>
              <a:rPr lang="en-US" dirty="0" smtClean="0"/>
              <a:t>regions from front </a:t>
            </a:r>
            <a:r>
              <a:rPr lang="en-US" dirty="0"/>
              <a:t>to back</a:t>
            </a:r>
            <a:r>
              <a:rPr lang="en-US" dirty="0" smtClean="0"/>
              <a:t>, they </a:t>
            </a:r>
            <a:r>
              <a:rPr lang="en-US" dirty="0"/>
              <a:t>are the </a:t>
            </a:r>
            <a:r>
              <a:rPr lang="en-US" dirty="0" smtClean="0"/>
              <a:t>prefrontal </a:t>
            </a:r>
            <a:r>
              <a:rPr lang="en-US" dirty="0"/>
              <a:t>cortex</a:t>
            </a:r>
            <a:r>
              <a:rPr lang="en-US" dirty="0" smtClean="0"/>
              <a:t>, premotor </a:t>
            </a:r>
            <a:r>
              <a:rPr lang="en-US" dirty="0"/>
              <a:t>cortex and primary motor cortex.</a:t>
            </a:r>
            <a:endParaRPr lang="en-IN" dirty="0"/>
          </a:p>
        </p:txBody>
      </p:sp>
    </p:spTree>
    <p:extLst>
      <p:ext uri="{BB962C8B-B14F-4D97-AF65-F5344CB8AC3E}">
        <p14:creationId xmlns:p14="http://schemas.microsoft.com/office/powerpoint/2010/main" val="3357241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755577" y="1143003"/>
            <a:ext cx="4248472" cy="4446237"/>
          </a:xfrm>
        </p:spPr>
      </p:pic>
      <p:sp>
        <p:nvSpPr>
          <p:cNvPr id="4" name="Text Placeholder 3"/>
          <p:cNvSpPr>
            <a:spLocks noGrp="1"/>
          </p:cNvSpPr>
          <p:nvPr>
            <p:ph type="body" sz="half" idx="2"/>
          </p:nvPr>
        </p:nvSpPr>
        <p:spPr>
          <a:xfrm>
            <a:off x="5796136" y="1484784"/>
            <a:ext cx="3168352" cy="3744416"/>
          </a:xfrm>
        </p:spPr>
        <p:txBody>
          <a:bodyPr/>
          <a:lstStyle/>
          <a:p>
            <a:r>
              <a:rPr lang="en-US" sz="2400" dirty="0"/>
              <a:t>The prefrontal cortex of the frontal lobe plans movements. The premotor cortex organizes sequences of movements. The motor cortex executes speciﬁc movements. Information ﬂow is from prefrontal to premotor cortex and then to motor cortex. </a:t>
            </a:r>
          </a:p>
          <a:p>
            <a:endParaRPr lang="en-IN" dirty="0"/>
          </a:p>
        </p:txBody>
      </p:sp>
    </p:spTree>
    <p:extLst>
      <p:ext uri="{BB962C8B-B14F-4D97-AF65-F5344CB8AC3E}">
        <p14:creationId xmlns:p14="http://schemas.microsoft.com/office/powerpoint/2010/main" val="2795648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922114"/>
          </a:xfrm>
        </p:spPr>
        <p:txBody>
          <a:bodyPr>
            <a:normAutofit fontScale="90000"/>
          </a:bodyPr>
          <a:lstStyle/>
          <a:p>
            <a:r>
              <a:rPr lang="en-IN" dirty="0" smtClean="0"/>
              <a:t>THE BRAINSTEM – TYPICAL MOVEMENT</a:t>
            </a:r>
            <a:endParaRPr lang="en-IN" dirty="0"/>
          </a:p>
        </p:txBody>
      </p:sp>
      <p:sp>
        <p:nvSpPr>
          <p:cNvPr id="5" name="Content Placeholder 4"/>
          <p:cNvSpPr>
            <a:spLocks noGrp="1"/>
          </p:cNvSpPr>
          <p:nvPr>
            <p:ph idx="1"/>
          </p:nvPr>
        </p:nvSpPr>
        <p:spPr/>
        <p:txBody>
          <a:bodyPr/>
          <a:lstStyle/>
          <a:p>
            <a:pPr algn="just"/>
            <a:r>
              <a:rPr lang="en-IN" dirty="0" smtClean="0"/>
              <a:t>The brainstem is important for posture, for the ability to stand upright &amp; to make coordinated movement of the limbs, for swimming &amp; walking.</a:t>
            </a:r>
          </a:p>
          <a:p>
            <a:pPr algn="just"/>
            <a:endParaRPr lang="en-IN" dirty="0"/>
          </a:p>
          <a:p>
            <a:pPr algn="just"/>
            <a:r>
              <a:rPr lang="en-IN" dirty="0" smtClean="0"/>
              <a:t>Grooming provides an example of a particularly complex movement pattern that is coordinated mainly by the brainstem.</a:t>
            </a:r>
            <a:endParaRPr lang="en-IN" dirty="0"/>
          </a:p>
        </p:txBody>
      </p:sp>
    </p:spTree>
    <p:extLst>
      <p:ext uri="{BB962C8B-B14F-4D97-AF65-F5344CB8AC3E}">
        <p14:creationId xmlns:p14="http://schemas.microsoft.com/office/powerpoint/2010/main" val="18990630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The effect of damage to regions of the brainstem that organize sequences of movement can be seen in a person with cerebral palsy. Damage to the brainstem can also cause changes in cognitive functions such as occurs in Autism.</a:t>
            </a:r>
            <a:endParaRPr lang="en-IN" dirty="0"/>
          </a:p>
        </p:txBody>
      </p:sp>
    </p:spTree>
    <p:extLst>
      <p:ext uri="{BB962C8B-B14F-4D97-AF65-F5344CB8AC3E}">
        <p14:creationId xmlns:p14="http://schemas.microsoft.com/office/powerpoint/2010/main" val="23480055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THE SPINAL CORD &amp; MOVEMENT EXECUTION-</a:t>
            </a:r>
            <a:endParaRPr lang="en-IN" dirty="0"/>
          </a:p>
        </p:txBody>
      </p:sp>
      <p:sp>
        <p:nvSpPr>
          <p:cNvPr id="3" name="Content Placeholder 2"/>
          <p:cNvSpPr>
            <a:spLocks noGrp="1"/>
          </p:cNvSpPr>
          <p:nvPr>
            <p:ph idx="1"/>
          </p:nvPr>
        </p:nvSpPr>
        <p:spPr>
          <a:xfrm>
            <a:off x="1435608" y="1844824"/>
            <a:ext cx="7498080" cy="4403576"/>
          </a:xfrm>
        </p:spPr>
        <p:txBody>
          <a:bodyPr/>
          <a:lstStyle/>
          <a:p>
            <a:pPr algn="just"/>
            <a:r>
              <a:rPr lang="en-IN" dirty="0" smtClean="0"/>
              <a:t>In view of the complex </a:t>
            </a:r>
            <a:r>
              <a:rPr lang="en-IN" dirty="0" err="1" smtClean="0"/>
              <a:t>behaviors</a:t>
            </a:r>
            <a:r>
              <a:rPr lang="en-IN" dirty="0" smtClean="0"/>
              <a:t> that the brain produces, the spinal cord is sometimes considered simply a pathway for conveying information between the brain &amp; the rest of the body. </a:t>
            </a:r>
            <a:endParaRPr lang="en-IN" dirty="0"/>
          </a:p>
        </p:txBody>
      </p:sp>
    </p:spTree>
    <p:extLst>
      <p:ext uri="{BB962C8B-B14F-4D97-AF65-F5344CB8AC3E}">
        <p14:creationId xmlns:p14="http://schemas.microsoft.com/office/powerpoint/2010/main" val="36685095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60648"/>
            <a:ext cx="7498080" cy="1368152"/>
          </a:xfrm>
        </p:spPr>
        <p:txBody>
          <a:bodyPr>
            <a:normAutofit fontScale="90000"/>
          </a:bodyPr>
          <a:lstStyle/>
          <a:p>
            <a:r>
              <a:rPr lang="en-US" dirty="0"/>
              <a:t>THE ORGANIZATION OF THE MOTOR SYSTEM-</a:t>
            </a:r>
            <a:endParaRPr lang="en-IN" dirty="0"/>
          </a:p>
        </p:txBody>
      </p:sp>
      <p:sp>
        <p:nvSpPr>
          <p:cNvPr id="3" name="Content Placeholder 2"/>
          <p:cNvSpPr>
            <a:spLocks noGrp="1"/>
          </p:cNvSpPr>
          <p:nvPr>
            <p:ph idx="1"/>
          </p:nvPr>
        </p:nvSpPr>
        <p:spPr>
          <a:xfrm>
            <a:off x="971600" y="1268760"/>
            <a:ext cx="7962088" cy="5256584"/>
          </a:xfrm>
        </p:spPr>
        <p:txBody>
          <a:bodyPr>
            <a:normAutofit/>
          </a:bodyPr>
          <a:lstStyle/>
          <a:p>
            <a:endParaRPr lang="en-IN" b="1" dirty="0" smtClean="0">
              <a:latin typeface="Times New Roman" pitchFamily="18" charset="0"/>
              <a:cs typeface="Times New Roman" pitchFamily="18" charset="0"/>
            </a:endParaRPr>
          </a:p>
          <a:p>
            <a:r>
              <a:rPr lang="en-IN" b="1" dirty="0" smtClean="0">
                <a:latin typeface="Times New Roman" pitchFamily="18" charset="0"/>
                <a:cs typeface="Times New Roman" pitchFamily="18" charset="0"/>
              </a:rPr>
              <a:t>MOTOR CORTEX-</a:t>
            </a:r>
          </a:p>
          <a:p>
            <a:pPr>
              <a:buFont typeface="Wingdings" pitchFamily="2" charset="2"/>
              <a:buChar char="ü"/>
            </a:pPr>
            <a:endParaRPr lang="en-US" dirty="0" smtClean="0">
              <a:latin typeface="Times New Roman" pitchFamily="18" charset="0"/>
              <a:cs typeface="Times New Roman" pitchFamily="18" charset="0"/>
            </a:endParaRPr>
          </a:p>
          <a:p>
            <a:pPr algn="just">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principle brain area involved in motor </a:t>
            </a:r>
            <a:r>
              <a:rPr lang="en-US" dirty="0" err="1" smtClean="0">
                <a:latin typeface="Times New Roman" pitchFamily="18" charset="0"/>
                <a:cs typeface="Times New Roman" pitchFamily="18" charset="0"/>
              </a:rPr>
              <a:t>fucntion</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the motor cortex, which comprises cortical (</a:t>
            </a:r>
            <a:r>
              <a:rPr lang="en-US" dirty="0" err="1">
                <a:latin typeface="Times New Roman" pitchFamily="18" charset="0"/>
                <a:cs typeface="Times New Roman" pitchFamily="18" charset="0"/>
              </a:rPr>
              <a:t>broadmann’s</a:t>
            </a:r>
            <a:r>
              <a:rPr lang="en-US" dirty="0">
                <a:latin typeface="Times New Roman" pitchFamily="18" charset="0"/>
                <a:cs typeface="Times New Roman" pitchFamily="18" charset="0"/>
              </a:rPr>
              <a:t>) area 4 and 6 located in a demarcated area </a:t>
            </a:r>
            <a:r>
              <a:rPr lang="en-US" dirty="0" smtClean="0">
                <a:latin typeface="Times New Roman" pitchFamily="18" charset="0"/>
                <a:cs typeface="Times New Roman" pitchFamily="18" charset="0"/>
              </a:rPr>
              <a:t>of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frontal </a:t>
            </a:r>
            <a:r>
              <a:rPr lang="en-US" dirty="0">
                <a:latin typeface="Times New Roman" pitchFamily="18" charset="0"/>
                <a:cs typeface="Times New Roman" pitchFamily="18" charset="0"/>
              </a:rPr>
              <a:t>lobe called the </a:t>
            </a:r>
            <a:r>
              <a:rPr lang="en-US" dirty="0" err="1">
                <a:latin typeface="Times New Roman" pitchFamily="18" charset="0"/>
                <a:cs typeface="Times New Roman" pitchFamily="18" charset="0"/>
              </a:rPr>
              <a:t>precentral</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gyrus</a:t>
            </a:r>
            <a:r>
              <a:rPr lang="en-US" dirty="0" smtClean="0">
                <a:latin typeface="Times New Roman" pitchFamily="18" charset="0"/>
                <a:cs typeface="Times New Roman" pitchFamily="18" charset="0"/>
              </a:rPr>
              <a:t>.</a:t>
            </a:r>
          </a:p>
          <a:p>
            <a:pPr marL="82296" indent="0" algn="just">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609867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548680"/>
            <a:ext cx="7818072" cy="6048672"/>
          </a:xfrm>
        </p:spPr>
        <p:txBody>
          <a:bodyPr>
            <a:normAutofit/>
          </a:bodyPr>
          <a:lstStyle/>
          <a:p>
            <a:pPr algn="just"/>
            <a:r>
              <a:rPr lang="en-US" dirty="0" smtClean="0"/>
              <a:t>However</a:t>
            </a:r>
            <a:r>
              <a:rPr lang="en-US" dirty="0"/>
              <a:t>, planning coordinated movement to accomplish a task involves many areas of the neocortex as it requires knowledge of the body’s position in space, the location of the intended target selection </a:t>
            </a:r>
            <a:r>
              <a:rPr lang="en-US" dirty="0" smtClean="0"/>
              <a:t>of </a:t>
            </a:r>
            <a:r>
              <a:rPr lang="en-US" dirty="0"/>
              <a:t>an optimum movement </a:t>
            </a:r>
            <a:r>
              <a:rPr lang="en-US" dirty="0" smtClean="0"/>
              <a:t>strategy (i.e., which </a:t>
            </a:r>
            <a:r>
              <a:rPr lang="en-US" dirty="0"/>
              <a:t>joints, muscle or body segments will be used</a:t>
            </a:r>
            <a:r>
              <a:rPr lang="en-US" dirty="0" smtClean="0"/>
              <a:t>) memory </a:t>
            </a:r>
            <a:r>
              <a:rPr lang="en-US" dirty="0"/>
              <a:t>storage until time of execution and specific instructions to implement the movement strategy </a:t>
            </a:r>
            <a:r>
              <a:rPr lang="en-US" dirty="0" smtClean="0"/>
              <a:t>selected (</a:t>
            </a:r>
            <a:r>
              <a:rPr lang="en-US" dirty="0"/>
              <a:t>where to move or what to do).</a:t>
            </a:r>
          </a:p>
          <a:p>
            <a:endParaRPr lang="en-IN" dirty="0"/>
          </a:p>
        </p:txBody>
      </p:sp>
    </p:spTree>
    <p:extLst>
      <p:ext uri="{BB962C8B-B14F-4D97-AF65-F5344CB8AC3E}">
        <p14:creationId xmlns:p14="http://schemas.microsoft.com/office/powerpoint/2010/main" val="2948811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9101" b="9101"/>
          <a:stretch>
            <a:fillRect/>
          </a:stretch>
        </p:blipFill>
        <p:spPr>
          <a:xfrm>
            <a:off x="755576" y="1052737"/>
            <a:ext cx="4608512" cy="4536504"/>
          </a:xfrm>
        </p:spPr>
      </p:pic>
      <p:sp>
        <p:nvSpPr>
          <p:cNvPr id="4" name="Text Placeholder 3"/>
          <p:cNvSpPr>
            <a:spLocks noGrp="1"/>
          </p:cNvSpPr>
          <p:nvPr>
            <p:ph type="body" sz="half" idx="2"/>
          </p:nvPr>
        </p:nvSpPr>
        <p:spPr>
          <a:xfrm>
            <a:off x="5580112" y="1772816"/>
            <a:ext cx="3240360" cy="3168352"/>
          </a:xfrm>
        </p:spPr>
        <p:txBody>
          <a:bodyPr>
            <a:normAutofit/>
          </a:bodyPr>
          <a:lstStyle/>
          <a:p>
            <a:r>
              <a:rPr lang="en-IN" sz="2400" dirty="0" smtClean="0"/>
              <a:t>The motor homunculus indicates the </a:t>
            </a:r>
            <a:r>
              <a:rPr lang="en-IN" sz="2400" dirty="0" err="1" smtClean="0"/>
              <a:t>somatotopic</a:t>
            </a:r>
            <a:r>
              <a:rPr lang="en-IN" sz="2400" dirty="0" smtClean="0"/>
              <a:t> organization of the motor cortex. The relative size of body parts reflects the proportion of the motor cortex devoted to controlling that area.</a:t>
            </a:r>
            <a:endParaRPr lang="en-IN" sz="2400" dirty="0"/>
          </a:p>
        </p:txBody>
      </p:sp>
    </p:spTree>
    <p:extLst>
      <p:ext uri="{BB962C8B-B14F-4D97-AF65-F5344CB8AC3E}">
        <p14:creationId xmlns:p14="http://schemas.microsoft.com/office/powerpoint/2010/main" val="501771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62" r="662"/>
          <a:stretch>
            <a:fillRect/>
          </a:stretch>
        </p:blipFill>
        <p:spPr>
          <a:xfrm>
            <a:off x="838200" y="1143003"/>
            <a:ext cx="4419600" cy="4230213"/>
          </a:xfrm>
        </p:spPr>
      </p:pic>
      <p:sp>
        <p:nvSpPr>
          <p:cNvPr id="4" name="Text Placeholder 3"/>
          <p:cNvSpPr>
            <a:spLocks noGrp="1"/>
          </p:cNvSpPr>
          <p:nvPr>
            <p:ph type="body" sz="half" idx="2"/>
          </p:nvPr>
        </p:nvSpPr>
        <p:spPr>
          <a:xfrm>
            <a:off x="5508104" y="1844824"/>
            <a:ext cx="3456384" cy="2592288"/>
          </a:xfrm>
        </p:spPr>
        <p:txBody>
          <a:bodyPr>
            <a:normAutofit/>
          </a:bodyPr>
          <a:lstStyle/>
          <a:p>
            <a:r>
              <a:rPr lang="en-IN" sz="2400" dirty="0" smtClean="0"/>
              <a:t>Primary areas of the cortex involved in coordinated movements.</a:t>
            </a:r>
            <a:endParaRPr lang="en-IN" sz="2400" dirty="0"/>
          </a:p>
        </p:txBody>
      </p:sp>
    </p:spTree>
    <p:extLst>
      <p:ext uri="{BB962C8B-B14F-4D97-AF65-F5344CB8AC3E}">
        <p14:creationId xmlns:p14="http://schemas.microsoft.com/office/powerpoint/2010/main" val="988734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32656"/>
            <a:ext cx="7818072" cy="5915744"/>
          </a:xfrm>
        </p:spPr>
        <p:txBody>
          <a:bodyPr>
            <a:normAutofit fontScale="92500" lnSpcReduction="10000"/>
          </a:bodyPr>
          <a:lstStyle/>
          <a:p>
            <a:pPr algn="just"/>
            <a:r>
              <a:rPr lang="en-US" dirty="0"/>
              <a:t>T</a:t>
            </a:r>
            <a:r>
              <a:rPr lang="en-US" dirty="0" smtClean="0"/>
              <a:t>here </a:t>
            </a:r>
            <a:r>
              <a:rPr lang="en-US" dirty="0"/>
              <a:t>are distinct areas in the brain for planning and execution and feedback of the movements.</a:t>
            </a:r>
          </a:p>
          <a:p>
            <a:pPr algn="just"/>
            <a:endParaRPr lang="en-US" dirty="0" smtClean="0"/>
          </a:p>
          <a:p>
            <a:pPr algn="just"/>
            <a:r>
              <a:rPr lang="en-US" dirty="0" smtClean="0"/>
              <a:t>The </a:t>
            </a:r>
            <a:r>
              <a:rPr lang="en-US" dirty="0"/>
              <a:t>basic requisite for any movement is the state of preparedness(muscle tone) in the groups of muscles where movement is to be executed.</a:t>
            </a:r>
          </a:p>
          <a:p>
            <a:pPr algn="just"/>
            <a:endParaRPr lang="en-US" dirty="0" smtClean="0"/>
          </a:p>
          <a:p>
            <a:pPr algn="just"/>
            <a:r>
              <a:rPr lang="en-US" b="1" dirty="0" smtClean="0"/>
              <a:t>MOTOR CONTROL </a:t>
            </a:r>
            <a:r>
              <a:rPr lang="en-US" dirty="0"/>
              <a:t>has been defined as an area of study dealing with the understanding of the neural</a:t>
            </a:r>
            <a:r>
              <a:rPr lang="en-US" dirty="0" smtClean="0"/>
              <a:t>, physical </a:t>
            </a:r>
            <a:r>
              <a:rPr lang="en-US" dirty="0"/>
              <a:t>and behavioral aspects of biological (</a:t>
            </a:r>
            <a:r>
              <a:rPr lang="en-US" dirty="0" smtClean="0"/>
              <a:t>e.g</a:t>
            </a:r>
            <a:r>
              <a:rPr lang="en-US" dirty="0"/>
              <a:t>.</a:t>
            </a:r>
            <a:r>
              <a:rPr lang="en-US" dirty="0" smtClean="0"/>
              <a:t> </a:t>
            </a:r>
            <a:r>
              <a:rPr lang="en-US" dirty="0"/>
              <a:t>humans) </a:t>
            </a:r>
            <a:r>
              <a:rPr lang="en-US" dirty="0" smtClean="0"/>
              <a:t>movements.</a:t>
            </a:r>
            <a:endParaRPr lang="en-US" dirty="0"/>
          </a:p>
          <a:p>
            <a:endParaRPr lang="en-IN" dirty="0"/>
          </a:p>
        </p:txBody>
      </p:sp>
    </p:spTree>
    <p:extLst>
      <p:ext uri="{BB962C8B-B14F-4D97-AF65-F5344CB8AC3E}">
        <p14:creationId xmlns:p14="http://schemas.microsoft.com/office/powerpoint/2010/main" val="2275805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692696"/>
            <a:ext cx="7818072" cy="5832648"/>
          </a:xfrm>
        </p:spPr>
        <p:txBody>
          <a:bodyPr>
            <a:normAutofit/>
          </a:bodyPr>
          <a:lstStyle/>
          <a:p>
            <a:pPr algn="just"/>
            <a:r>
              <a:rPr lang="en-US" dirty="0" err="1" smtClean="0"/>
              <a:t>Broadmann</a:t>
            </a:r>
            <a:r>
              <a:rPr lang="en-US" dirty="0"/>
              <a:t>’ area 4 is designated the primary motor </a:t>
            </a:r>
            <a:r>
              <a:rPr lang="en-US" dirty="0" smtClean="0"/>
              <a:t>cortex (PMC) </a:t>
            </a:r>
            <a:r>
              <a:rPr lang="en-US" dirty="0"/>
              <a:t>as it is the most </a:t>
            </a:r>
            <a:r>
              <a:rPr lang="en-US" dirty="0" smtClean="0"/>
              <a:t>specific </a:t>
            </a:r>
            <a:r>
              <a:rPr lang="en-US" dirty="0"/>
              <a:t>cortical motor area containing the largest concentration of </a:t>
            </a:r>
            <a:r>
              <a:rPr lang="en-US" dirty="0" err="1"/>
              <a:t>corticospinal</a:t>
            </a:r>
            <a:r>
              <a:rPr lang="en-US" dirty="0"/>
              <a:t> neurons</a:t>
            </a:r>
            <a:r>
              <a:rPr lang="en-US" dirty="0" smtClean="0"/>
              <a:t>. </a:t>
            </a:r>
            <a:r>
              <a:rPr lang="en-US" dirty="0"/>
              <a:t>T</a:t>
            </a:r>
            <a:r>
              <a:rPr lang="en-US" dirty="0" smtClean="0"/>
              <a:t>his </a:t>
            </a:r>
            <a:r>
              <a:rPr lang="en-US" dirty="0"/>
              <a:t>area is electrically excitable and stimuli </a:t>
            </a:r>
            <a:r>
              <a:rPr lang="en-US" dirty="0" smtClean="0"/>
              <a:t>of low </a:t>
            </a:r>
            <a:r>
              <a:rPr lang="en-US" dirty="0"/>
              <a:t>intensity evoke a motor response</a:t>
            </a:r>
            <a:r>
              <a:rPr lang="en-US" dirty="0" smtClean="0"/>
              <a:t>. </a:t>
            </a:r>
            <a:r>
              <a:rPr lang="en-US" dirty="0"/>
              <a:t>I</a:t>
            </a:r>
            <a:r>
              <a:rPr lang="en-US" dirty="0" smtClean="0"/>
              <a:t>t </a:t>
            </a:r>
            <a:r>
              <a:rPr lang="en-US" dirty="0"/>
              <a:t>lies anterior to the central sulcus on the </a:t>
            </a:r>
            <a:r>
              <a:rPr lang="en-US" dirty="0" err="1"/>
              <a:t>precentral</a:t>
            </a:r>
            <a:r>
              <a:rPr lang="en-US" dirty="0"/>
              <a:t> </a:t>
            </a:r>
            <a:r>
              <a:rPr lang="en-US" dirty="0" err="1"/>
              <a:t>gyrus</a:t>
            </a:r>
            <a:r>
              <a:rPr lang="en-US" dirty="0"/>
              <a:t> and controls contralateral voluntary movements</a:t>
            </a:r>
            <a:r>
              <a:rPr lang="en-US" dirty="0" smtClean="0"/>
              <a:t>.</a:t>
            </a:r>
            <a:endParaRPr lang="en-IN" dirty="0"/>
          </a:p>
        </p:txBody>
      </p:sp>
    </p:spTree>
    <p:extLst>
      <p:ext uri="{BB962C8B-B14F-4D97-AF65-F5344CB8AC3E}">
        <p14:creationId xmlns:p14="http://schemas.microsoft.com/office/powerpoint/2010/main" val="303589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err="1"/>
              <a:t>B</a:t>
            </a:r>
            <a:r>
              <a:rPr lang="en-US" dirty="0" err="1" smtClean="0"/>
              <a:t>roadmann’s</a:t>
            </a:r>
            <a:r>
              <a:rPr lang="en-US" dirty="0" smtClean="0"/>
              <a:t> </a:t>
            </a:r>
            <a:r>
              <a:rPr lang="en-US" dirty="0"/>
              <a:t>area 6 is also electrically excitable but requires stimuli of higher intensities to cause a motor response</a:t>
            </a:r>
            <a:r>
              <a:rPr lang="en-US" dirty="0" smtClean="0"/>
              <a:t>. </a:t>
            </a:r>
            <a:r>
              <a:rPr lang="en-US" dirty="0"/>
              <a:t>I</a:t>
            </a:r>
            <a:r>
              <a:rPr lang="en-US" dirty="0" smtClean="0"/>
              <a:t>t </a:t>
            </a:r>
            <a:r>
              <a:rPr lang="en-US" dirty="0"/>
              <a:t>lies just anterior to area 4 and is subdivided into the </a:t>
            </a:r>
            <a:r>
              <a:rPr lang="en-US" dirty="0" err="1"/>
              <a:t>the</a:t>
            </a:r>
            <a:r>
              <a:rPr lang="en-US" dirty="0"/>
              <a:t> superiorly placed </a:t>
            </a:r>
            <a:r>
              <a:rPr lang="en-US" dirty="0" smtClean="0"/>
              <a:t>supplementary </a:t>
            </a:r>
            <a:r>
              <a:rPr lang="en-US" dirty="0"/>
              <a:t>motor </a:t>
            </a:r>
            <a:r>
              <a:rPr lang="en-US" dirty="0" smtClean="0"/>
              <a:t>area (SMA) </a:t>
            </a:r>
            <a:r>
              <a:rPr lang="en-US" dirty="0"/>
              <a:t>and the inferiorly positioned premotor area </a:t>
            </a:r>
            <a:r>
              <a:rPr lang="en-US" dirty="0" smtClean="0"/>
              <a:t>(PMA).</a:t>
            </a:r>
            <a:endParaRPr lang="en-US" dirty="0"/>
          </a:p>
          <a:p>
            <a:endParaRPr lang="en-IN" dirty="0"/>
          </a:p>
        </p:txBody>
      </p:sp>
    </p:spTree>
    <p:extLst>
      <p:ext uri="{BB962C8B-B14F-4D97-AF65-F5344CB8AC3E}">
        <p14:creationId xmlns:p14="http://schemas.microsoft.com/office/powerpoint/2010/main" val="27468146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498080" cy="922114"/>
          </a:xfrm>
        </p:spPr>
        <p:txBody>
          <a:bodyPr>
            <a:normAutofit fontScale="90000"/>
          </a:bodyPr>
          <a:lstStyle/>
          <a:p>
            <a:r>
              <a:rPr lang="en-IN" dirty="0" smtClean="0"/>
              <a:t>DESCENDING MOTOR PATHWAYS</a:t>
            </a:r>
            <a:endParaRPr lang="en-IN" dirty="0"/>
          </a:p>
        </p:txBody>
      </p:sp>
      <p:sp>
        <p:nvSpPr>
          <p:cNvPr id="3" name="Content Placeholder 2"/>
          <p:cNvSpPr>
            <a:spLocks noGrp="1"/>
          </p:cNvSpPr>
          <p:nvPr>
            <p:ph idx="1"/>
          </p:nvPr>
        </p:nvSpPr>
        <p:spPr>
          <a:xfrm>
            <a:off x="1435608" y="1196752"/>
            <a:ext cx="7498080" cy="5328592"/>
          </a:xfrm>
        </p:spPr>
        <p:txBody>
          <a:bodyPr/>
          <a:lstStyle/>
          <a:p>
            <a:pPr algn="just"/>
            <a:r>
              <a:rPr lang="en-IN" dirty="0" smtClean="0"/>
              <a:t>The most important descending pathway of the motor system is the CORTICOSPINAL (pyramidal) tract that transmits signals from the motor cortex directly to the spinal cord. It is among the longest &amp; largest CNS tracts.</a:t>
            </a:r>
          </a:p>
          <a:p>
            <a:pPr algn="just"/>
            <a:endParaRPr lang="en-IN" dirty="0"/>
          </a:p>
          <a:p>
            <a:pPr algn="just"/>
            <a:r>
              <a:rPr lang="en-IN" dirty="0" smtClean="0"/>
              <a:t>The other major descending motor pathways that control neurons innervating muscle include the following:-</a:t>
            </a:r>
            <a:endParaRPr lang="en-IN" dirty="0"/>
          </a:p>
        </p:txBody>
      </p:sp>
    </p:spTree>
    <p:extLst>
      <p:ext uri="{BB962C8B-B14F-4D97-AF65-F5344CB8AC3E}">
        <p14:creationId xmlns:p14="http://schemas.microsoft.com/office/powerpoint/2010/main" val="430819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CORTICOBULBAR TRACT</a:t>
            </a:r>
            <a:endParaRPr lang="en-IN" dirty="0"/>
          </a:p>
        </p:txBody>
      </p:sp>
      <p:sp>
        <p:nvSpPr>
          <p:cNvPr id="3" name="Content Placeholder 2"/>
          <p:cNvSpPr>
            <a:spLocks noGrp="1"/>
          </p:cNvSpPr>
          <p:nvPr>
            <p:ph idx="1"/>
          </p:nvPr>
        </p:nvSpPr>
        <p:spPr/>
        <p:txBody>
          <a:bodyPr/>
          <a:lstStyle/>
          <a:p>
            <a:pPr algn="just"/>
            <a:r>
              <a:rPr lang="en-IN" dirty="0" smtClean="0"/>
              <a:t>Some </a:t>
            </a:r>
            <a:r>
              <a:rPr lang="en-IN" dirty="0" err="1" smtClean="0"/>
              <a:t>fibers</a:t>
            </a:r>
            <a:r>
              <a:rPr lang="en-IN" dirty="0" smtClean="0"/>
              <a:t> project directly to motor cranial nerve (CN) nuclei (e.g. trigeminal, facial, hypoglossal) &amp; others to the reticular formation before reaching cranial nerve nuclei.</a:t>
            </a:r>
            <a:endParaRPr lang="en-IN" dirty="0"/>
          </a:p>
        </p:txBody>
      </p:sp>
    </p:spTree>
    <p:extLst>
      <p:ext uri="{BB962C8B-B14F-4D97-AF65-F5344CB8AC3E}">
        <p14:creationId xmlns:p14="http://schemas.microsoft.com/office/powerpoint/2010/main" val="301650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TECTOSPINAL TRACT</a:t>
            </a:r>
            <a:endParaRPr lang="en-IN" dirty="0"/>
          </a:p>
        </p:txBody>
      </p:sp>
      <p:sp>
        <p:nvSpPr>
          <p:cNvPr id="3" name="Content Placeholder 2"/>
          <p:cNvSpPr>
            <a:spLocks noGrp="1"/>
          </p:cNvSpPr>
          <p:nvPr>
            <p:ph idx="1"/>
          </p:nvPr>
        </p:nvSpPr>
        <p:spPr/>
        <p:txBody>
          <a:bodyPr/>
          <a:lstStyle/>
          <a:p>
            <a:pPr algn="just"/>
            <a:r>
              <a:rPr lang="en-IN" dirty="0" smtClean="0"/>
              <a:t>This relatively small tract projects to motor neurons in the cervical cord; </a:t>
            </a:r>
            <a:r>
              <a:rPr lang="en-IN" dirty="0" err="1" smtClean="0"/>
              <a:t>fibers</a:t>
            </a:r>
            <a:r>
              <a:rPr lang="en-IN" dirty="0" smtClean="0"/>
              <a:t> influence neurons innervating neck muscles as well as the spinal accessory nucleus (CN X1) ; important in guiding head movements during visual motor tasks.</a:t>
            </a:r>
            <a:endParaRPr lang="en-IN" dirty="0"/>
          </a:p>
        </p:txBody>
      </p:sp>
    </p:spTree>
    <p:extLst>
      <p:ext uri="{BB962C8B-B14F-4D97-AF65-F5344CB8AC3E}">
        <p14:creationId xmlns:p14="http://schemas.microsoft.com/office/powerpoint/2010/main" val="758686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RETICULOSPINAL TRACT (MEDIAL &amp; LATERAL)-</a:t>
            </a:r>
            <a:endParaRPr lang="en-IN" dirty="0"/>
          </a:p>
        </p:txBody>
      </p:sp>
      <p:sp>
        <p:nvSpPr>
          <p:cNvPr id="3" name="Content Placeholder 2"/>
          <p:cNvSpPr>
            <a:spLocks noGrp="1"/>
          </p:cNvSpPr>
          <p:nvPr>
            <p:ph idx="1"/>
          </p:nvPr>
        </p:nvSpPr>
        <p:spPr>
          <a:xfrm>
            <a:off x="1435608" y="2060848"/>
            <a:ext cx="7498080" cy="4187552"/>
          </a:xfrm>
        </p:spPr>
        <p:txBody>
          <a:bodyPr>
            <a:normAutofit/>
          </a:bodyPr>
          <a:lstStyle/>
          <a:p>
            <a:pPr algn="just"/>
            <a:r>
              <a:rPr lang="en-IN" dirty="0" smtClean="0"/>
              <a:t>Important influence on muscle tone &amp; reflex activity via influence on muscle spindle activity (increasing or decreasing sensitivity).</a:t>
            </a:r>
          </a:p>
        </p:txBody>
      </p:sp>
    </p:spTree>
    <p:extLst>
      <p:ext uri="{BB962C8B-B14F-4D97-AF65-F5344CB8AC3E}">
        <p14:creationId xmlns:p14="http://schemas.microsoft.com/office/powerpoint/2010/main" val="22926357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92696"/>
            <a:ext cx="7498080" cy="5555704"/>
          </a:xfrm>
        </p:spPr>
        <p:txBody>
          <a:bodyPr/>
          <a:lstStyle/>
          <a:p>
            <a:pPr algn="just"/>
            <a:r>
              <a:rPr lang="en-US" dirty="0"/>
              <a:t>The </a:t>
            </a:r>
            <a:r>
              <a:rPr lang="en-US" dirty="0" err="1"/>
              <a:t>pontine</a:t>
            </a:r>
            <a:r>
              <a:rPr lang="en-US" dirty="0"/>
              <a:t> (medial) </a:t>
            </a:r>
            <a:r>
              <a:rPr lang="en-US" dirty="0" err="1"/>
              <a:t>reticulospinal</a:t>
            </a:r>
            <a:r>
              <a:rPr lang="en-US" dirty="0"/>
              <a:t> tract facilitates extension of the lower extremities (excitation of extensor motor neurons) augmenting antigravity reflexes of the spinal cord; important influence on posture &amp; gait</a:t>
            </a:r>
            <a:r>
              <a:rPr lang="en-US" dirty="0" smtClean="0"/>
              <a:t>.</a:t>
            </a:r>
          </a:p>
          <a:p>
            <a:pPr algn="just"/>
            <a:endParaRPr lang="en-US" dirty="0"/>
          </a:p>
          <a:p>
            <a:pPr algn="just"/>
            <a:r>
              <a:rPr lang="en-US" dirty="0" smtClean="0"/>
              <a:t>The medullary (lateral) </a:t>
            </a:r>
            <a:r>
              <a:rPr lang="en-US" dirty="0" err="1" smtClean="0"/>
              <a:t>reticulospinal</a:t>
            </a:r>
            <a:r>
              <a:rPr lang="en-US" dirty="0" smtClean="0"/>
              <a:t> tract has the reverse effect (excitation of flexor motor neuron). </a:t>
            </a:r>
            <a:endParaRPr lang="en-US" dirty="0"/>
          </a:p>
          <a:p>
            <a:endParaRPr lang="en-IN" dirty="0"/>
          </a:p>
        </p:txBody>
      </p:sp>
    </p:spTree>
    <p:extLst>
      <p:ext uri="{BB962C8B-B14F-4D97-AF65-F5344CB8AC3E}">
        <p14:creationId xmlns:p14="http://schemas.microsoft.com/office/powerpoint/2010/main" val="761406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VESTIBULOSPINAL TRACTS (MEDIAL &amp; LATERAL)</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lateral </a:t>
            </a:r>
            <a:r>
              <a:rPr lang="en-IN" dirty="0" err="1" smtClean="0"/>
              <a:t>vestibulospinal</a:t>
            </a:r>
            <a:r>
              <a:rPr lang="en-IN" dirty="0" smtClean="0"/>
              <a:t> tract descends to all levels of the spinal cord; important contributions to postural control &amp; movements of the head (facilitates axial extensors; inhibits axial flexors).</a:t>
            </a:r>
          </a:p>
          <a:p>
            <a:pPr algn="just"/>
            <a:endParaRPr lang="en-IN" dirty="0" smtClean="0"/>
          </a:p>
          <a:p>
            <a:pPr algn="just"/>
            <a:r>
              <a:rPr lang="en-IN" dirty="0" smtClean="0"/>
              <a:t>The medial </a:t>
            </a:r>
            <a:r>
              <a:rPr lang="en-IN" dirty="0" err="1"/>
              <a:t>vestibulospinal</a:t>
            </a:r>
            <a:r>
              <a:rPr lang="en-IN" dirty="0"/>
              <a:t> tract </a:t>
            </a:r>
            <a:r>
              <a:rPr lang="en-IN" dirty="0" smtClean="0"/>
              <a:t>projects primarily to the </a:t>
            </a:r>
            <a:r>
              <a:rPr lang="en-IN" dirty="0" err="1" smtClean="0"/>
              <a:t>ipsilateral</a:t>
            </a:r>
            <a:r>
              <a:rPr lang="en-IN" dirty="0" smtClean="0"/>
              <a:t> cervical spinal cord; also involved in coordinated head &amp; eye movement.</a:t>
            </a:r>
            <a:endParaRPr lang="en-IN" dirty="0"/>
          </a:p>
          <a:p>
            <a:endParaRPr lang="en-IN" dirty="0"/>
          </a:p>
        </p:txBody>
      </p:sp>
    </p:spTree>
    <p:extLst>
      <p:ext uri="{BB962C8B-B14F-4D97-AF65-F5344CB8AC3E}">
        <p14:creationId xmlns:p14="http://schemas.microsoft.com/office/powerpoint/2010/main" val="27835494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RUBROSPINAL TRACT</a:t>
            </a:r>
            <a:endParaRPr lang="en-IN" dirty="0"/>
          </a:p>
        </p:txBody>
      </p:sp>
      <p:sp>
        <p:nvSpPr>
          <p:cNvPr id="3" name="Content Placeholder 2"/>
          <p:cNvSpPr>
            <a:spLocks noGrp="1"/>
          </p:cNvSpPr>
          <p:nvPr>
            <p:ph idx="1"/>
          </p:nvPr>
        </p:nvSpPr>
        <p:spPr/>
        <p:txBody>
          <a:bodyPr/>
          <a:lstStyle/>
          <a:p>
            <a:pPr algn="just"/>
            <a:r>
              <a:rPr lang="en-IN" dirty="0" smtClean="0"/>
              <a:t>This tract merges with the </a:t>
            </a:r>
            <a:r>
              <a:rPr lang="en-IN" dirty="0" err="1" smtClean="0"/>
              <a:t>corticospinal</a:t>
            </a:r>
            <a:r>
              <a:rPr lang="en-IN" dirty="0"/>
              <a:t> </a:t>
            </a:r>
            <a:r>
              <a:rPr lang="en-IN" dirty="0" smtClean="0"/>
              <a:t>tract in the cervical region.</a:t>
            </a:r>
          </a:p>
        </p:txBody>
      </p:sp>
    </p:spTree>
    <p:extLst>
      <p:ext uri="{BB962C8B-B14F-4D97-AF65-F5344CB8AC3E}">
        <p14:creationId xmlns:p14="http://schemas.microsoft.com/office/powerpoint/2010/main" val="37185909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CEREBELLUM</a:t>
            </a:r>
          </a:p>
        </p:txBody>
      </p:sp>
      <p:sp>
        <p:nvSpPr>
          <p:cNvPr id="3" name="Content Placeholder 2"/>
          <p:cNvSpPr>
            <a:spLocks noGrp="1"/>
          </p:cNvSpPr>
          <p:nvPr>
            <p:ph idx="1"/>
          </p:nvPr>
        </p:nvSpPr>
        <p:spPr/>
        <p:txBody>
          <a:bodyPr/>
          <a:lstStyle/>
          <a:p>
            <a:pPr algn="just"/>
            <a:r>
              <a:rPr lang="en-IN" dirty="0" smtClean="0"/>
              <a:t>The primary function of the cerebellum is regulation of movement, postural control, &amp; muscle tone.</a:t>
            </a:r>
            <a:endParaRPr lang="en-IN" dirty="0"/>
          </a:p>
        </p:txBody>
      </p:sp>
    </p:spTree>
    <p:extLst>
      <p:ext uri="{BB962C8B-B14F-4D97-AF65-F5344CB8AC3E}">
        <p14:creationId xmlns:p14="http://schemas.microsoft.com/office/powerpoint/2010/main" val="2488157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SUMMARY OF NORMAL MOTOR CONTROL</a:t>
            </a:r>
            <a:endParaRPr lang="en-IN" dirty="0"/>
          </a:p>
        </p:txBody>
      </p:sp>
      <p:sp>
        <p:nvSpPr>
          <p:cNvPr id="3" name="Content Placeholder 2"/>
          <p:cNvSpPr>
            <a:spLocks noGrp="1"/>
          </p:cNvSpPr>
          <p:nvPr>
            <p:ph idx="1"/>
          </p:nvPr>
        </p:nvSpPr>
        <p:spPr>
          <a:xfrm>
            <a:off x="1435608" y="1447800"/>
            <a:ext cx="7498080" cy="5005536"/>
          </a:xfrm>
        </p:spPr>
        <p:txBody>
          <a:bodyPr>
            <a:normAutofit/>
          </a:bodyPr>
          <a:lstStyle/>
          <a:p>
            <a:pPr algn="just"/>
            <a:r>
              <a:rPr lang="en-US" dirty="0" smtClean="0"/>
              <a:t>For </a:t>
            </a:r>
            <a:r>
              <a:rPr lang="en-US" dirty="0"/>
              <a:t>normal movement, the movement planning </a:t>
            </a:r>
            <a:r>
              <a:rPr lang="en-US" dirty="0" smtClean="0"/>
              <a:t>areas , control </a:t>
            </a:r>
            <a:r>
              <a:rPr lang="en-US" dirty="0"/>
              <a:t>circuits and descending tracts must act in contact with sensory information to provide instruction to lower motor </a:t>
            </a:r>
            <a:r>
              <a:rPr lang="en-US" dirty="0" smtClean="0"/>
              <a:t>neuron. </a:t>
            </a:r>
            <a:r>
              <a:rPr lang="en-US" dirty="0"/>
              <a:t>T</a:t>
            </a:r>
            <a:r>
              <a:rPr lang="en-US" dirty="0" smtClean="0"/>
              <a:t>he </a:t>
            </a:r>
            <a:r>
              <a:rPr lang="en-US" dirty="0"/>
              <a:t>basal ganglia receive most of their input from the cerebral </a:t>
            </a:r>
            <a:r>
              <a:rPr lang="en-US" dirty="0" smtClean="0"/>
              <a:t>cortex. </a:t>
            </a:r>
            <a:endParaRPr lang="en-IN" dirty="0"/>
          </a:p>
        </p:txBody>
      </p:sp>
    </p:spTree>
    <p:extLst>
      <p:ext uri="{BB962C8B-B14F-4D97-AF65-F5344CB8AC3E}">
        <p14:creationId xmlns:p14="http://schemas.microsoft.com/office/powerpoint/2010/main" val="650289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BASAL GANGLIA</a:t>
            </a:r>
            <a:endParaRPr lang="en-IN" dirty="0"/>
          </a:p>
        </p:txBody>
      </p:sp>
      <p:sp>
        <p:nvSpPr>
          <p:cNvPr id="3" name="Content Placeholder 2"/>
          <p:cNvSpPr>
            <a:spLocks noGrp="1"/>
          </p:cNvSpPr>
          <p:nvPr>
            <p:ph idx="1"/>
          </p:nvPr>
        </p:nvSpPr>
        <p:spPr/>
        <p:txBody>
          <a:bodyPr/>
          <a:lstStyle/>
          <a:p>
            <a:pPr algn="just"/>
            <a:r>
              <a:rPr lang="en-IN" dirty="0" smtClean="0"/>
              <a:t>Basal ganglia play an important role in maintaining normal background muscle tone. The basal ganglia also are believed to influence some aspects of both perceptual &amp; cognitive functions.</a:t>
            </a:r>
            <a:endParaRPr lang="en-IN" dirty="0"/>
          </a:p>
        </p:txBody>
      </p:sp>
    </p:spTree>
    <p:extLst>
      <p:ext uri="{BB962C8B-B14F-4D97-AF65-F5344CB8AC3E}">
        <p14:creationId xmlns:p14="http://schemas.microsoft.com/office/powerpoint/2010/main" val="30787740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DORSAL COLUMN- MEDIAL LEMNISCAL PATHWAY</a:t>
            </a:r>
            <a:endParaRPr lang="en-IN" dirty="0"/>
          </a:p>
        </p:txBody>
      </p:sp>
      <p:sp>
        <p:nvSpPr>
          <p:cNvPr id="3" name="Content Placeholder 2"/>
          <p:cNvSpPr>
            <a:spLocks noGrp="1"/>
          </p:cNvSpPr>
          <p:nvPr>
            <p:ph idx="1"/>
          </p:nvPr>
        </p:nvSpPr>
        <p:spPr>
          <a:xfrm>
            <a:off x="1435608" y="1556792"/>
            <a:ext cx="7498080" cy="4691608"/>
          </a:xfrm>
        </p:spPr>
        <p:txBody>
          <a:bodyPr/>
          <a:lstStyle/>
          <a:p>
            <a:pPr algn="just"/>
            <a:r>
              <a:rPr lang="en-IN" dirty="0" smtClean="0"/>
              <a:t>Regulation of movement is dependent on sensory afferent information.</a:t>
            </a:r>
          </a:p>
          <a:p>
            <a:pPr algn="just"/>
            <a:endParaRPr lang="en-IN" dirty="0" smtClean="0"/>
          </a:p>
          <a:p>
            <a:pPr algn="just"/>
            <a:r>
              <a:rPr lang="en-IN" dirty="0" smtClean="0"/>
              <a:t>The dorsal column- medial </a:t>
            </a:r>
            <a:r>
              <a:rPr lang="en-IN" dirty="0" err="1" smtClean="0"/>
              <a:t>lemniscal</a:t>
            </a:r>
            <a:r>
              <a:rPr lang="en-IN" dirty="0" smtClean="0"/>
              <a:t> pathway is particularly important to coordinated movement, as it is responsible for the afferent transmission of discriminative sensations.</a:t>
            </a:r>
          </a:p>
          <a:p>
            <a:pPr marL="82296" indent="0" algn="just">
              <a:buNone/>
            </a:pPr>
            <a:endParaRPr lang="en-IN" dirty="0"/>
          </a:p>
        </p:txBody>
      </p:sp>
    </p:spTree>
    <p:extLst>
      <p:ext uri="{BB962C8B-B14F-4D97-AF65-F5344CB8AC3E}">
        <p14:creationId xmlns:p14="http://schemas.microsoft.com/office/powerpoint/2010/main" val="29896896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Sensations transmitted by the dorsal column- medial </a:t>
            </a:r>
            <a:r>
              <a:rPr lang="en-IN" dirty="0" err="1" smtClean="0"/>
              <a:t>lemniscal</a:t>
            </a:r>
            <a:r>
              <a:rPr lang="en-IN" dirty="0" smtClean="0"/>
              <a:t> pathway include discriminative touch, </a:t>
            </a:r>
            <a:r>
              <a:rPr lang="en-IN" dirty="0" err="1" smtClean="0"/>
              <a:t>stereognosis</a:t>
            </a:r>
            <a:r>
              <a:rPr lang="en-IN" dirty="0" smtClean="0"/>
              <a:t>, tactile pressure, </a:t>
            </a:r>
            <a:r>
              <a:rPr lang="en-IN" dirty="0" err="1" smtClean="0"/>
              <a:t>baragnosis</a:t>
            </a:r>
            <a:r>
              <a:rPr lang="en-IN" dirty="0" smtClean="0"/>
              <a:t>, </a:t>
            </a:r>
            <a:r>
              <a:rPr lang="en-IN" dirty="0" err="1" smtClean="0"/>
              <a:t>graphesthesia</a:t>
            </a:r>
            <a:r>
              <a:rPr lang="en-IN" dirty="0" smtClean="0"/>
              <a:t>, recognition of texture, </a:t>
            </a:r>
            <a:r>
              <a:rPr lang="en-IN" dirty="0" err="1" smtClean="0"/>
              <a:t>kinesthesia</a:t>
            </a:r>
            <a:r>
              <a:rPr lang="en-IN" dirty="0" smtClean="0"/>
              <a:t>, two-point discrimination, proprioception &amp; vibration. </a:t>
            </a:r>
            <a:endParaRPr lang="en-IN" dirty="0"/>
          </a:p>
        </p:txBody>
      </p:sp>
    </p:spTree>
    <p:extLst>
      <p:ext uri="{BB962C8B-B14F-4D97-AF65-F5344CB8AC3E}">
        <p14:creationId xmlns:p14="http://schemas.microsoft.com/office/powerpoint/2010/main" val="19569363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339752" y="2204864"/>
            <a:ext cx="6400800" cy="1080120"/>
          </a:xfrm>
        </p:spPr>
        <p:txBody>
          <a:bodyPr/>
          <a:lstStyle/>
          <a:p>
            <a:r>
              <a:rPr lang="en-IN" dirty="0" smtClean="0"/>
              <a:t>                 </a:t>
            </a:r>
            <a:r>
              <a:rPr lang="en-IN" sz="5400" b="1" u="sng" dirty="0" smtClean="0">
                <a:latin typeface="Comic Sans MS" pitchFamily="66" charset="0"/>
              </a:rPr>
              <a:t>THANK YOU</a:t>
            </a:r>
            <a:endParaRPr lang="en-IN" sz="5400" b="1" u="sng" dirty="0">
              <a:latin typeface="Comic Sans MS" pitchFamily="66" charset="0"/>
            </a:endParaRPr>
          </a:p>
        </p:txBody>
      </p:sp>
    </p:spTree>
    <p:extLst>
      <p:ext uri="{BB962C8B-B14F-4D97-AF65-F5344CB8AC3E}">
        <p14:creationId xmlns:p14="http://schemas.microsoft.com/office/powerpoint/2010/main" val="1015849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764704"/>
            <a:ext cx="7498080" cy="5915744"/>
          </a:xfrm>
        </p:spPr>
        <p:txBody>
          <a:bodyPr>
            <a:normAutofit/>
          </a:bodyPr>
          <a:lstStyle/>
          <a:p>
            <a:pPr algn="just"/>
            <a:r>
              <a:rPr lang="en-US" dirty="0" smtClean="0">
                <a:cs typeface="Times New Roman" pitchFamily="18" charset="0"/>
              </a:rPr>
              <a:t>In </a:t>
            </a:r>
            <a:r>
              <a:rPr lang="en-US" dirty="0">
                <a:cs typeface="Times New Roman" pitchFamily="18" charset="0"/>
              </a:rPr>
              <a:t>contrast, the cerebellum receives copious information from the spinal cord</a:t>
            </a:r>
            <a:r>
              <a:rPr lang="en-US" dirty="0" smtClean="0">
                <a:cs typeface="Times New Roman" pitchFamily="18" charset="0"/>
              </a:rPr>
              <a:t>, vestibular </a:t>
            </a:r>
            <a:r>
              <a:rPr lang="en-US" dirty="0">
                <a:cs typeface="Times New Roman" pitchFamily="18" charset="0"/>
              </a:rPr>
              <a:t>system and </a:t>
            </a:r>
            <a:r>
              <a:rPr lang="en-US" dirty="0" smtClean="0">
                <a:cs typeface="Times New Roman" pitchFamily="18" charset="0"/>
              </a:rPr>
              <a:t>brainstem the </a:t>
            </a:r>
            <a:r>
              <a:rPr lang="en-US" dirty="0">
                <a:cs typeface="Times New Roman" pitchFamily="18" charset="0"/>
              </a:rPr>
              <a:t>cerebellum </a:t>
            </a:r>
            <a:r>
              <a:rPr lang="en-US" dirty="0" smtClean="0">
                <a:cs typeface="Times New Roman" pitchFamily="18" charset="0"/>
              </a:rPr>
              <a:t>influences </a:t>
            </a:r>
            <a:r>
              <a:rPr lang="en-US" dirty="0">
                <a:cs typeface="Times New Roman" pitchFamily="18" charset="0"/>
              </a:rPr>
              <a:t>movement via motor areas of cerebral cortex and extensive connections with upper motor neuron that arise in the </a:t>
            </a:r>
            <a:r>
              <a:rPr lang="en-US" dirty="0" smtClean="0">
                <a:cs typeface="Times New Roman" pitchFamily="18" charset="0"/>
              </a:rPr>
              <a:t>brainstem only </a:t>
            </a:r>
            <a:r>
              <a:rPr lang="en-US" dirty="0">
                <a:cs typeface="Times New Roman" pitchFamily="18" charset="0"/>
              </a:rPr>
              <a:t>lower motor neuron deliver the signals from the </a:t>
            </a:r>
            <a:r>
              <a:rPr lang="en-US" dirty="0" smtClean="0">
                <a:cs typeface="Times New Roman" pitchFamily="18" charset="0"/>
              </a:rPr>
              <a:t>CNS </a:t>
            </a:r>
            <a:r>
              <a:rPr lang="en-US" dirty="0">
                <a:cs typeface="Times New Roman" pitchFamily="18" charset="0"/>
              </a:rPr>
              <a:t>to the skeletal muscle that generate movement.</a:t>
            </a:r>
            <a:endParaRPr lang="en-IN" dirty="0">
              <a:cs typeface="Times New Roman" pitchFamily="18" charset="0"/>
            </a:endParaRPr>
          </a:p>
        </p:txBody>
      </p:sp>
    </p:spTree>
    <p:extLst>
      <p:ext uri="{BB962C8B-B14F-4D97-AF65-F5344CB8AC3E}">
        <p14:creationId xmlns:p14="http://schemas.microsoft.com/office/powerpoint/2010/main" val="3777244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61259800"/>
              </p:ext>
            </p:extLst>
          </p:nvPr>
        </p:nvGraphicFramePr>
        <p:xfrm>
          <a:off x="1403648" y="620688"/>
          <a:ext cx="749935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428265" y="5293240"/>
            <a:ext cx="7020272" cy="954107"/>
          </a:xfrm>
          <a:prstGeom prst="rect">
            <a:avLst/>
          </a:prstGeom>
          <a:noFill/>
        </p:spPr>
        <p:txBody>
          <a:bodyPr wrap="square" rtlCol="0">
            <a:spAutoFit/>
          </a:bodyPr>
          <a:lstStyle/>
          <a:p>
            <a:pPr algn="just"/>
            <a:r>
              <a:rPr lang="en-IN" sz="2800" dirty="0" smtClean="0"/>
              <a:t>However,  all regions of the nervous system contribute to each type of movement.</a:t>
            </a:r>
            <a:endParaRPr lang="en-IN" sz="2800" dirty="0"/>
          </a:p>
        </p:txBody>
      </p:sp>
    </p:spTree>
    <p:extLst>
      <p:ext uri="{BB962C8B-B14F-4D97-AF65-F5344CB8AC3E}">
        <p14:creationId xmlns:p14="http://schemas.microsoft.com/office/powerpoint/2010/main" val="172837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2074"/>
          </a:xfrm>
        </p:spPr>
        <p:txBody>
          <a:bodyPr>
            <a:normAutofit fontScale="90000"/>
          </a:bodyPr>
          <a:lstStyle/>
          <a:p>
            <a:r>
              <a:rPr lang="en-IN" dirty="0" smtClean="0"/>
              <a:t>       POSTURAL CONTROL</a:t>
            </a:r>
            <a:endParaRPr lang="en-IN" dirty="0"/>
          </a:p>
        </p:txBody>
      </p:sp>
      <p:sp>
        <p:nvSpPr>
          <p:cNvPr id="3" name="Content Placeholder 2"/>
          <p:cNvSpPr>
            <a:spLocks noGrp="1"/>
          </p:cNvSpPr>
          <p:nvPr>
            <p:ph idx="1"/>
          </p:nvPr>
        </p:nvSpPr>
        <p:spPr>
          <a:xfrm>
            <a:off x="1115616" y="908720"/>
            <a:ext cx="7818072" cy="5760640"/>
          </a:xfrm>
        </p:spPr>
        <p:txBody>
          <a:bodyPr>
            <a:normAutofit lnSpcReduction="10000"/>
          </a:bodyPr>
          <a:lstStyle/>
          <a:p>
            <a:pPr algn="just"/>
            <a:r>
              <a:rPr lang="en-US" dirty="0"/>
              <a:t>P</a:t>
            </a:r>
            <a:r>
              <a:rPr lang="en-US" dirty="0" smtClean="0"/>
              <a:t>ostural </a:t>
            </a:r>
            <a:r>
              <a:rPr lang="en-US" dirty="0"/>
              <a:t>control provides </a:t>
            </a:r>
            <a:r>
              <a:rPr lang="en-US" dirty="0" smtClean="0"/>
              <a:t>orientation </a:t>
            </a:r>
            <a:r>
              <a:rPr lang="en-US" dirty="0"/>
              <a:t>and balance(equilibrium).</a:t>
            </a:r>
          </a:p>
          <a:p>
            <a:pPr algn="just"/>
            <a:endParaRPr lang="en-US" dirty="0" smtClean="0"/>
          </a:p>
          <a:p>
            <a:pPr algn="just"/>
            <a:r>
              <a:rPr lang="en-US" dirty="0" smtClean="0"/>
              <a:t>Postural </a:t>
            </a:r>
            <a:r>
              <a:rPr lang="en-US" dirty="0"/>
              <a:t>control is </a:t>
            </a:r>
            <a:r>
              <a:rPr lang="en-US" dirty="0" smtClean="0"/>
              <a:t>achieved </a:t>
            </a:r>
            <a:r>
              <a:rPr lang="en-US" dirty="0"/>
              <a:t>by </a:t>
            </a:r>
            <a:r>
              <a:rPr lang="en-US" dirty="0" smtClean="0"/>
              <a:t>central </a:t>
            </a:r>
            <a:r>
              <a:rPr lang="en-US" dirty="0"/>
              <a:t>commands to lower motor neuron</a:t>
            </a:r>
            <a:r>
              <a:rPr lang="en-US" dirty="0" smtClean="0"/>
              <a:t>; the </a:t>
            </a:r>
            <a:r>
              <a:rPr lang="en-US" dirty="0"/>
              <a:t>central output is adjusted to the environmental contact by sensory input.</a:t>
            </a:r>
          </a:p>
          <a:p>
            <a:pPr algn="just"/>
            <a:endParaRPr lang="en-US" dirty="0" smtClean="0"/>
          </a:p>
          <a:p>
            <a:pPr algn="just"/>
            <a:r>
              <a:rPr lang="en-US" dirty="0" smtClean="0"/>
              <a:t>The </a:t>
            </a:r>
            <a:r>
              <a:rPr lang="en-US" dirty="0"/>
              <a:t>central commands are mediated by the </a:t>
            </a:r>
            <a:r>
              <a:rPr lang="en-US" dirty="0" err="1"/>
              <a:t>tectospinal</a:t>
            </a:r>
            <a:r>
              <a:rPr lang="en-US" dirty="0" smtClean="0"/>
              <a:t>, medial </a:t>
            </a:r>
            <a:r>
              <a:rPr lang="en-US" dirty="0" err="1"/>
              <a:t>reticulospinal</a:t>
            </a:r>
            <a:r>
              <a:rPr lang="en-US" dirty="0" smtClean="0"/>
              <a:t>, </a:t>
            </a:r>
            <a:r>
              <a:rPr lang="en-US" dirty="0" err="1" smtClean="0"/>
              <a:t>vestibulospinal</a:t>
            </a:r>
            <a:r>
              <a:rPr lang="en-US" dirty="0" smtClean="0"/>
              <a:t> </a:t>
            </a:r>
            <a:r>
              <a:rPr lang="en-US" dirty="0"/>
              <a:t>and medial </a:t>
            </a:r>
            <a:r>
              <a:rPr lang="en-US" dirty="0" err="1"/>
              <a:t>corticospinal</a:t>
            </a:r>
            <a:r>
              <a:rPr lang="en-US" dirty="0"/>
              <a:t> tracts.</a:t>
            </a:r>
          </a:p>
          <a:p>
            <a:endParaRPr lang="en-IN" dirty="0"/>
          </a:p>
        </p:txBody>
      </p:sp>
    </p:spTree>
    <p:extLst>
      <p:ext uri="{BB962C8B-B14F-4D97-AF65-F5344CB8AC3E}">
        <p14:creationId xmlns:p14="http://schemas.microsoft.com/office/powerpoint/2010/main" val="2590772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260648"/>
            <a:ext cx="7818072" cy="5987752"/>
          </a:xfrm>
        </p:spPr>
        <p:txBody>
          <a:bodyPr>
            <a:normAutofit fontScale="85000" lnSpcReduction="10000"/>
          </a:bodyPr>
          <a:lstStyle/>
          <a:p>
            <a:pPr algn="just"/>
            <a:r>
              <a:rPr lang="en-US" dirty="0"/>
              <a:t>T</a:t>
            </a:r>
            <a:r>
              <a:rPr lang="en-US" dirty="0" smtClean="0"/>
              <a:t>o </a:t>
            </a:r>
            <a:r>
              <a:rPr lang="en-US" dirty="0"/>
              <a:t>orient the world we use 3 senses:-</a:t>
            </a:r>
          </a:p>
          <a:p>
            <a:pPr marL="82296" indent="0" algn="just">
              <a:buNone/>
            </a:pPr>
            <a:r>
              <a:rPr lang="en-US" dirty="0" smtClean="0"/>
              <a:t>a) </a:t>
            </a:r>
            <a:r>
              <a:rPr lang="en-US" dirty="0"/>
              <a:t>S</a:t>
            </a:r>
            <a:r>
              <a:rPr lang="en-US" dirty="0" smtClean="0"/>
              <a:t>omatosensation</a:t>
            </a:r>
          </a:p>
          <a:p>
            <a:pPr marL="82296" indent="0" algn="just">
              <a:buNone/>
            </a:pPr>
            <a:r>
              <a:rPr lang="en-US" dirty="0" smtClean="0"/>
              <a:t>b) Vision</a:t>
            </a:r>
            <a:endParaRPr lang="en-US" dirty="0"/>
          </a:p>
          <a:p>
            <a:pPr marL="82296" indent="0" algn="just">
              <a:buNone/>
            </a:pPr>
            <a:r>
              <a:rPr lang="en-US" dirty="0" smtClean="0"/>
              <a:t>c) Vestibular </a:t>
            </a:r>
            <a:endParaRPr lang="en-US" dirty="0"/>
          </a:p>
          <a:p>
            <a:pPr algn="just"/>
            <a:endParaRPr lang="en-US" dirty="0"/>
          </a:p>
          <a:p>
            <a:pPr algn="just">
              <a:buFont typeface="Wingdings" pitchFamily="2" charset="2"/>
              <a:buChar char="ü"/>
            </a:pPr>
            <a:r>
              <a:rPr lang="en-US" dirty="0"/>
              <a:t>S</a:t>
            </a:r>
            <a:r>
              <a:rPr lang="en-US" dirty="0" smtClean="0"/>
              <a:t>omatosensation </a:t>
            </a:r>
            <a:r>
              <a:rPr lang="en-US" dirty="0"/>
              <a:t>provides information about weight bearing and the relative position </a:t>
            </a:r>
            <a:r>
              <a:rPr lang="en-US" dirty="0" smtClean="0"/>
              <a:t>of </a:t>
            </a:r>
            <a:r>
              <a:rPr lang="en-US" dirty="0"/>
              <a:t>body parts.</a:t>
            </a:r>
          </a:p>
          <a:p>
            <a:pPr algn="just">
              <a:buFont typeface="Wingdings" pitchFamily="2" charset="2"/>
              <a:buChar char="ü"/>
            </a:pPr>
            <a:endParaRPr lang="en-US" dirty="0" smtClean="0"/>
          </a:p>
          <a:p>
            <a:pPr algn="just">
              <a:buFont typeface="Wingdings" pitchFamily="2" charset="2"/>
              <a:buChar char="ü"/>
            </a:pPr>
            <a:r>
              <a:rPr lang="en-US" dirty="0" smtClean="0"/>
              <a:t>Vision </a:t>
            </a:r>
            <a:r>
              <a:rPr lang="en-US" dirty="0"/>
              <a:t>provides information about movement and cues for judging upright.</a:t>
            </a:r>
          </a:p>
          <a:p>
            <a:pPr algn="just">
              <a:buFont typeface="Wingdings" pitchFamily="2" charset="2"/>
              <a:buChar char="ü"/>
            </a:pPr>
            <a:endParaRPr lang="en-US" dirty="0" smtClean="0"/>
          </a:p>
          <a:p>
            <a:pPr algn="just">
              <a:buFont typeface="Wingdings" pitchFamily="2" charset="2"/>
              <a:buChar char="ü"/>
            </a:pPr>
            <a:r>
              <a:rPr lang="en-US" dirty="0" smtClean="0"/>
              <a:t>Vestibular </a:t>
            </a:r>
            <a:r>
              <a:rPr lang="en-US" dirty="0"/>
              <a:t>input </a:t>
            </a:r>
            <a:r>
              <a:rPr lang="en-US" dirty="0" smtClean="0"/>
              <a:t>from </a:t>
            </a:r>
            <a:r>
              <a:rPr lang="en-US" dirty="0"/>
              <a:t>receptors in the inner ear informs us about head position relative to gravity and about head movement.</a:t>
            </a:r>
          </a:p>
          <a:p>
            <a:endParaRPr lang="en-IN" dirty="0"/>
          </a:p>
        </p:txBody>
      </p:sp>
    </p:spTree>
    <p:extLst>
      <p:ext uri="{BB962C8B-B14F-4D97-AF65-F5344CB8AC3E}">
        <p14:creationId xmlns:p14="http://schemas.microsoft.com/office/powerpoint/2010/main" val="2960612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AMBULATION</a:t>
            </a:r>
            <a:endParaRPr lang="en-IN" dirty="0"/>
          </a:p>
        </p:txBody>
      </p:sp>
      <p:sp>
        <p:nvSpPr>
          <p:cNvPr id="3" name="Content Placeholder 2"/>
          <p:cNvSpPr>
            <a:spLocks noGrp="1"/>
          </p:cNvSpPr>
          <p:nvPr>
            <p:ph idx="1"/>
          </p:nvPr>
        </p:nvSpPr>
        <p:spPr/>
        <p:txBody>
          <a:bodyPr/>
          <a:lstStyle/>
          <a:p>
            <a:pPr algn="just"/>
            <a:r>
              <a:rPr lang="en-US" dirty="0" smtClean="0"/>
              <a:t>All </a:t>
            </a:r>
            <a:r>
              <a:rPr lang="en-US" dirty="0"/>
              <a:t>region of the nervous </a:t>
            </a:r>
            <a:r>
              <a:rPr lang="en-US" dirty="0" smtClean="0"/>
              <a:t>system </a:t>
            </a:r>
            <a:r>
              <a:rPr lang="en-US" dirty="0"/>
              <a:t>are required for normal human </a:t>
            </a:r>
            <a:r>
              <a:rPr lang="en-US" dirty="0" smtClean="0"/>
              <a:t>ambulation the </a:t>
            </a:r>
            <a:r>
              <a:rPr lang="en-US" dirty="0"/>
              <a:t>cerebral cortex provides goal </a:t>
            </a:r>
            <a:r>
              <a:rPr lang="en-US" dirty="0" smtClean="0"/>
              <a:t>orientation, the </a:t>
            </a:r>
            <a:r>
              <a:rPr lang="en-US" dirty="0"/>
              <a:t>basal ganglia govern generation of </a:t>
            </a:r>
            <a:r>
              <a:rPr lang="en-US" dirty="0" smtClean="0"/>
              <a:t>force, and </a:t>
            </a:r>
            <a:r>
              <a:rPr lang="en-US" dirty="0"/>
              <a:t>the cerebellum provides </a:t>
            </a:r>
            <a:r>
              <a:rPr lang="en-US" dirty="0" smtClean="0"/>
              <a:t>timing, inter limbs </a:t>
            </a:r>
            <a:r>
              <a:rPr lang="en-US" dirty="0"/>
              <a:t>coordination and error correction.</a:t>
            </a:r>
            <a:endParaRPr lang="en-IN" dirty="0"/>
          </a:p>
        </p:txBody>
      </p:sp>
    </p:spTree>
    <p:extLst>
      <p:ext uri="{BB962C8B-B14F-4D97-AF65-F5344CB8AC3E}">
        <p14:creationId xmlns:p14="http://schemas.microsoft.com/office/powerpoint/2010/main" val="2043210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88640"/>
            <a:ext cx="7498080" cy="562074"/>
          </a:xfrm>
        </p:spPr>
        <p:txBody>
          <a:bodyPr>
            <a:normAutofit fontScale="90000"/>
          </a:bodyPr>
          <a:lstStyle/>
          <a:p>
            <a:r>
              <a:rPr lang="en-IN" dirty="0" smtClean="0"/>
              <a:t>       REACHING &amp; GRASPING</a:t>
            </a:r>
            <a:endParaRPr lang="en-IN" dirty="0"/>
          </a:p>
        </p:txBody>
      </p:sp>
      <p:sp>
        <p:nvSpPr>
          <p:cNvPr id="3" name="Content Placeholder 2"/>
          <p:cNvSpPr>
            <a:spLocks noGrp="1"/>
          </p:cNvSpPr>
          <p:nvPr>
            <p:ph idx="1"/>
          </p:nvPr>
        </p:nvSpPr>
        <p:spPr>
          <a:xfrm>
            <a:off x="1115616" y="836712"/>
            <a:ext cx="7818072" cy="5688632"/>
          </a:xfrm>
        </p:spPr>
        <p:txBody>
          <a:bodyPr>
            <a:normAutofit fontScale="92500" lnSpcReduction="20000"/>
          </a:bodyPr>
          <a:lstStyle/>
          <a:p>
            <a:pPr algn="just"/>
            <a:r>
              <a:rPr lang="en-US" dirty="0" smtClean="0"/>
              <a:t>Vision </a:t>
            </a:r>
            <a:r>
              <a:rPr lang="en-US" dirty="0"/>
              <a:t>and </a:t>
            </a:r>
            <a:r>
              <a:rPr lang="en-US" dirty="0" err="1" smtClean="0"/>
              <a:t>somatosensation</a:t>
            </a:r>
            <a:r>
              <a:rPr lang="en-US" dirty="0" smtClean="0"/>
              <a:t> </a:t>
            </a:r>
            <a:r>
              <a:rPr lang="en-US" dirty="0"/>
              <a:t>are essential for normal reaching and grasping.</a:t>
            </a:r>
          </a:p>
          <a:p>
            <a:pPr algn="just"/>
            <a:endParaRPr lang="en-US" dirty="0" smtClean="0"/>
          </a:p>
          <a:p>
            <a:pPr algn="just"/>
            <a:r>
              <a:rPr lang="en-US" dirty="0" smtClean="0"/>
              <a:t>The </a:t>
            </a:r>
            <a:r>
              <a:rPr lang="en-US" dirty="0"/>
              <a:t>post parietal cortex contains neurons associated with both sensation and movement</a:t>
            </a:r>
            <a:r>
              <a:rPr lang="en-US" dirty="0" smtClean="0"/>
              <a:t>; these </a:t>
            </a:r>
            <a:r>
              <a:rPr lang="en-US" dirty="0"/>
              <a:t>neurons project to pre motor </a:t>
            </a:r>
            <a:r>
              <a:rPr lang="en-US" dirty="0" smtClean="0"/>
              <a:t>cortical </a:t>
            </a:r>
            <a:r>
              <a:rPr lang="en-US" dirty="0"/>
              <a:t>areas controlling reaching</a:t>
            </a:r>
            <a:r>
              <a:rPr lang="en-US" dirty="0" smtClean="0"/>
              <a:t>, grasping </a:t>
            </a:r>
            <a:r>
              <a:rPr lang="en-US" dirty="0"/>
              <a:t>and eye movement.</a:t>
            </a:r>
          </a:p>
          <a:p>
            <a:pPr algn="just"/>
            <a:endParaRPr lang="en-US" dirty="0" smtClean="0"/>
          </a:p>
          <a:p>
            <a:pPr algn="just"/>
            <a:r>
              <a:rPr lang="en-US" dirty="0"/>
              <a:t>T</a:t>
            </a:r>
            <a:r>
              <a:rPr lang="en-US" dirty="0" smtClean="0"/>
              <a:t>he </a:t>
            </a:r>
            <a:r>
              <a:rPr lang="en-US" dirty="0"/>
              <a:t>premotor </a:t>
            </a:r>
            <a:r>
              <a:rPr lang="en-US" dirty="0" smtClean="0"/>
              <a:t>cortical </a:t>
            </a:r>
            <a:r>
              <a:rPr lang="en-US" dirty="0"/>
              <a:t>areas for each action are somewhat distinct</a:t>
            </a:r>
            <a:r>
              <a:rPr lang="en-US" dirty="0" smtClean="0"/>
              <a:t>, with </a:t>
            </a:r>
            <a:r>
              <a:rPr lang="en-US" dirty="0"/>
              <a:t>the result that reaching</a:t>
            </a:r>
            <a:r>
              <a:rPr lang="en-US" dirty="0" smtClean="0"/>
              <a:t>, grasping </a:t>
            </a:r>
            <a:r>
              <a:rPr lang="en-US" dirty="0"/>
              <a:t>and eye </a:t>
            </a:r>
            <a:r>
              <a:rPr lang="en-US" dirty="0" smtClean="0"/>
              <a:t>movement </a:t>
            </a:r>
            <a:r>
              <a:rPr lang="en-US" dirty="0"/>
              <a:t>are controlled </a:t>
            </a:r>
            <a:r>
              <a:rPr lang="en-US" dirty="0" smtClean="0"/>
              <a:t>separately </a:t>
            </a:r>
            <a:r>
              <a:rPr lang="en-US" dirty="0"/>
              <a:t>but coordinated by connection among the areas.</a:t>
            </a:r>
          </a:p>
          <a:p>
            <a:endParaRPr lang="en-IN" dirty="0"/>
          </a:p>
        </p:txBody>
      </p:sp>
    </p:spTree>
    <p:extLst>
      <p:ext uri="{BB962C8B-B14F-4D97-AF65-F5344CB8AC3E}">
        <p14:creationId xmlns:p14="http://schemas.microsoft.com/office/powerpoint/2010/main" val="84074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228</TotalTime>
  <Words>1538</Words>
  <Application>Microsoft Office PowerPoint</Application>
  <PresentationFormat>On-screen Show (4:3)</PresentationFormat>
  <Paragraphs>94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Solstice</vt:lpstr>
      <vt:lpstr>PHYSIOLOGY OF MOVEMENT</vt:lpstr>
      <vt:lpstr>PowerPoint Presentation</vt:lpstr>
      <vt:lpstr>SUMMARY OF NORMAL MOTOR CONTROL</vt:lpstr>
      <vt:lpstr>PowerPoint Presentation</vt:lpstr>
      <vt:lpstr>PowerPoint Presentation</vt:lpstr>
      <vt:lpstr>       POSTURAL CONTROL</vt:lpstr>
      <vt:lpstr>PowerPoint Presentation</vt:lpstr>
      <vt:lpstr>                AMBULATION</vt:lpstr>
      <vt:lpstr>       REACHING &amp; GRASPING</vt:lpstr>
      <vt:lpstr>THE HIERARCHICAL CONTROL OF MOVEMENT</vt:lpstr>
      <vt:lpstr>THE FOREBRAIN &amp; MOVEMENT INITIATION</vt:lpstr>
      <vt:lpstr>PowerPoint Presentation</vt:lpstr>
      <vt:lpstr>THE BRAINSTEM – TYPICAL MOVEMENT</vt:lpstr>
      <vt:lpstr>PowerPoint Presentation</vt:lpstr>
      <vt:lpstr>THE SPINAL CORD &amp; MOVEMENT EXECUTION-</vt:lpstr>
      <vt:lpstr>THE ORGANIZATION OF THE MOTOR SYSTEM-</vt:lpstr>
      <vt:lpstr>PowerPoint Presentation</vt:lpstr>
      <vt:lpstr>PowerPoint Presentation</vt:lpstr>
      <vt:lpstr>PowerPoint Presentation</vt:lpstr>
      <vt:lpstr>PowerPoint Presentation</vt:lpstr>
      <vt:lpstr>PowerPoint Presentation</vt:lpstr>
      <vt:lpstr>DESCENDING MOTOR PATHWAYS</vt:lpstr>
      <vt:lpstr>CORTICOBULBAR TRACT</vt:lpstr>
      <vt:lpstr>TECTOSPINAL TRACT</vt:lpstr>
      <vt:lpstr>RETICULOSPINAL TRACT (MEDIAL &amp; LATERAL)-</vt:lpstr>
      <vt:lpstr>PowerPoint Presentation</vt:lpstr>
      <vt:lpstr>VESTIBULOSPINAL TRACTS (MEDIAL &amp; LATERAL)</vt:lpstr>
      <vt:lpstr>RUBROSPINAL TRACT</vt:lpstr>
      <vt:lpstr>CEREBELLUM</vt:lpstr>
      <vt:lpstr>BASAL GANGLIA</vt:lpstr>
      <vt:lpstr>DORSAL COLUMN- MEDIAL LEMNISCAL PATHWAY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PHYSIOLOGY OF MOVEMENT</dc:title>
  <dc:creator>Aakanksha Bajpai</dc:creator>
  <cp:lastModifiedBy>Aakanksha Bajpai</cp:lastModifiedBy>
  <cp:revision>33</cp:revision>
  <dcterms:created xsi:type="dcterms:W3CDTF">2018-09-20T17:42:33Z</dcterms:created>
  <dcterms:modified xsi:type="dcterms:W3CDTF">2022-01-15T02:13:35Z</dcterms:modified>
</cp:coreProperties>
</file>