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E08927-B1D1-4616-9970-87F0A742C1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08927-B1D1-4616-9970-87F0A742C1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08927-B1D1-4616-9970-87F0A742C1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08927-B1D1-4616-9970-87F0A742C1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E08927-B1D1-4616-9970-87F0A742C1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E08927-B1D1-4616-9970-87F0A742C1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E08927-B1D1-4616-9970-87F0A742C1B7}"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E08927-B1D1-4616-9970-87F0A742C1B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08927-B1D1-4616-9970-87F0A742C1B7}"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08927-B1D1-4616-9970-87F0A742C1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08927-B1D1-4616-9970-87F0A742C1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0AC0C-2A31-4145-80BE-6BE791C96A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08927-B1D1-4616-9970-87F0A742C1B7}" type="datetimeFigureOut">
              <a:rPr lang="en-US" smtClean="0"/>
              <a:t>10/8/2022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0AC0C-2A31-4145-80BE-6BE791C96A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42851"/>
            <a:ext cx="8572560" cy="6463308"/>
          </a:xfrm>
          <a:prstGeom prst="rect">
            <a:avLst/>
          </a:prstGeom>
        </p:spPr>
        <p:txBody>
          <a:bodyPr wrap="square">
            <a:spAutoFit/>
          </a:bodyPr>
          <a:lstStyle/>
          <a:p>
            <a:r>
              <a:rPr lang="en-US" b="1" dirty="0" smtClean="0"/>
              <a:t>AIM: To perform different </a:t>
            </a:r>
            <a:r>
              <a:rPr lang="en-US" b="1" dirty="0" err="1" smtClean="0"/>
              <a:t>preformulation</a:t>
            </a:r>
            <a:r>
              <a:rPr lang="en-US" b="1" dirty="0" smtClean="0"/>
              <a:t> studies of prepared granules. REQUIREMENTS:</a:t>
            </a:r>
            <a:r>
              <a:rPr lang="en-US" dirty="0" smtClean="0"/>
              <a:t> Measuring cylinder, Funnel, Sieves, Mortar &amp; pestle, Spatula. </a:t>
            </a:r>
          </a:p>
          <a:p>
            <a:endParaRPr lang="en-US" b="1" dirty="0"/>
          </a:p>
          <a:p>
            <a:r>
              <a:rPr lang="en-US" b="1" dirty="0" smtClean="0"/>
              <a:t>PRINCIPLE: </a:t>
            </a:r>
            <a:r>
              <a:rPr lang="en-US" dirty="0" err="1" smtClean="0"/>
              <a:t>Preformulation</a:t>
            </a:r>
            <a:r>
              <a:rPr lang="en-US" dirty="0" smtClean="0"/>
              <a:t> is defined as the phase of research and development in which </a:t>
            </a:r>
            <a:r>
              <a:rPr lang="en-US" dirty="0" err="1" smtClean="0"/>
              <a:t>preformulation</a:t>
            </a:r>
            <a:r>
              <a:rPr lang="en-US" dirty="0" smtClean="0"/>
              <a:t> studies characterize physical and chemical properties of a drug molecule in order to develop safe, effective and stable dosage form.</a:t>
            </a:r>
          </a:p>
          <a:p>
            <a:r>
              <a:rPr lang="en-US" dirty="0" smtClean="0"/>
              <a:t> 1.The Objective of </a:t>
            </a:r>
            <a:r>
              <a:rPr lang="en-US" dirty="0" err="1" smtClean="0"/>
              <a:t>preformulation</a:t>
            </a:r>
            <a:r>
              <a:rPr lang="en-US" dirty="0" smtClean="0"/>
              <a:t> study is to develop the elegant, stable, effective and safe dosage form by establishing kinetic rate profile, compatibility with the other ingredients and establish </a:t>
            </a:r>
            <a:r>
              <a:rPr lang="en-US" dirty="0" err="1" smtClean="0"/>
              <a:t>Physico</a:t>
            </a:r>
            <a:r>
              <a:rPr lang="en-US" dirty="0" smtClean="0"/>
              <a:t>-chemical parameter of new drug substances</a:t>
            </a:r>
          </a:p>
          <a:p>
            <a:r>
              <a:rPr lang="en-US" dirty="0" smtClean="0"/>
              <a:t>.2.The major </a:t>
            </a:r>
            <a:r>
              <a:rPr lang="en-US" dirty="0" err="1" smtClean="0"/>
              <a:t>preformulation</a:t>
            </a:r>
            <a:r>
              <a:rPr lang="en-US" dirty="0" smtClean="0"/>
              <a:t> studies/parameters of granules are as follows:</a:t>
            </a:r>
          </a:p>
          <a:p>
            <a:r>
              <a:rPr lang="en-US" dirty="0" smtClean="0"/>
              <a:t> 1. Bulk density: It is defined as ratio of total mass of the powder to the bulk volume of powder. It gives an idea about tablet porosity and its relationship with disintegration time and hardness of a tablet. It is measured by pouring weighed powder into a measuring cylinder and the volume is noted down. It is expressed in gm/ml and is given by Db=M/Vo Where, M= Mass of powder, Vo = Bulk volume of powder </a:t>
            </a:r>
          </a:p>
          <a:p>
            <a:r>
              <a:rPr lang="en-US" dirty="0" smtClean="0"/>
              <a:t>2. Tapped density: It is defined as ratio of total mass of the powder to the tapped volume of powder. Tapped volume is measured by tapping the powder to constant volume. It is expressed in gm/ml and is given by: </a:t>
            </a:r>
            <a:r>
              <a:rPr lang="en-US" dirty="0" err="1" smtClean="0"/>
              <a:t>Dt</a:t>
            </a:r>
            <a:r>
              <a:rPr lang="en-US" dirty="0" smtClean="0"/>
              <a:t>=M/</a:t>
            </a:r>
            <a:r>
              <a:rPr lang="en-US" dirty="0" err="1" smtClean="0"/>
              <a:t>Vt</a:t>
            </a:r>
            <a:r>
              <a:rPr lang="en-US" dirty="0" smtClean="0"/>
              <a:t> Where, M= Mass of powder, </a:t>
            </a:r>
            <a:r>
              <a:rPr lang="en-US" dirty="0" err="1" smtClean="0"/>
              <a:t>Vt</a:t>
            </a:r>
            <a:r>
              <a:rPr lang="en-US" dirty="0" smtClean="0"/>
              <a:t> = Tapped volume of powder </a:t>
            </a:r>
          </a:p>
          <a:p>
            <a:r>
              <a:rPr lang="en-US" dirty="0" smtClean="0"/>
              <a:t>3. Angle of repose (Ɵ): It is the maximum angle possible between surface of pile of powder and the horizontal plane, can be used to measure frictional forces in a powder. Ɵ= tan-1 (h/r) Where, Ɵ= angle of repose H height of the powder in cm, R is the radius of heap of </a:t>
            </a:r>
            <a:r>
              <a:rPr lang="en-US" dirty="0" err="1" smtClean="0"/>
              <a:t>powde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l="30467" t="11996" r="34019" b="12241"/>
          <a:stretch>
            <a:fillRect/>
          </a:stretch>
        </p:blipFill>
        <p:spPr bwMode="auto">
          <a:xfrm>
            <a:off x="0" y="285728"/>
            <a:ext cx="9144000" cy="635798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l="31355" t="11451" r="34907" b="62548"/>
          <a:stretch>
            <a:fillRect/>
          </a:stretch>
        </p:blipFill>
        <p:spPr bwMode="auto">
          <a:xfrm>
            <a:off x="357159" y="1428736"/>
            <a:ext cx="8536840" cy="314327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322</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2022-10-08T09:04:51Z</dcterms:created>
  <dcterms:modified xsi:type="dcterms:W3CDTF">2022-10-08T09:09:21Z</dcterms:modified>
</cp:coreProperties>
</file>