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65" r:id="rId2"/>
    <p:sldId id="268" r:id="rId3"/>
    <p:sldId id="269" r:id="rId4"/>
    <p:sldId id="258" r:id="rId5"/>
    <p:sldId id="259" r:id="rId6"/>
    <p:sldId id="260" r:id="rId7"/>
    <p:sldId id="261" r:id="rId8"/>
    <p:sldId id="262" r:id="rId9"/>
    <p:sldId id="263" r:id="rId10"/>
    <p:sldId id="264"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7" d="100"/>
          <a:sy n="87" d="100"/>
        </p:scale>
        <p:origin x="624"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12/27/2021</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12/27/2021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12/27/2021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12/27/2021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12/27/2021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12/27/2021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12/27/2021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12/27/2021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12/27/2021</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6E74E41-54C6-1445-AABD-F1AB819085CB}"/>
              </a:ext>
            </a:extLst>
          </p:cNvPr>
          <p:cNvSpPr>
            <a:spLocks noGrp="1"/>
          </p:cNvSpPr>
          <p:nvPr>
            <p:ph type="title"/>
          </p:nvPr>
        </p:nvSpPr>
        <p:spPr>
          <a:xfrm>
            <a:off x="1373584" y="1950430"/>
            <a:ext cx="9905998" cy="1478570"/>
          </a:xfrm>
        </p:spPr>
        <p:txBody>
          <a:bodyPr>
            <a:noAutofit/>
          </a:bodyPr>
          <a:lstStyle/>
          <a:p>
            <a:r>
              <a:rPr lang="en-IN" sz="4800" b="1" dirty="0">
                <a:solidFill>
                  <a:srgbClr val="FF0000"/>
                </a:solidFill>
              </a:rPr>
              <a:t>Inheritance of blood </a:t>
            </a:r>
            <a:r>
              <a:rPr lang="en-IN" sz="4800" b="1" dirty="0" smtClean="0">
                <a:solidFill>
                  <a:srgbClr val="FF0000"/>
                </a:solidFill>
              </a:rPr>
              <a:t>group </a:t>
            </a:r>
            <a:endParaRPr lang="en-US" sz="4800" b="1" dirty="0">
              <a:solidFill>
                <a:srgbClr val="FF0000"/>
              </a:solidFill>
            </a:endParaRPr>
          </a:p>
        </p:txBody>
      </p:sp>
      <p:sp>
        <p:nvSpPr>
          <p:cNvPr id="4" name="TextBox 3">
            <a:extLst>
              <a:ext uri="{FF2B5EF4-FFF2-40B4-BE49-F238E27FC236}">
                <a16:creationId xmlns="" xmlns:a16="http://schemas.microsoft.com/office/drawing/2014/main" id="{5C3D84E6-C2F4-0C4A-B36D-0E436A932B69}"/>
              </a:ext>
            </a:extLst>
          </p:cNvPr>
          <p:cNvSpPr txBox="1"/>
          <p:nvPr/>
        </p:nvSpPr>
        <p:spPr>
          <a:xfrm>
            <a:off x="7390208" y="4357767"/>
            <a:ext cx="6790135" cy="707886"/>
          </a:xfrm>
          <a:prstGeom prst="rect">
            <a:avLst/>
          </a:prstGeom>
          <a:noFill/>
        </p:spPr>
        <p:txBody>
          <a:bodyPr wrap="square" rtlCol="0">
            <a:spAutoFit/>
          </a:bodyPr>
          <a:lstStyle/>
          <a:p>
            <a:pPr algn="l"/>
            <a:r>
              <a:rPr lang="en-IN" dirty="0"/>
              <a:t> </a:t>
            </a:r>
            <a:r>
              <a:rPr lang="en-IN" sz="2000" b="1" dirty="0" smtClean="0">
                <a:solidFill>
                  <a:schemeClr val="bg1"/>
                </a:solidFill>
              </a:rPr>
              <a:t>Dr.Versha </a:t>
            </a:r>
            <a:r>
              <a:rPr lang="en-IN" sz="2000" b="1" dirty="0">
                <a:solidFill>
                  <a:schemeClr val="bg1"/>
                </a:solidFill>
              </a:rPr>
              <a:t>P</a:t>
            </a:r>
            <a:r>
              <a:rPr lang="en-IN" sz="2000" b="1" dirty="0" smtClean="0">
                <a:solidFill>
                  <a:schemeClr val="bg1"/>
                </a:solidFill>
              </a:rPr>
              <a:t>rasad </a:t>
            </a:r>
            <a:endParaRPr lang="en-IN" sz="2000" b="1" dirty="0">
              <a:solidFill>
                <a:schemeClr val="bg1"/>
              </a:solidFill>
            </a:endParaRPr>
          </a:p>
          <a:p>
            <a:pPr algn="l"/>
            <a:r>
              <a:rPr lang="en-IN" sz="2000" b="1" dirty="0">
                <a:solidFill>
                  <a:schemeClr val="bg1"/>
                </a:solidFill>
              </a:rPr>
              <a:t>                   </a:t>
            </a:r>
            <a:endParaRPr lang="en-US" dirty="0"/>
          </a:p>
        </p:txBody>
      </p:sp>
    </p:spTree>
    <p:extLst>
      <p:ext uri="{BB962C8B-B14F-4D97-AF65-F5344CB8AC3E}">
        <p14:creationId xmlns:p14="http://schemas.microsoft.com/office/powerpoint/2010/main" val="25341972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 xmlns:a16="http://schemas.microsoft.com/office/drawing/2014/main" id="{129A766C-8088-A048-88A3-542C162B5B33}"/>
              </a:ext>
            </a:extLst>
          </p:cNvPr>
          <p:cNvPicPr>
            <a:picLocks noChangeAspect="1"/>
          </p:cNvPicPr>
          <p:nvPr/>
        </p:nvPicPr>
        <p:blipFill>
          <a:blip r:embed="rId2"/>
          <a:stretch>
            <a:fillRect/>
          </a:stretch>
        </p:blipFill>
        <p:spPr>
          <a:xfrm>
            <a:off x="13889" y="53579"/>
            <a:ext cx="12398375" cy="6773334"/>
          </a:xfrm>
          <a:prstGeom prst="rect">
            <a:avLst/>
          </a:prstGeom>
        </p:spPr>
      </p:pic>
    </p:spTree>
    <p:extLst>
      <p:ext uri="{BB962C8B-B14F-4D97-AF65-F5344CB8AC3E}">
        <p14:creationId xmlns:p14="http://schemas.microsoft.com/office/powerpoint/2010/main" val="23276542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Inheritance of ABO Blood Group</a:t>
            </a:r>
            <a:endParaRPr lang="en-IN" dirty="0"/>
          </a:p>
        </p:txBody>
      </p:sp>
      <p:sp>
        <p:nvSpPr>
          <p:cNvPr id="3" name="Content Placeholder 2"/>
          <p:cNvSpPr>
            <a:spLocks noGrp="1"/>
          </p:cNvSpPr>
          <p:nvPr>
            <p:ph idx="1"/>
          </p:nvPr>
        </p:nvSpPr>
        <p:spPr/>
        <p:txBody>
          <a:bodyPr>
            <a:normAutofit fontScale="92500" lnSpcReduction="10000"/>
          </a:bodyPr>
          <a:lstStyle/>
          <a:p>
            <a:r>
              <a:rPr lang="en-US" dirty="0" smtClean="0"/>
              <a:t>The Mandalian Law of inheritance is acceptable in the transfer of Antigen  from the parents to the offspring and this antigen composition of all blood groups determined in the laboratory which is phenotype or Blood Group.</a:t>
            </a:r>
          </a:p>
          <a:p>
            <a:r>
              <a:rPr lang="en-US" dirty="0" smtClean="0"/>
              <a:t>A person  ABO blood group depend on the ABo gene which is located on chromosome no. 9 inherited from each parent . ( One from mother one from father)</a:t>
            </a:r>
          </a:p>
          <a:p>
            <a:r>
              <a:rPr lang="en-US" dirty="0" smtClean="0"/>
              <a:t>A and B genes are dominant . The recessive o gene is expressed only when A and B dominant gene are absent.</a:t>
            </a:r>
          </a:p>
          <a:p>
            <a:r>
              <a:rPr lang="en-US" dirty="0" smtClean="0"/>
              <a:t>A person who is group O must be of genotype oo .</a:t>
            </a:r>
            <a:endParaRPr lang="en-IN" dirty="0"/>
          </a:p>
        </p:txBody>
      </p:sp>
    </p:spTree>
    <p:extLst>
      <p:ext uri="{BB962C8B-B14F-4D97-AF65-F5344CB8AC3E}">
        <p14:creationId xmlns:p14="http://schemas.microsoft.com/office/powerpoint/2010/main" val="7378224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Inheritance of ABO Blood Group</a:t>
            </a:r>
            <a:endParaRPr lang="en-IN" dirty="0"/>
          </a:p>
        </p:txBody>
      </p:sp>
      <p:sp>
        <p:nvSpPr>
          <p:cNvPr id="3" name="Content Placeholder 2"/>
          <p:cNvSpPr>
            <a:spLocks noGrp="1"/>
          </p:cNvSpPr>
          <p:nvPr>
            <p:ph idx="1"/>
          </p:nvPr>
        </p:nvSpPr>
        <p:spPr/>
        <p:txBody>
          <a:bodyPr>
            <a:normAutofit fontScale="70000" lnSpcReduction="20000"/>
          </a:bodyPr>
          <a:lstStyle/>
          <a:p>
            <a:r>
              <a:rPr lang="en-US" dirty="0" smtClean="0"/>
              <a:t>Thus a child born of </a:t>
            </a:r>
            <a:r>
              <a:rPr lang="en-US" dirty="0"/>
              <a:t>an </a:t>
            </a:r>
            <a:r>
              <a:rPr lang="en-US" dirty="0" smtClean="0"/>
              <a:t>A ( </a:t>
            </a:r>
            <a:r>
              <a:rPr lang="en-US" dirty="0"/>
              <a:t>AA)  </a:t>
            </a:r>
            <a:r>
              <a:rPr lang="en-US" dirty="0" smtClean="0"/>
              <a:t>blood group father and mother A (AA) will represent A blood group.</a:t>
            </a:r>
          </a:p>
          <a:p>
            <a:r>
              <a:rPr lang="en-US" dirty="0"/>
              <a:t>A child born of an A ( AA)  blood group father and mother </a:t>
            </a:r>
            <a:r>
              <a:rPr lang="en-US" dirty="0" smtClean="0"/>
              <a:t>O (oo) </a:t>
            </a:r>
            <a:r>
              <a:rPr lang="en-US" dirty="0"/>
              <a:t>will </a:t>
            </a:r>
            <a:r>
              <a:rPr lang="en-US" dirty="0" smtClean="0"/>
              <a:t>also represent </a:t>
            </a:r>
            <a:r>
              <a:rPr lang="en-US" dirty="0"/>
              <a:t>A blood group</a:t>
            </a:r>
            <a:r>
              <a:rPr lang="en-US" dirty="0" smtClean="0"/>
              <a:t>.</a:t>
            </a:r>
          </a:p>
          <a:p>
            <a:r>
              <a:rPr lang="en-US" dirty="0" smtClean="0"/>
              <a:t>So, that means obse5rvations are-</a:t>
            </a:r>
          </a:p>
          <a:p>
            <a:pPr marL="457200" indent="-457200">
              <a:buFont typeface="+mj-lt"/>
              <a:buAutoNum type="arabicPeriod"/>
            </a:pPr>
            <a:r>
              <a:rPr lang="en-US" dirty="0" smtClean="0"/>
              <a:t>The phenotype A could thus represent both the genotype. AA and AO.</a:t>
            </a:r>
          </a:p>
          <a:p>
            <a:pPr marL="457200" indent="-457200">
              <a:buFont typeface="+mj-lt"/>
              <a:buAutoNum type="arabicPeriod"/>
            </a:pPr>
            <a:r>
              <a:rPr lang="en-US" dirty="0" smtClean="0"/>
              <a:t>If one gene is more powerful in expressing itself ( like the A) . It is said to be dominant.</a:t>
            </a:r>
          </a:p>
          <a:p>
            <a:pPr marL="457200" indent="-457200">
              <a:buFont typeface="+mj-lt"/>
              <a:buAutoNum type="arabicPeriod"/>
            </a:pPr>
            <a:r>
              <a:rPr lang="en-US" dirty="0" smtClean="0"/>
              <a:t>If gene which fails to express itself in the presence of the other one ( Like o , in the presence of A and B ) is said to be recessive. </a:t>
            </a:r>
          </a:p>
          <a:p>
            <a:pPr marL="457200" indent="-457200">
              <a:buFont typeface="+mj-lt"/>
              <a:buAutoNum type="arabicPeriod"/>
            </a:pPr>
            <a:r>
              <a:rPr lang="en-US" dirty="0" smtClean="0"/>
              <a:t>Both A and B are allelic genes and are equally dominant to o gene. </a:t>
            </a:r>
          </a:p>
          <a:p>
            <a:pPr marL="457200" indent="-457200">
              <a:buFont typeface="+mj-lt"/>
              <a:buAutoNum type="arabicPeriod"/>
            </a:pPr>
            <a:r>
              <a:rPr lang="en-US" dirty="0" smtClean="0"/>
              <a:t>There are 6 Genotype and only 4 phenotype.</a:t>
            </a:r>
          </a:p>
          <a:p>
            <a:endParaRPr lang="en-US" dirty="0"/>
          </a:p>
          <a:p>
            <a:endParaRPr lang="en-IN" dirty="0"/>
          </a:p>
        </p:txBody>
      </p:sp>
    </p:spTree>
    <p:extLst>
      <p:ext uri="{BB962C8B-B14F-4D97-AF65-F5344CB8AC3E}">
        <p14:creationId xmlns:p14="http://schemas.microsoft.com/office/powerpoint/2010/main" val="19772118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 xmlns:a16="http://schemas.microsoft.com/office/drawing/2014/main" id="{3B6697AC-39D4-AA40-9239-ACAB5AD67F7D}"/>
              </a:ext>
            </a:extLst>
          </p:cNvPr>
          <p:cNvPicPr>
            <a:picLocks noChangeAspect="1"/>
          </p:cNvPicPr>
          <p:nvPr/>
        </p:nvPicPr>
        <p:blipFill>
          <a:blip r:embed="rId2"/>
          <a:stretch>
            <a:fillRect/>
          </a:stretch>
        </p:blipFill>
        <p:spPr>
          <a:xfrm>
            <a:off x="5891213" y="1318737"/>
            <a:ext cx="5878960" cy="3571875"/>
          </a:xfrm>
          <a:prstGeom prst="rect">
            <a:avLst/>
          </a:prstGeom>
        </p:spPr>
      </p:pic>
      <p:sp>
        <p:nvSpPr>
          <p:cNvPr id="2" name="TextBox 1">
            <a:extLst>
              <a:ext uri="{FF2B5EF4-FFF2-40B4-BE49-F238E27FC236}">
                <a16:creationId xmlns="" xmlns:a16="http://schemas.microsoft.com/office/drawing/2014/main" id="{4EC635F7-220F-7A43-A76A-0B413393B3C1}"/>
              </a:ext>
            </a:extLst>
          </p:cNvPr>
          <p:cNvSpPr txBox="1"/>
          <p:nvPr/>
        </p:nvSpPr>
        <p:spPr>
          <a:xfrm>
            <a:off x="5175647" y="2514600"/>
            <a:ext cx="1828800" cy="1828800"/>
          </a:xfrm>
          <a:prstGeom prst="rect">
            <a:avLst/>
          </a:prstGeom>
          <a:noFill/>
        </p:spPr>
        <p:txBody>
          <a:bodyPr wrap="square" rtlCol="0">
            <a:spAutoFit/>
          </a:bodyPr>
          <a:lstStyle/>
          <a:p>
            <a:pPr algn="l"/>
            <a:endParaRPr lang="en-US"/>
          </a:p>
        </p:txBody>
      </p:sp>
      <p:sp>
        <p:nvSpPr>
          <p:cNvPr id="3" name="TextBox 2">
            <a:extLst>
              <a:ext uri="{FF2B5EF4-FFF2-40B4-BE49-F238E27FC236}">
                <a16:creationId xmlns="" xmlns:a16="http://schemas.microsoft.com/office/drawing/2014/main" id="{342F92F8-E087-8249-8A39-C827A4FC0DF7}"/>
              </a:ext>
            </a:extLst>
          </p:cNvPr>
          <p:cNvSpPr txBox="1"/>
          <p:nvPr/>
        </p:nvSpPr>
        <p:spPr>
          <a:xfrm flipV="1">
            <a:off x="-357187" y="625079"/>
            <a:ext cx="4825603" cy="369332"/>
          </a:xfrm>
          <a:prstGeom prst="rect">
            <a:avLst/>
          </a:prstGeom>
          <a:noFill/>
        </p:spPr>
        <p:txBody>
          <a:bodyPr wrap="square" rtlCol="0">
            <a:spAutoFit/>
          </a:bodyPr>
          <a:lstStyle/>
          <a:p>
            <a:endParaRPr lang="en-US"/>
          </a:p>
        </p:txBody>
      </p:sp>
      <p:sp>
        <p:nvSpPr>
          <p:cNvPr id="5" name="TextBox 4">
            <a:extLst>
              <a:ext uri="{FF2B5EF4-FFF2-40B4-BE49-F238E27FC236}">
                <a16:creationId xmlns="" xmlns:a16="http://schemas.microsoft.com/office/drawing/2014/main" id="{7D4A51D5-F597-574A-8DDE-2E6446833089}"/>
              </a:ext>
            </a:extLst>
          </p:cNvPr>
          <p:cNvSpPr txBox="1"/>
          <p:nvPr/>
        </p:nvSpPr>
        <p:spPr>
          <a:xfrm rot="10800000" flipH="1" flipV="1">
            <a:off x="217040" y="318612"/>
            <a:ext cx="4067174" cy="982265"/>
          </a:xfrm>
          <a:prstGeom prst="rect">
            <a:avLst/>
          </a:prstGeom>
          <a:noFill/>
        </p:spPr>
        <p:txBody>
          <a:bodyPr wrap="square" rtlCol="0">
            <a:spAutoFit/>
          </a:bodyPr>
          <a:lstStyle/>
          <a:p>
            <a:pPr algn="l"/>
            <a:endParaRPr lang="en-US"/>
          </a:p>
        </p:txBody>
      </p:sp>
      <p:sp>
        <p:nvSpPr>
          <p:cNvPr id="6" name="TextBox 5">
            <a:extLst>
              <a:ext uri="{FF2B5EF4-FFF2-40B4-BE49-F238E27FC236}">
                <a16:creationId xmlns="" xmlns:a16="http://schemas.microsoft.com/office/drawing/2014/main" id="{64C19DD1-0601-3C49-99A0-24CFA9035070}"/>
              </a:ext>
            </a:extLst>
          </p:cNvPr>
          <p:cNvSpPr txBox="1"/>
          <p:nvPr/>
        </p:nvSpPr>
        <p:spPr>
          <a:xfrm>
            <a:off x="421827" y="386478"/>
            <a:ext cx="1828800" cy="1828800"/>
          </a:xfrm>
          <a:prstGeom prst="rect">
            <a:avLst/>
          </a:prstGeom>
          <a:noFill/>
        </p:spPr>
        <p:txBody>
          <a:bodyPr wrap="square" rtlCol="0">
            <a:spAutoFit/>
          </a:bodyPr>
          <a:lstStyle/>
          <a:p>
            <a:pPr algn="l"/>
            <a:endParaRPr lang="en-US"/>
          </a:p>
        </p:txBody>
      </p:sp>
      <p:sp>
        <p:nvSpPr>
          <p:cNvPr id="7" name="TextBox 6">
            <a:extLst>
              <a:ext uri="{FF2B5EF4-FFF2-40B4-BE49-F238E27FC236}">
                <a16:creationId xmlns="" xmlns:a16="http://schemas.microsoft.com/office/drawing/2014/main" id="{4C47A20B-61D5-5E44-BA1A-4B69135FB0C7}"/>
              </a:ext>
            </a:extLst>
          </p:cNvPr>
          <p:cNvSpPr txBox="1"/>
          <p:nvPr/>
        </p:nvSpPr>
        <p:spPr>
          <a:xfrm flipH="1">
            <a:off x="2839641" y="2514600"/>
            <a:ext cx="2166341" cy="45719"/>
          </a:xfrm>
          <a:prstGeom prst="rect">
            <a:avLst/>
          </a:prstGeom>
          <a:noFill/>
        </p:spPr>
        <p:txBody>
          <a:bodyPr wrap="square" rtlCol="0">
            <a:spAutoFit/>
          </a:bodyPr>
          <a:lstStyle/>
          <a:p>
            <a:pPr algn="l"/>
            <a:endParaRPr lang="en-US"/>
          </a:p>
        </p:txBody>
      </p:sp>
      <p:sp>
        <p:nvSpPr>
          <p:cNvPr id="8" name="TextBox 7">
            <a:extLst>
              <a:ext uri="{FF2B5EF4-FFF2-40B4-BE49-F238E27FC236}">
                <a16:creationId xmlns="" xmlns:a16="http://schemas.microsoft.com/office/drawing/2014/main" id="{89C41659-2BFE-404B-8080-EF0459CE98F1}"/>
              </a:ext>
            </a:extLst>
          </p:cNvPr>
          <p:cNvSpPr txBox="1"/>
          <p:nvPr/>
        </p:nvSpPr>
        <p:spPr>
          <a:xfrm rot="10800000" flipV="1">
            <a:off x="500974" y="1008905"/>
            <a:ext cx="4825603" cy="523220"/>
          </a:xfrm>
          <a:prstGeom prst="rect">
            <a:avLst/>
          </a:prstGeom>
          <a:noFill/>
        </p:spPr>
        <p:txBody>
          <a:bodyPr wrap="square" rtlCol="0">
            <a:spAutoFit/>
          </a:bodyPr>
          <a:lstStyle/>
          <a:p>
            <a:pPr algn="l"/>
            <a:r>
              <a:rPr lang="en-IN" sz="2800" b="1">
                <a:solidFill>
                  <a:srgbClr val="FF0000"/>
                </a:solidFill>
              </a:rPr>
              <a:t>A and B Red cell Antigen -</a:t>
            </a:r>
            <a:endParaRPr lang="en-US" sz="2800" b="1">
              <a:solidFill>
                <a:srgbClr val="FF0000"/>
              </a:solidFill>
            </a:endParaRPr>
          </a:p>
        </p:txBody>
      </p:sp>
      <p:sp>
        <p:nvSpPr>
          <p:cNvPr id="9" name="TextBox 8">
            <a:extLst>
              <a:ext uri="{FF2B5EF4-FFF2-40B4-BE49-F238E27FC236}">
                <a16:creationId xmlns="" xmlns:a16="http://schemas.microsoft.com/office/drawing/2014/main" id="{B9D3599D-69F1-2744-B1D3-3AC8E7F0C712}"/>
              </a:ext>
            </a:extLst>
          </p:cNvPr>
          <p:cNvSpPr txBox="1"/>
          <p:nvPr/>
        </p:nvSpPr>
        <p:spPr>
          <a:xfrm rot="10800000" flipV="1">
            <a:off x="2613422" y="278670"/>
            <a:ext cx="3455808" cy="2561504"/>
          </a:xfrm>
          <a:prstGeom prst="rect">
            <a:avLst/>
          </a:prstGeom>
          <a:noFill/>
        </p:spPr>
        <p:txBody>
          <a:bodyPr wrap="square" rtlCol="0">
            <a:spAutoFit/>
          </a:bodyPr>
          <a:lstStyle/>
          <a:p>
            <a:pPr algn="l"/>
            <a:endParaRPr lang="en-US"/>
          </a:p>
        </p:txBody>
      </p:sp>
      <p:sp>
        <p:nvSpPr>
          <p:cNvPr id="10" name="TextBox 9">
            <a:extLst>
              <a:ext uri="{FF2B5EF4-FFF2-40B4-BE49-F238E27FC236}">
                <a16:creationId xmlns="" xmlns:a16="http://schemas.microsoft.com/office/drawing/2014/main" id="{4E7F9F0A-4FC3-3246-ABC4-40F0841D0132}"/>
              </a:ext>
            </a:extLst>
          </p:cNvPr>
          <p:cNvSpPr txBox="1"/>
          <p:nvPr/>
        </p:nvSpPr>
        <p:spPr>
          <a:xfrm rot="10800000" flipV="1">
            <a:off x="1274566" y="3156468"/>
            <a:ext cx="4959548" cy="369332"/>
          </a:xfrm>
          <a:prstGeom prst="rect">
            <a:avLst/>
          </a:prstGeom>
          <a:noFill/>
        </p:spPr>
        <p:txBody>
          <a:bodyPr wrap="square" rtlCol="0">
            <a:spAutoFit/>
          </a:bodyPr>
          <a:lstStyle/>
          <a:p>
            <a:pPr marL="342900" indent="-342900" algn="l">
              <a:buFont typeface="+mj-lt"/>
              <a:buAutoNum type="arabicPeriod"/>
            </a:pPr>
            <a:endParaRPr lang="en-US"/>
          </a:p>
        </p:txBody>
      </p:sp>
      <p:sp>
        <p:nvSpPr>
          <p:cNvPr id="11" name="TextBox 10">
            <a:extLst>
              <a:ext uri="{FF2B5EF4-FFF2-40B4-BE49-F238E27FC236}">
                <a16:creationId xmlns="" xmlns:a16="http://schemas.microsoft.com/office/drawing/2014/main" id="{439A665D-A611-5F47-8EB9-8C06C27F0460}"/>
              </a:ext>
            </a:extLst>
          </p:cNvPr>
          <p:cNvSpPr txBox="1"/>
          <p:nvPr/>
        </p:nvSpPr>
        <p:spPr>
          <a:xfrm>
            <a:off x="5005982" y="2514600"/>
            <a:ext cx="1828800" cy="1828800"/>
          </a:xfrm>
          <a:prstGeom prst="rect">
            <a:avLst/>
          </a:prstGeom>
          <a:noFill/>
        </p:spPr>
        <p:txBody>
          <a:bodyPr wrap="square" rtlCol="0">
            <a:spAutoFit/>
          </a:bodyPr>
          <a:lstStyle/>
          <a:p>
            <a:pPr algn="l"/>
            <a:endParaRPr lang="en-US"/>
          </a:p>
        </p:txBody>
      </p:sp>
      <p:sp>
        <p:nvSpPr>
          <p:cNvPr id="12" name="TextBox 11">
            <a:extLst>
              <a:ext uri="{FF2B5EF4-FFF2-40B4-BE49-F238E27FC236}">
                <a16:creationId xmlns="" xmlns:a16="http://schemas.microsoft.com/office/drawing/2014/main" id="{8A808A94-E56D-DD49-A73D-F97DB2EA4C04}"/>
              </a:ext>
            </a:extLst>
          </p:cNvPr>
          <p:cNvSpPr txBox="1"/>
          <p:nvPr/>
        </p:nvSpPr>
        <p:spPr>
          <a:xfrm>
            <a:off x="699790" y="1692086"/>
            <a:ext cx="1828800" cy="1828800"/>
          </a:xfrm>
          <a:prstGeom prst="rect">
            <a:avLst/>
          </a:prstGeom>
          <a:noFill/>
        </p:spPr>
        <p:txBody>
          <a:bodyPr wrap="square" rtlCol="0">
            <a:spAutoFit/>
          </a:bodyPr>
          <a:lstStyle/>
          <a:p>
            <a:pPr algn="l"/>
            <a:endParaRPr lang="en-US"/>
          </a:p>
        </p:txBody>
      </p:sp>
      <p:sp>
        <p:nvSpPr>
          <p:cNvPr id="13" name="TextBox 12">
            <a:extLst>
              <a:ext uri="{FF2B5EF4-FFF2-40B4-BE49-F238E27FC236}">
                <a16:creationId xmlns="" xmlns:a16="http://schemas.microsoft.com/office/drawing/2014/main" id="{162248C7-E424-6843-911C-95857DBF324B}"/>
              </a:ext>
            </a:extLst>
          </p:cNvPr>
          <p:cNvSpPr txBox="1"/>
          <p:nvPr/>
        </p:nvSpPr>
        <p:spPr>
          <a:xfrm>
            <a:off x="5005982" y="2514600"/>
            <a:ext cx="1828800" cy="1828800"/>
          </a:xfrm>
          <a:prstGeom prst="rect">
            <a:avLst/>
          </a:prstGeom>
          <a:noFill/>
        </p:spPr>
        <p:txBody>
          <a:bodyPr wrap="square" rtlCol="0">
            <a:spAutoFit/>
          </a:bodyPr>
          <a:lstStyle/>
          <a:p>
            <a:pPr algn="l"/>
            <a:endParaRPr lang="en-US"/>
          </a:p>
        </p:txBody>
      </p:sp>
      <p:sp>
        <p:nvSpPr>
          <p:cNvPr id="14" name="TextBox 13">
            <a:extLst>
              <a:ext uri="{FF2B5EF4-FFF2-40B4-BE49-F238E27FC236}">
                <a16:creationId xmlns="" xmlns:a16="http://schemas.microsoft.com/office/drawing/2014/main" id="{8A7EAC8C-D003-EA48-87F8-23854AEE2118}"/>
              </a:ext>
            </a:extLst>
          </p:cNvPr>
          <p:cNvSpPr txBox="1"/>
          <p:nvPr/>
        </p:nvSpPr>
        <p:spPr>
          <a:xfrm>
            <a:off x="795077" y="1586807"/>
            <a:ext cx="4531499" cy="4708981"/>
          </a:xfrm>
          <a:prstGeom prst="rect">
            <a:avLst/>
          </a:prstGeom>
          <a:noFill/>
        </p:spPr>
        <p:txBody>
          <a:bodyPr wrap="square" rtlCol="0">
            <a:spAutoFit/>
          </a:bodyPr>
          <a:lstStyle/>
          <a:p>
            <a:pPr marL="342900" indent="-342900" algn="l">
              <a:buFont typeface="+mj-lt"/>
              <a:buAutoNum type="arabicPeriod"/>
            </a:pPr>
            <a:r>
              <a:rPr lang="en-IN" sz="2000" b="1" dirty="0" smtClean="0">
                <a:solidFill>
                  <a:schemeClr val="bg1"/>
                </a:solidFill>
              </a:rPr>
              <a:t> </a:t>
            </a:r>
            <a:r>
              <a:rPr lang="en-IN" sz="2000" b="1" dirty="0">
                <a:solidFill>
                  <a:schemeClr val="bg1"/>
                </a:solidFill>
              </a:rPr>
              <a:t>A</a:t>
            </a:r>
            <a:r>
              <a:rPr lang="en-IN" sz="2000" b="1" dirty="0" smtClean="0">
                <a:solidFill>
                  <a:schemeClr val="bg1"/>
                </a:solidFill>
              </a:rPr>
              <a:t> </a:t>
            </a:r>
            <a:r>
              <a:rPr lang="en-IN" sz="2000" b="1" dirty="0">
                <a:solidFill>
                  <a:schemeClr val="bg1"/>
                </a:solidFill>
              </a:rPr>
              <a:t>person </a:t>
            </a:r>
            <a:r>
              <a:rPr lang="en-IN" sz="2000" b="1" dirty="0" smtClean="0">
                <a:solidFill>
                  <a:schemeClr val="bg1"/>
                </a:solidFill>
              </a:rPr>
              <a:t>Inherits </a:t>
            </a:r>
            <a:r>
              <a:rPr lang="en-IN" sz="2000" b="1" dirty="0">
                <a:solidFill>
                  <a:schemeClr val="bg1"/>
                </a:solidFill>
              </a:rPr>
              <a:t>A gene </a:t>
            </a:r>
            <a:r>
              <a:rPr lang="en-IN" sz="2000" b="1" dirty="0" smtClean="0">
                <a:solidFill>
                  <a:schemeClr val="bg1"/>
                </a:solidFill>
              </a:rPr>
              <a:t> </a:t>
            </a:r>
            <a:r>
              <a:rPr lang="en-IN" sz="2000" b="1" dirty="0">
                <a:solidFill>
                  <a:schemeClr val="bg1"/>
                </a:solidFill>
              </a:rPr>
              <a:t>(</a:t>
            </a:r>
            <a:r>
              <a:rPr lang="en-IN" sz="2000" b="1" dirty="0" smtClean="0">
                <a:solidFill>
                  <a:schemeClr val="bg1"/>
                </a:solidFill>
              </a:rPr>
              <a:t>AA and AO</a:t>
            </a:r>
            <a:r>
              <a:rPr lang="en-IN" sz="2000" b="1" dirty="0">
                <a:solidFill>
                  <a:schemeClr val="bg1"/>
                </a:solidFill>
              </a:rPr>
              <a:t>) belong to group A and </a:t>
            </a:r>
            <a:r>
              <a:rPr lang="en-IN" sz="2000" b="1" dirty="0" smtClean="0">
                <a:solidFill>
                  <a:schemeClr val="bg1"/>
                </a:solidFill>
              </a:rPr>
              <a:t>expresses </a:t>
            </a:r>
            <a:r>
              <a:rPr lang="en-IN" sz="2000" b="1" dirty="0">
                <a:solidFill>
                  <a:schemeClr val="bg1"/>
                </a:solidFill>
              </a:rPr>
              <a:t>A antigen on </a:t>
            </a:r>
            <a:r>
              <a:rPr lang="en-IN" sz="2000" b="1" dirty="0" smtClean="0">
                <a:solidFill>
                  <a:schemeClr val="bg1"/>
                </a:solidFill>
              </a:rPr>
              <a:t>their </a:t>
            </a:r>
            <a:r>
              <a:rPr lang="en-IN" sz="2000" b="1" dirty="0">
                <a:solidFill>
                  <a:schemeClr val="bg1"/>
                </a:solidFill>
              </a:rPr>
              <a:t>Red </a:t>
            </a:r>
            <a:r>
              <a:rPr lang="en-IN" sz="2000" b="1" dirty="0" smtClean="0">
                <a:solidFill>
                  <a:schemeClr val="bg1"/>
                </a:solidFill>
              </a:rPr>
              <a:t>cells. </a:t>
            </a:r>
            <a:endParaRPr lang="en-IN" sz="2000" b="1" dirty="0">
              <a:solidFill>
                <a:schemeClr val="bg1"/>
              </a:solidFill>
            </a:endParaRPr>
          </a:p>
          <a:p>
            <a:pPr marL="342900" indent="-342900" algn="l">
              <a:buFont typeface="+mj-lt"/>
              <a:buAutoNum type="arabicPeriod"/>
            </a:pPr>
            <a:r>
              <a:rPr lang="en-IN" sz="2000" b="1" dirty="0">
                <a:solidFill>
                  <a:schemeClr val="bg1"/>
                </a:solidFill>
              </a:rPr>
              <a:t>A</a:t>
            </a:r>
            <a:r>
              <a:rPr lang="en-IN" sz="2000" b="1" dirty="0" smtClean="0">
                <a:solidFill>
                  <a:schemeClr val="bg1"/>
                </a:solidFill>
              </a:rPr>
              <a:t> </a:t>
            </a:r>
            <a:r>
              <a:rPr lang="en-IN" sz="2000" b="1" dirty="0">
                <a:solidFill>
                  <a:schemeClr val="bg1"/>
                </a:solidFill>
              </a:rPr>
              <a:t>person </a:t>
            </a:r>
            <a:r>
              <a:rPr lang="en-IN" sz="2000" b="1" dirty="0" smtClean="0">
                <a:solidFill>
                  <a:schemeClr val="bg1"/>
                </a:solidFill>
              </a:rPr>
              <a:t>inherits </a:t>
            </a:r>
            <a:r>
              <a:rPr lang="en-IN" sz="2000" b="1" dirty="0">
                <a:solidFill>
                  <a:schemeClr val="bg1"/>
                </a:solidFill>
              </a:rPr>
              <a:t>B gene (</a:t>
            </a:r>
            <a:r>
              <a:rPr lang="en-IN" sz="2000" b="1" dirty="0" smtClean="0">
                <a:solidFill>
                  <a:schemeClr val="bg1"/>
                </a:solidFill>
              </a:rPr>
              <a:t>BB,BO</a:t>
            </a:r>
            <a:r>
              <a:rPr lang="en-IN" sz="2000" b="1" dirty="0">
                <a:solidFill>
                  <a:schemeClr val="bg1"/>
                </a:solidFill>
              </a:rPr>
              <a:t>) belong to group </a:t>
            </a:r>
            <a:r>
              <a:rPr lang="en-IN" sz="2000" b="1" dirty="0" smtClean="0">
                <a:solidFill>
                  <a:schemeClr val="bg1"/>
                </a:solidFill>
              </a:rPr>
              <a:t>B and </a:t>
            </a:r>
            <a:r>
              <a:rPr lang="en-IN" sz="2000" b="1" dirty="0">
                <a:solidFill>
                  <a:schemeClr val="bg1"/>
                </a:solidFill>
              </a:rPr>
              <a:t>express B antigen on there red cell. </a:t>
            </a:r>
          </a:p>
          <a:p>
            <a:pPr marL="342900" indent="-342900" algn="l">
              <a:buFont typeface="+mj-lt"/>
              <a:buAutoNum type="arabicPeriod"/>
            </a:pPr>
            <a:r>
              <a:rPr lang="en-IN" sz="2000" b="1" dirty="0" smtClean="0">
                <a:solidFill>
                  <a:schemeClr val="bg1"/>
                </a:solidFill>
              </a:rPr>
              <a:t>A </a:t>
            </a:r>
            <a:r>
              <a:rPr lang="en-IN" sz="2000" b="1" dirty="0">
                <a:solidFill>
                  <a:schemeClr val="bg1"/>
                </a:solidFill>
              </a:rPr>
              <a:t>person who </a:t>
            </a:r>
            <a:r>
              <a:rPr lang="en-IN" sz="2000" b="1" dirty="0" smtClean="0">
                <a:solidFill>
                  <a:schemeClr val="bg1"/>
                </a:solidFill>
              </a:rPr>
              <a:t>inherits </a:t>
            </a:r>
            <a:r>
              <a:rPr lang="en-IN" sz="2000" b="1" dirty="0">
                <a:solidFill>
                  <a:schemeClr val="bg1"/>
                </a:solidFill>
              </a:rPr>
              <a:t>A and B </a:t>
            </a:r>
            <a:r>
              <a:rPr lang="en-IN" sz="2000" b="1" dirty="0" smtClean="0">
                <a:solidFill>
                  <a:schemeClr val="bg1"/>
                </a:solidFill>
              </a:rPr>
              <a:t>genes belongs to group AB and expresses both A and B antigens </a:t>
            </a:r>
            <a:r>
              <a:rPr lang="en-IN" sz="2000" b="1" dirty="0">
                <a:solidFill>
                  <a:schemeClr val="bg1"/>
                </a:solidFill>
              </a:rPr>
              <a:t>on there red </a:t>
            </a:r>
            <a:r>
              <a:rPr lang="en-IN" sz="2000" b="1" dirty="0" smtClean="0">
                <a:solidFill>
                  <a:schemeClr val="bg1"/>
                </a:solidFill>
              </a:rPr>
              <a:t>cells.</a:t>
            </a:r>
            <a:endParaRPr lang="en-IN" sz="2000" b="1" dirty="0">
              <a:solidFill>
                <a:schemeClr val="bg1"/>
              </a:solidFill>
            </a:endParaRPr>
          </a:p>
          <a:p>
            <a:pPr marL="342900" indent="-342900" algn="l">
              <a:buFont typeface="+mj-lt"/>
              <a:buAutoNum type="arabicPeriod"/>
            </a:pPr>
            <a:r>
              <a:rPr lang="en-IN" sz="2000" b="1" dirty="0">
                <a:solidFill>
                  <a:schemeClr val="bg1"/>
                </a:solidFill>
              </a:rPr>
              <a:t>A person who </a:t>
            </a:r>
            <a:r>
              <a:rPr lang="en-IN" sz="2000" b="1" dirty="0" smtClean="0">
                <a:solidFill>
                  <a:schemeClr val="bg1"/>
                </a:solidFill>
              </a:rPr>
              <a:t>inherits ‘o’ </a:t>
            </a:r>
            <a:r>
              <a:rPr lang="en-IN" sz="2000" b="1" dirty="0">
                <a:solidFill>
                  <a:schemeClr val="bg1"/>
                </a:solidFill>
              </a:rPr>
              <a:t>gene belong to group O </a:t>
            </a:r>
            <a:r>
              <a:rPr lang="en-IN" sz="2000" b="1" dirty="0" smtClean="0">
                <a:solidFill>
                  <a:schemeClr val="bg1"/>
                </a:solidFill>
              </a:rPr>
              <a:t>and does </a:t>
            </a:r>
            <a:r>
              <a:rPr lang="en-IN" sz="2000" b="1" dirty="0">
                <a:solidFill>
                  <a:schemeClr val="bg1"/>
                </a:solidFill>
              </a:rPr>
              <a:t>not </a:t>
            </a:r>
            <a:r>
              <a:rPr lang="en-IN" sz="2000" b="1" dirty="0" smtClean="0">
                <a:solidFill>
                  <a:schemeClr val="bg1"/>
                </a:solidFill>
              </a:rPr>
              <a:t>expresses  A or </a:t>
            </a:r>
            <a:r>
              <a:rPr lang="en-IN" sz="2000" b="1" dirty="0">
                <a:solidFill>
                  <a:schemeClr val="bg1"/>
                </a:solidFill>
              </a:rPr>
              <a:t>B antigen on there red </a:t>
            </a:r>
            <a:r>
              <a:rPr lang="en-IN" sz="2000" b="1" dirty="0" smtClean="0">
                <a:solidFill>
                  <a:schemeClr val="bg1"/>
                </a:solidFill>
              </a:rPr>
              <a:t>cells.</a:t>
            </a:r>
            <a:endParaRPr lang="en-US" sz="2000" b="1" dirty="0">
              <a:solidFill>
                <a:schemeClr val="bg1"/>
              </a:solidFill>
            </a:endParaRPr>
          </a:p>
        </p:txBody>
      </p:sp>
    </p:spTree>
    <p:extLst>
      <p:ext uri="{BB962C8B-B14F-4D97-AF65-F5344CB8AC3E}">
        <p14:creationId xmlns:p14="http://schemas.microsoft.com/office/powerpoint/2010/main" val="34344459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 xmlns:a16="http://schemas.microsoft.com/office/drawing/2014/main" id="{7D9F18DD-77BB-234B-9687-708D25E1A6CA}"/>
              </a:ext>
            </a:extLst>
          </p:cNvPr>
          <p:cNvPicPr>
            <a:picLocks noChangeAspect="1"/>
          </p:cNvPicPr>
          <p:nvPr/>
        </p:nvPicPr>
        <p:blipFill>
          <a:blip r:embed="rId2"/>
          <a:stretch>
            <a:fillRect/>
          </a:stretch>
        </p:blipFill>
        <p:spPr>
          <a:xfrm>
            <a:off x="1265039" y="1077515"/>
            <a:ext cx="9661922" cy="4958954"/>
          </a:xfrm>
          <a:prstGeom prst="rect">
            <a:avLst/>
          </a:prstGeom>
        </p:spPr>
      </p:pic>
    </p:spTree>
    <p:extLst>
      <p:ext uri="{BB962C8B-B14F-4D97-AF65-F5344CB8AC3E}">
        <p14:creationId xmlns:p14="http://schemas.microsoft.com/office/powerpoint/2010/main" val="39461500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A89EA8B1-D976-3A45-A888-DB0B931E91F2}"/>
              </a:ext>
            </a:extLst>
          </p:cNvPr>
          <p:cNvSpPr txBox="1"/>
          <p:nvPr/>
        </p:nvSpPr>
        <p:spPr>
          <a:xfrm>
            <a:off x="1050131" y="782240"/>
            <a:ext cx="8137412" cy="523220"/>
          </a:xfrm>
          <a:prstGeom prst="rect">
            <a:avLst/>
          </a:prstGeom>
          <a:noFill/>
        </p:spPr>
        <p:txBody>
          <a:bodyPr wrap="square" rtlCol="0">
            <a:spAutoFit/>
          </a:bodyPr>
          <a:lstStyle/>
          <a:p>
            <a:pPr algn="l"/>
            <a:r>
              <a:rPr lang="en-IN" sz="2800" b="1" dirty="0" smtClean="0">
                <a:solidFill>
                  <a:srgbClr val="FF0000"/>
                </a:solidFill>
              </a:rPr>
              <a:t>Heterozygous </a:t>
            </a:r>
            <a:r>
              <a:rPr lang="en-IN" sz="2800" b="1" dirty="0">
                <a:solidFill>
                  <a:srgbClr val="FF0000"/>
                </a:solidFill>
              </a:rPr>
              <a:t>and homozygous </a:t>
            </a:r>
            <a:r>
              <a:rPr lang="en-IN" sz="2800" b="1" dirty="0" smtClean="0">
                <a:solidFill>
                  <a:srgbClr val="FF0000"/>
                </a:solidFill>
              </a:rPr>
              <a:t>offspring's</a:t>
            </a:r>
            <a:endParaRPr lang="en-US" sz="2800" b="1" dirty="0">
              <a:solidFill>
                <a:srgbClr val="FF0000"/>
              </a:solidFill>
            </a:endParaRPr>
          </a:p>
        </p:txBody>
      </p:sp>
      <p:sp>
        <p:nvSpPr>
          <p:cNvPr id="3" name="TextBox 2">
            <a:extLst>
              <a:ext uri="{FF2B5EF4-FFF2-40B4-BE49-F238E27FC236}">
                <a16:creationId xmlns="" xmlns:a16="http://schemas.microsoft.com/office/drawing/2014/main" id="{5F1F12A4-9A4A-844D-8676-779B91A2B154}"/>
              </a:ext>
            </a:extLst>
          </p:cNvPr>
          <p:cNvSpPr txBox="1"/>
          <p:nvPr/>
        </p:nvSpPr>
        <p:spPr>
          <a:xfrm>
            <a:off x="5175647" y="2514600"/>
            <a:ext cx="1828800" cy="1828800"/>
          </a:xfrm>
          <a:prstGeom prst="rect">
            <a:avLst/>
          </a:prstGeom>
          <a:noFill/>
        </p:spPr>
        <p:txBody>
          <a:bodyPr wrap="square" rtlCol="0">
            <a:spAutoFit/>
          </a:bodyPr>
          <a:lstStyle/>
          <a:p>
            <a:pPr algn="l"/>
            <a:endParaRPr lang="en-US"/>
          </a:p>
        </p:txBody>
      </p:sp>
      <p:sp>
        <p:nvSpPr>
          <p:cNvPr id="4" name="TextBox 3">
            <a:extLst>
              <a:ext uri="{FF2B5EF4-FFF2-40B4-BE49-F238E27FC236}">
                <a16:creationId xmlns="" xmlns:a16="http://schemas.microsoft.com/office/drawing/2014/main" id="{2330FC5B-3296-3E45-B479-0845A189AAE0}"/>
              </a:ext>
            </a:extLst>
          </p:cNvPr>
          <p:cNvSpPr txBox="1"/>
          <p:nvPr/>
        </p:nvSpPr>
        <p:spPr>
          <a:xfrm>
            <a:off x="1050129" y="1775936"/>
            <a:ext cx="10594183" cy="1200329"/>
          </a:xfrm>
          <a:prstGeom prst="rect">
            <a:avLst/>
          </a:prstGeom>
          <a:noFill/>
        </p:spPr>
        <p:txBody>
          <a:bodyPr wrap="square" rtlCol="0">
            <a:spAutoFit/>
          </a:bodyPr>
          <a:lstStyle/>
          <a:p>
            <a:pPr algn="l"/>
            <a:r>
              <a:rPr lang="en-IN" sz="2400" b="1" dirty="0" smtClean="0">
                <a:solidFill>
                  <a:schemeClr val="bg1"/>
                </a:solidFill>
              </a:rPr>
              <a:t> If </a:t>
            </a:r>
            <a:r>
              <a:rPr lang="en-IN" sz="2400" b="1" dirty="0">
                <a:solidFill>
                  <a:schemeClr val="bg1"/>
                </a:solidFill>
              </a:rPr>
              <a:t>the father and mother contribute two identical </a:t>
            </a:r>
            <a:r>
              <a:rPr lang="en-IN" sz="2400" b="1" dirty="0" smtClean="0">
                <a:solidFill>
                  <a:schemeClr val="bg1"/>
                </a:solidFill>
              </a:rPr>
              <a:t>alleles (</a:t>
            </a:r>
            <a:r>
              <a:rPr lang="en-IN" sz="2400" b="1" dirty="0" err="1" smtClean="0">
                <a:solidFill>
                  <a:schemeClr val="bg1"/>
                </a:solidFill>
              </a:rPr>
              <a:t>AA,BB,oo</a:t>
            </a:r>
            <a:r>
              <a:rPr lang="en-IN" sz="2400" b="1" dirty="0" smtClean="0">
                <a:solidFill>
                  <a:schemeClr val="bg1"/>
                </a:solidFill>
              </a:rPr>
              <a:t>) </a:t>
            </a:r>
            <a:r>
              <a:rPr lang="en-IN" sz="2400" b="1" dirty="0">
                <a:solidFill>
                  <a:schemeClr val="bg1"/>
                </a:solidFill>
              </a:rPr>
              <a:t>the offspring are homozygous but if the allele are different like (</a:t>
            </a:r>
            <a:r>
              <a:rPr lang="en-IN" sz="2400" b="1" dirty="0" err="1" smtClean="0">
                <a:solidFill>
                  <a:schemeClr val="bg1"/>
                </a:solidFill>
              </a:rPr>
              <a:t>Ao,Bo,AB</a:t>
            </a:r>
            <a:r>
              <a:rPr lang="en-IN" sz="2400" b="1" dirty="0">
                <a:solidFill>
                  <a:schemeClr val="bg1"/>
                </a:solidFill>
              </a:rPr>
              <a:t>) the offspring are </a:t>
            </a:r>
            <a:r>
              <a:rPr lang="en-IN" sz="2400" b="1" dirty="0" smtClean="0">
                <a:solidFill>
                  <a:schemeClr val="bg1"/>
                </a:solidFill>
              </a:rPr>
              <a:t>heterozygous </a:t>
            </a:r>
            <a:r>
              <a:rPr lang="en-IN" sz="2400" b="1" dirty="0">
                <a:solidFill>
                  <a:schemeClr val="bg1"/>
                </a:solidFill>
              </a:rPr>
              <a:t>. </a:t>
            </a:r>
            <a:endParaRPr lang="en-US" sz="2400" b="1" dirty="0">
              <a:solidFill>
                <a:schemeClr val="bg1"/>
              </a:solidFill>
            </a:endParaRPr>
          </a:p>
        </p:txBody>
      </p:sp>
      <p:graphicFrame>
        <p:nvGraphicFramePr>
          <p:cNvPr id="5" name="Table 5">
            <a:extLst>
              <a:ext uri="{FF2B5EF4-FFF2-40B4-BE49-F238E27FC236}">
                <a16:creationId xmlns="" xmlns:a16="http://schemas.microsoft.com/office/drawing/2014/main" id="{D8124D12-9A79-E54F-914A-3A9A3772173D}"/>
              </a:ext>
            </a:extLst>
          </p:cNvPr>
          <p:cNvGraphicFramePr>
            <a:graphicFrameLocks noGrp="1"/>
          </p:cNvGraphicFramePr>
          <p:nvPr>
            <p:extLst>
              <p:ext uri="{D42A27DB-BD31-4B8C-83A1-F6EECF244321}">
                <p14:modId xmlns:p14="http://schemas.microsoft.com/office/powerpoint/2010/main" val="312221049"/>
              </p:ext>
            </p:extLst>
          </p:nvPr>
        </p:nvGraphicFramePr>
        <p:xfrm>
          <a:off x="1585515" y="3363814"/>
          <a:ext cx="8127999" cy="1851183"/>
        </p:xfrm>
        <a:graphic>
          <a:graphicData uri="http://schemas.openxmlformats.org/drawingml/2006/table">
            <a:tbl>
              <a:tblPr firstRow="1" bandRow="1">
                <a:tableStyleId>{5C22544A-7EE6-4342-B048-85BDC9FD1C3A}</a:tableStyleId>
              </a:tblPr>
              <a:tblGrid>
                <a:gridCol w="2709333">
                  <a:extLst>
                    <a:ext uri="{9D8B030D-6E8A-4147-A177-3AD203B41FA5}">
                      <a16:colId xmlns="" xmlns:a16="http://schemas.microsoft.com/office/drawing/2014/main" val="2611183026"/>
                    </a:ext>
                  </a:extLst>
                </a:gridCol>
                <a:gridCol w="2709333">
                  <a:extLst>
                    <a:ext uri="{9D8B030D-6E8A-4147-A177-3AD203B41FA5}">
                      <a16:colId xmlns="" xmlns:a16="http://schemas.microsoft.com/office/drawing/2014/main" val="3781122309"/>
                    </a:ext>
                  </a:extLst>
                </a:gridCol>
                <a:gridCol w="2709333">
                  <a:extLst>
                    <a:ext uri="{9D8B030D-6E8A-4147-A177-3AD203B41FA5}">
                      <a16:colId xmlns="" xmlns:a16="http://schemas.microsoft.com/office/drawing/2014/main" val="3009250180"/>
                    </a:ext>
                  </a:extLst>
                </a:gridCol>
              </a:tblGrid>
              <a:tr h="617061">
                <a:tc>
                  <a:txBody>
                    <a:bodyPr/>
                    <a:lstStyle/>
                    <a:p>
                      <a:endParaRPr lang="en-US" dirty="0"/>
                    </a:p>
                  </a:txBody>
                  <a:tcPr/>
                </a:tc>
                <a:tc>
                  <a:txBody>
                    <a:bodyPr/>
                    <a:lstStyle/>
                    <a:p>
                      <a:r>
                        <a:rPr lang="en-IN"/>
                        <a:t> </a:t>
                      </a:r>
                      <a:r>
                        <a:rPr lang="en-IN" sz="2800" b="1" u="none">
                          <a:solidFill>
                            <a:schemeClr val="bg1"/>
                          </a:solidFill>
                        </a:rPr>
                        <a:t>Father</a:t>
                      </a:r>
                      <a:r>
                        <a:rPr lang="en-IN"/>
                        <a:t> </a:t>
                      </a:r>
                      <a:endParaRPr lang="en-US"/>
                    </a:p>
                  </a:txBody>
                  <a:tcPr/>
                </a:tc>
                <a:tc>
                  <a:txBody>
                    <a:bodyPr/>
                    <a:lstStyle/>
                    <a:p>
                      <a:r>
                        <a:rPr lang="en-IN" sz="2400" b="1">
                          <a:solidFill>
                            <a:schemeClr val="bg1"/>
                          </a:solidFill>
                        </a:rPr>
                        <a:t>Mother</a:t>
                      </a:r>
                      <a:endParaRPr lang="en-US" sz="2400" b="1">
                        <a:solidFill>
                          <a:schemeClr val="bg1"/>
                        </a:solidFill>
                      </a:endParaRPr>
                    </a:p>
                  </a:txBody>
                  <a:tcPr/>
                </a:tc>
                <a:extLst>
                  <a:ext uri="{0D108BD9-81ED-4DB2-BD59-A6C34878D82A}">
                    <a16:rowId xmlns="" xmlns:a16="http://schemas.microsoft.com/office/drawing/2014/main" val="1748909293"/>
                  </a:ext>
                </a:extLst>
              </a:tr>
              <a:tr h="617061">
                <a:tc>
                  <a:txBody>
                    <a:bodyPr/>
                    <a:lstStyle/>
                    <a:p>
                      <a:r>
                        <a:rPr lang="en-IN"/>
                        <a:t> Blood group </a:t>
                      </a:r>
                      <a:endParaRPr lang="en-US"/>
                    </a:p>
                  </a:txBody>
                  <a:tcPr/>
                </a:tc>
                <a:tc>
                  <a:txBody>
                    <a:bodyPr/>
                    <a:lstStyle/>
                    <a:p>
                      <a:r>
                        <a:rPr lang="en-IN"/>
                        <a:t>      A </a:t>
                      </a:r>
                      <a:endParaRPr lang="en-US"/>
                    </a:p>
                  </a:txBody>
                  <a:tcPr/>
                </a:tc>
                <a:tc>
                  <a:txBody>
                    <a:bodyPr/>
                    <a:lstStyle/>
                    <a:p>
                      <a:r>
                        <a:rPr lang="en-IN"/>
                        <a:t>     A</a:t>
                      </a:r>
                      <a:endParaRPr lang="en-US"/>
                    </a:p>
                  </a:txBody>
                  <a:tcPr/>
                </a:tc>
                <a:extLst>
                  <a:ext uri="{0D108BD9-81ED-4DB2-BD59-A6C34878D82A}">
                    <a16:rowId xmlns="" xmlns:a16="http://schemas.microsoft.com/office/drawing/2014/main" val="2741357507"/>
                  </a:ext>
                </a:extLst>
              </a:tr>
              <a:tr h="617061">
                <a:tc>
                  <a:txBody>
                    <a:bodyPr/>
                    <a:lstStyle/>
                    <a:p>
                      <a:r>
                        <a:rPr lang="en-IN"/>
                        <a:t> Genotype </a:t>
                      </a:r>
                      <a:endParaRPr lang="en-US"/>
                    </a:p>
                  </a:txBody>
                  <a:tcPr/>
                </a:tc>
                <a:tc>
                  <a:txBody>
                    <a:bodyPr/>
                    <a:lstStyle/>
                    <a:p>
                      <a:r>
                        <a:rPr lang="en-IN"/>
                        <a:t>     AA </a:t>
                      </a:r>
                      <a:endParaRPr lang="en-US"/>
                    </a:p>
                  </a:txBody>
                  <a:tcPr/>
                </a:tc>
                <a:tc>
                  <a:txBody>
                    <a:bodyPr/>
                    <a:lstStyle/>
                    <a:p>
                      <a:r>
                        <a:rPr lang="en-IN" dirty="0"/>
                        <a:t>     </a:t>
                      </a:r>
                      <a:r>
                        <a:rPr lang="en-IN" dirty="0" smtClean="0"/>
                        <a:t>Ao</a:t>
                      </a:r>
                      <a:endParaRPr lang="en-US" dirty="0"/>
                    </a:p>
                  </a:txBody>
                  <a:tcPr/>
                </a:tc>
                <a:extLst>
                  <a:ext uri="{0D108BD9-81ED-4DB2-BD59-A6C34878D82A}">
                    <a16:rowId xmlns="" xmlns:a16="http://schemas.microsoft.com/office/drawing/2014/main" val="2765437146"/>
                  </a:ext>
                </a:extLst>
              </a:tr>
            </a:tbl>
          </a:graphicData>
        </a:graphic>
      </p:graphicFrame>
      <p:sp>
        <p:nvSpPr>
          <p:cNvPr id="6" name="TextBox 5">
            <a:extLst>
              <a:ext uri="{FF2B5EF4-FFF2-40B4-BE49-F238E27FC236}">
                <a16:creationId xmlns="" xmlns:a16="http://schemas.microsoft.com/office/drawing/2014/main" id="{C6DCAE43-8671-7E47-AD7C-43B2401DA0D1}"/>
              </a:ext>
            </a:extLst>
          </p:cNvPr>
          <p:cNvSpPr txBox="1"/>
          <p:nvPr/>
        </p:nvSpPr>
        <p:spPr>
          <a:xfrm>
            <a:off x="5175647" y="2514600"/>
            <a:ext cx="1828800" cy="1828800"/>
          </a:xfrm>
          <a:prstGeom prst="rect">
            <a:avLst/>
          </a:prstGeom>
          <a:noFill/>
        </p:spPr>
        <p:txBody>
          <a:bodyPr wrap="square" rtlCol="0">
            <a:spAutoFit/>
          </a:bodyPr>
          <a:lstStyle/>
          <a:p>
            <a:pPr algn="l"/>
            <a:endParaRPr lang="en-US"/>
          </a:p>
        </p:txBody>
      </p:sp>
      <p:sp>
        <p:nvSpPr>
          <p:cNvPr id="7" name="TextBox 6">
            <a:extLst>
              <a:ext uri="{FF2B5EF4-FFF2-40B4-BE49-F238E27FC236}">
                <a16:creationId xmlns="" xmlns:a16="http://schemas.microsoft.com/office/drawing/2014/main" id="{5E590110-A15B-AD42-8D8B-4BA59E00782B}"/>
              </a:ext>
            </a:extLst>
          </p:cNvPr>
          <p:cNvSpPr txBox="1"/>
          <p:nvPr/>
        </p:nvSpPr>
        <p:spPr>
          <a:xfrm>
            <a:off x="1800225" y="5389960"/>
            <a:ext cx="7909832" cy="369332"/>
          </a:xfrm>
          <a:prstGeom prst="rect">
            <a:avLst/>
          </a:prstGeom>
          <a:noFill/>
        </p:spPr>
        <p:txBody>
          <a:bodyPr wrap="square" rtlCol="0">
            <a:spAutoFit/>
          </a:bodyPr>
          <a:lstStyle/>
          <a:p>
            <a:pPr marL="342900" indent="-342900" algn="l">
              <a:buFont typeface="Arial" panose="020B0604020202020204" pitchFamily="34" charset="0"/>
              <a:buChar char="•"/>
            </a:pPr>
            <a:r>
              <a:rPr lang="en-US" b="1" dirty="0" smtClean="0">
                <a:solidFill>
                  <a:schemeClr val="bg1"/>
                </a:solidFill>
              </a:rPr>
              <a:t>Possible blood group of the offspring's A</a:t>
            </a:r>
            <a:endParaRPr lang="en-US" b="1" dirty="0">
              <a:solidFill>
                <a:schemeClr val="bg1"/>
              </a:solidFill>
            </a:endParaRPr>
          </a:p>
        </p:txBody>
      </p:sp>
    </p:spTree>
    <p:extLst>
      <p:ext uri="{BB962C8B-B14F-4D97-AF65-F5344CB8AC3E}">
        <p14:creationId xmlns:p14="http://schemas.microsoft.com/office/powerpoint/2010/main" val="20970650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 xmlns:a16="http://schemas.microsoft.com/office/drawing/2014/main" id="{8E90554A-A3D6-6448-A205-424132FCBC65}"/>
              </a:ext>
            </a:extLst>
          </p:cNvPr>
          <p:cNvGraphicFramePr>
            <a:graphicFrameLocks noGrp="1"/>
          </p:cNvGraphicFramePr>
          <p:nvPr>
            <p:extLst>
              <p:ext uri="{D42A27DB-BD31-4B8C-83A1-F6EECF244321}">
                <p14:modId xmlns:p14="http://schemas.microsoft.com/office/powerpoint/2010/main" val="25030632"/>
              </p:ext>
            </p:extLst>
          </p:nvPr>
        </p:nvGraphicFramePr>
        <p:xfrm>
          <a:off x="2032000" y="719665"/>
          <a:ext cx="8127999" cy="1655631"/>
        </p:xfrm>
        <a:graphic>
          <a:graphicData uri="http://schemas.openxmlformats.org/drawingml/2006/table">
            <a:tbl>
              <a:tblPr firstRow="1" bandRow="1">
                <a:tableStyleId>{5C22544A-7EE6-4342-B048-85BDC9FD1C3A}</a:tableStyleId>
              </a:tblPr>
              <a:tblGrid>
                <a:gridCol w="2709333">
                  <a:extLst>
                    <a:ext uri="{9D8B030D-6E8A-4147-A177-3AD203B41FA5}">
                      <a16:colId xmlns="" xmlns:a16="http://schemas.microsoft.com/office/drawing/2014/main" val="3831053615"/>
                    </a:ext>
                  </a:extLst>
                </a:gridCol>
                <a:gridCol w="2709333">
                  <a:extLst>
                    <a:ext uri="{9D8B030D-6E8A-4147-A177-3AD203B41FA5}">
                      <a16:colId xmlns="" xmlns:a16="http://schemas.microsoft.com/office/drawing/2014/main" val="1096285214"/>
                    </a:ext>
                  </a:extLst>
                </a:gridCol>
                <a:gridCol w="2709333">
                  <a:extLst>
                    <a:ext uri="{9D8B030D-6E8A-4147-A177-3AD203B41FA5}">
                      <a16:colId xmlns="" xmlns:a16="http://schemas.microsoft.com/office/drawing/2014/main" val="3162965547"/>
                    </a:ext>
                  </a:extLst>
                </a:gridCol>
              </a:tblGrid>
              <a:tr h="551877">
                <a:tc>
                  <a:txBody>
                    <a:bodyPr/>
                    <a:lstStyle/>
                    <a:p>
                      <a:endParaRPr lang="en-US" dirty="0"/>
                    </a:p>
                  </a:txBody>
                  <a:tcPr/>
                </a:tc>
                <a:tc>
                  <a:txBody>
                    <a:bodyPr/>
                    <a:lstStyle/>
                    <a:p>
                      <a:r>
                        <a:rPr lang="en-IN"/>
                        <a:t>   </a:t>
                      </a:r>
                      <a:r>
                        <a:rPr lang="en-IN" sz="2400" b="1">
                          <a:solidFill>
                            <a:schemeClr val="bg1"/>
                          </a:solidFill>
                        </a:rPr>
                        <a:t>Father</a:t>
                      </a:r>
                      <a:endParaRPr lang="en-US" sz="2400" b="1">
                        <a:solidFill>
                          <a:schemeClr val="bg1"/>
                        </a:solidFill>
                      </a:endParaRPr>
                    </a:p>
                  </a:txBody>
                  <a:tcPr/>
                </a:tc>
                <a:tc>
                  <a:txBody>
                    <a:bodyPr/>
                    <a:lstStyle/>
                    <a:p>
                      <a:r>
                        <a:rPr lang="en-IN"/>
                        <a:t>    </a:t>
                      </a:r>
                      <a:r>
                        <a:rPr lang="en-IN" sz="2400" b="1">
                          <a:solidFill>
                            <a:schemeClr val="bg1"/>
                          </a:solidFill>
                        </a:rPr>
                        <a:t>Mother</a:t>
                      </a:r>
                      <a:endParaRPr lang="en-US" sz="2400" b="1">
                        <a:solidFill>
                          <a:schemeClr val="bg1"/>
                        </a:solidFill>
                      </a:endParaRPr>
                    </a:p>
                  </a:txBody>
                  <a:tcPr/>
                </a:tc>
                <a:extLst>
                  <a:ext uri="{0D108BD9-81ED-4DB2-BD59-A6C34878D82A}">
                    <a16:rowId xmlns="" xmlns:a16="http://schemas.microsoft.com/office/drawing/2014/main" val="2688456386"/>
                  </a:ext>
                </a:extLst>
              </a:tr>
              <a:tr h="551877">
                <a:tc>
                  <a:txBody>
                    <a:bodyPr/>
                    <a:lstStyle/>
                    <a:p>
                      <a:r>
                        <a:rPr lang="en-IN"/>
                        <a:t>  Blood group </a:t>
                      </a:r>
                      <a:endParaRPr lang="en-US"/>
                    </a:p>
                  </a:txBody>
                  <a:tcPr/>
                </a:tc>
                <a:tc>
                  <a:txBody>
                    <a:bodyPr/>
                    <a:lstStyle/>
                    <a:p>
                      <a:r>
                        <a:rPr lang="en-IN"/>
                        <a:t>         A</a:t>
                      </a:r>
                      <a:endParaRPr lang="en-US"/>
                    </a:p>
                  </a:txBody>
                  <a:tcPr/>
                </a:tc>
                <a:tc>
                  <a:txBody>
                    <a:bodyPr/>
                    <a:lstStyle/>
                    <a:p>
                      <a:r>
                        <a:rPr lang="en-IN"/>
                        <a:t>        O</a:t>
                      </a:r>
                      <a:endParaRPr lang="en-US"/>
                    </a:p>
                  </a:txBody>
                  <a:tcPr/>
                </a:tc>
                <a:extLst>
                  <a:ext uri="{0D108BD9-81ED-4DB2-BD59-A6C34878D82A}">
                    <a16:rowId xmlns="" xmlns:a16="http://schemas.microsoft.com/office/drawing/2014/main" val="3268132780"/>
                  </a:ext>
                </a:extLst>
              </a:tr>
              <a:tr h="551877">
                <a:tc>
                  <a:txBody>
                    <a:bodyPr/>
                    <a:lstStyle/>
                    <a:p>
                      <a:r>
                        <a:rPr lang="en-IN"/>
                        <a:t>  Genotype</a:t>
                      </a:r>
                      <a:endParaRPr lang="en-US"/>
                    </a:p>
                  </a:txBody>
                  <a:tcPr/>
                </a:tc>
                <a:tc>
                  <a:txBody>
                    <a:bodyPr/>
                    <a:lstStyle/>
                    <a:p>
                      <a:r>
                        <a:rPr lang="en-IN" dirty="0"/>
                        <a:t>         </a:t>
                      </a:r>
                      <a:r>
                        <a:rPr lang="en-IN" dirty="0" smtClean="0"/>
                        <a:t>Ao</a:t>
                      </a:r>
                      <a:endParaRPr lang="en-US" dirty="0"/>
                    </a:p>
                  </a:txBody>
                  <a:tcPr/>
                </a:tc>
                <a:tc>
                  <a:txBody>
                    <a:bodyPr/>
                    <a:lstStyle/>
                    <a:p>
                      <a:r>
                        <a:rPr lang="en-IN" dirty="0"/>
                        <a:t>        </a:t>
                      </a:r>
                      <a:r>
                        <a:rPr lang="en-IN" dirty="0" err="1" smtClean="0"/>
                        <a:t>oo</a:t>
                      </a:r>
                      <a:endParaRPr lang="en-US" dirty="0"/>
                    </a:p>
                  </a:txBody>
                  <a:tcPr/>
                </a:tc>
                <a:extLst>
                  <a:ext uri="{0D108BD9-81ED-4DB2-BD59-A6C34878D82A}">
                    <a16:rowId xmlns="" xmlns:a16="http://schemas.microsoft.com/office/drawing/2014/main" val="1044565465"/>
                  </a:ext>
                </a:extLst>
              </a:tr>
            </a:tbl>
          </a:graphicData>
        </a:graphic>
      </p:graphicFrame>
      <p:sp>
        <p:nvSpPr>
          <p:cNvPr id="4" name="TextBox 3">
            <a:extLst>
              <a:ext uri="{FF2B5EF4-FFF2-40B4-BE49-F238E27FC236}">
                <a16:creationId xmlns="" xmlns:a16="http://schemas.microsoft.com/office/drawing/2014/main" id="{9C52F466-4054-994A-8EF7-3CA7E9B297B3}"/>
              </a:ext>
            </a:extLst>
          </p:cNvPr>
          <p:cNvSpPr txBox="1"/>
          <p:nvPr/>
        </p:nvSpPr>
        <p:spPr>
          <a:xfrm>
            <a:off x="3036094" y="3244334"/>
            <a:ext cx="6107906" cy="369332"/>
          </a:xfrm>
          <a:prstGeom prst="rect">
            <a:avLst/>
          </a:prstGeom>
          <a:noFill/>
        </p:spPr>
        <p:txBody>
          <a:bodyPr wrap="square">
            <a:spAutoFit/>
          </a:bodyPr>
          <a:lstStyle/>
          <a:p>
            <a:pPr marL="0" algn="l" rtl="0" eaLnBrk="1" fontAlgn="t" latinLnBrk="0" hangingPunct="1">
              <a:spcBef>
                <a:spcPts val="0"/>
              </a:spcBef>
              <a:spcAft>
                <a:spcPts val="0"/>
              </a:spcAft>
            </a:pPr>
            <a:endParaRPr lang="en-IN" sz="1800" b="0" i="0" u="none" strike="noStrike">
              <a:effectLst/>
              <a:latin typeface="Arial" panose="020B0604020202020204" pitchFamily="34" charset="0"/>
            </a:endParaRPr>
          </a:p>
        </p:txBody>
      </p:sp>
      <p:sp>
        <p:nvSpPr>
          <p:cNvPr id="5" name="TextBox 4">
            <a:extLst>
              <a:ext uri="{FF2B5EF4-FFF2-40B4-BE49-F238E27FC236}">
                <a16:creationId xmlns="" xmlns:a16="http://schemas.microsoft.com/office/drawing/2014/main" id="{2EFE867D-BCB3-8542-90B0-CBF1F5A6A8FE}"/>
              </a:ext>
            </a:extLst>
          </p:cNvPr>
          <p:cNvSpPr txBox="1"/>
          <p:nvPr/>
        </p:nvSpPr>
        <p:spPr>
          <a:xfrm>
            <a:off x="2024571" y="2352487"/>
            <a:ext cx="9251157" cy="400110"/>
          </a:xfrm>
          <a:prstGeom prst="rect">
            <a:avLst/>
          </a:prstGeom>
          <a:noFill/>
        </p:spPr>
        <p:txBody>
          <a:bodyPr wrap="square" rtlCol="0">
            <a:spAutoFit/>
          </a:bodyPr>
          <a:lstStyle/>
          <a:p>
            <a:pPr marL="285750" indent="-285750" algn="l">
              <a:buFont typeface="Arial" panose="020B0604020202020204" pitchFamily="34" charset="0"/>
              <a:buChar char="•"/>
            </a:pPr>
            <a:r>
              <a:rPr lang="en-IN" sz="2000" b="1" dirty="0">
                <a:solidFill>
                  <a:schemeClr val="bg1"/>
                </a:solidFill>
              </a:rPr>
              <a:t>The possible blood group of offspring are </a:t>
            </a:r>
            <a:r>
              <a:rPr lang="en-IN" sz="2000" b="1" dirty="0" smtClean="0">
                <a:solidFill>
                  <a:schemeClr val="bg1"/>
                </a:solidFill>
              </a:rPr>
              <a:t>A or O</a:t>
            </a:r>
            <a:r>
              <a:rPr lang="en-IN" sz="2000" b="1" dirty="0">
                <a:solidFill>
                  <a:schemeClr val="bg1"/>
                </a:solidFill>
              </a:rPr>
              <a:t>.</a:t>
            </a:r>
            <a:endParaRPr lang="en-US" sz="2000" b="1" dirty="0">
              <a:solidFill>
                <a:schemeClr val="bg1"/>
              </a:solidFill>
            </a:endParaRPr>
          </a:p>
        </p:txBody>
      </p:sp>
      <p:graphicFrame>
        <p:nvGraphicFramePr>
          <p:cNvPr id="6" name="Table 6">
            <a:extLst>
              <a:ext uri="{FF2B5EF4-FFF2-40B4-BE49-F238E27FC236}">
                <a16:creationId xmlns="" xmlns:a16="http://schemas.microsoft.com/office/drawing/2014/main" id="{00623BE3-3FBC-0B48-9369-30A4B4E72A3A}"/>
              </a:ext>
            </a:extLst>
          </p:cNvPr>
          <p:cNvGraphicFramePr>
            <a:graphicFrameLocks noGrp="1"/>
          </p:cNvGraphicFramePr>
          <p:nvPr>
            <p:extLst>
              <p:ext uri="{D42A27DB-BD31-4B8C-83A1-F6EECF244321}">
                <p14:modId xmlns:p14="http://schemas.microsoft.com/office/powerpoint/2010/main" val="1138735907"/>
              </p:ext>
            </p:extLst>
          </p:nvPr>
        </p:nvGraphicFramePr>
        <p:xfrm>
          <a:off x="2160982" y="3613666"/>
          <a:ext cx="8127999" cy="1803798"/>
        </p:xfrm>
        <a:graphic>
          <a:graphicData uri="http://schemas.openxmlformats.org/drawingml/2006/table">
            <a:tbl>
              <a:tblPr firstRow="1" bandRow="1">
                <a:tableStyleId>{5C22544A-7EE6-4342-B048-85BDC9FD1C3A}</a:tableStyleId>
              </a:tblPr>
              <a:tblGrid>
                <a:gridCol w="2709333">
                  <a:extLst>
                    <a:ext uri="{9D8B030D-6E8A-4147-A177-3AD203B41FA5}">
                      <a16:colId xmlns="" xmlns:a16="http://schemas.microsoft.com/office/drawing/2014/main" val="647007528"/>
                    </a:ext>
                  </a:extLst>
                </a:gridCol>
                <a:gridCol w="2709333">
                  <a:extLst>
                    <a:ext uri="{9D8B030D-6E8A-4147-A177-3AD203B41FA5}">
                      <a16:colId xmlns="" xmlns:a16="http://schemas.microsoft.com/office/drawing/2014/main" val="1372604161"/>
                    </a:ext>
                  </a:extLst>
                </a:gridCol>
                <a:gridCol w="2709333">
                  <a:extLst>
                    <a:ext uri="{9D8B030D-6E8A-4147-A177-3AD203B41FA5}">
                      <a16:colId xmlns="" xmlns:a16="http://schemas.microsoft.com/office/drawing/2014/main" val="2716113794"/>
                    </a:ext>
                  </a:extLst>
                </a:gridCol>
              </a:tblGrid>
              <a:tr h="601266">
                <a:tc>
                  <a:txBody>
                    <a:bodyPr/>
                    <a:lstStyle/>
                    <a:p>
                      <a:endParaRPr lang="en-US" dirty="0"/>
                    </a:p>
                  </a:txBody>
                  <a:tcPr/>
                </a:tc>
                <a:tc>
                  <a:txBody>
                    <a:bodyPr/>
                    <a:lstStyle/>
                    <a:p>
                      <a:r>
                        <a:rPr lang="en-IN"/>
                        <a:t>  </a:t>
                      </a:r>
                      <a:r>
                        <a:rPr lang="en-IN" sz="2400">
                          <a:solidFill>
                            <a:schemeClr val="bg1"/>
                          </a:solidFill>
                        </a:rPr>
                        <a:t>Father</a:t>
                      </a:r>
                      <a:r>
                        <a:rPr lang="en-IN"/>
                        <a:t> </a:t>
                      </a:r>
                      <a:endParaRPr lang="en-US"/>
                    </a:p>
                  </a:txBody>
                  <a:tcPr/>
                </a:tc>
                <a:tc>
                  <a:txBody>
                    <a:bodyPr/>
                    <a:lstStyle/>
                    <a:p>
                      <a:r>
                        <a:rPr lang="en-IN"/>
                        <a:t>     </a:t>
                      </a:r>
                      <a:r>
                        <a:rPr lang="en-IN" sz="2400" b="1">
                          <a:solidFill>
                            <a:schemeClr val="bg1"/>
                          </a:solidFill>
                        </a:rPr>
                        <a:t>Mother</a:t>
                      </a:r>
                      <a:endParaRPr lang="en-US" sz="2400" b="1">
                        <a:solidFill>
                          <a:schemeClr val="bg1"/>
                        </a:solidFill>
                      </a:endParaRPr>
                    </a:p>
                  </a:txBody>
                  <a:tcPr/>
                </a:tc>
                <a:extLst>
                  <a:ext uri="{0D108BD9-81ED-4DB2-BD59-A6C34878D82A}">
                    <a16:rowId xmlns="" xmlns:a16="http://schemas.microsoft.com/office/drawing/2014/main" val="1478926161"/>
                  </a:ext>
                </a:extLst>
              </a:tr>
              <a:tr h="601266">
                <a:tc>
                  <a:txBody>
                    <a:bodyPr/>
                    <a:lstStyle/>
                    <a:p>
                      <a:r>
                        <a:rPr lang="en-IN"/>
                        <a:t>   Blood group </a:t>
                      </a:r>
                      <a:endParaRPr lang="en-US"/>
                    </a:p>
                  </a:txBody>
                  <a:tcPr/>
                </a:tc>
                <a:tc>
                  <a:txBody>
                    <a:bodyPr/>
                    <a:lstStyle/>
                    <a:p>
                      <a:r>
                        <a:rPr lang="en-IN"/>
                        <a:t>       AB </a:t>
                      </a:r>
                      <a:endParaRPr lang="en-US"/>
                    </a:p>
                  </a:txBody>
                  <a:tcPr/>
                </a:tc>
                <a:tc>
                  <a:txBody>
                    <a:bodyPr/>
                    <a:lstStyle/>
                    <a:p>
                      <a:r>
                        <a:rPr lang="en-IN"/>
                        <a:t>          B</a:t>
                      </a:r>
                      <a:endParaRPr lang="en-US"/>
                    </a:p>
                  </a:txBody>
                  <a:tcPr/>
                </a:tc>
                <a:extLst>
                  <a:ext uri="{0D108BD9-81ED-4DB2-BD59-A6C34878D82A}">
                    <a16:rowId xmlns="" xmlns:a16="http://schemas.microsoft.com/office/drawing/2014/main" val="3067213154"/>
                  </a:ext>
                </a:extLst>
              </a:tr>
              <a:tr h="601266">
                <a:tc>
                  <a:txBody>
                    <a:bodyPr/>
                    <a:lstStyle/>
                    <a:p>
                      <a:r>
                        <a:rPr lang="en-IN"/>
                        <a:t>   Genotype</a:t>
                      </a:r>
                      <a:endParaRPr lang="en-US"/>
                    </a:p>
                  </a:txBody>
                  <a:tcPr/>
                </a:tc>
                <a:tc>
                  <a:txBody>
                    <a:bodyPr/>
                    <a:lstStyle/>
                    <a:p>
                      <a:r>
                        <a:rPr lang="en-IN"/>
                        <a:t>       AB </a:t>
                      </a:r>
                      <a:endParaRPr lang="en-US"/>
                    </a:p>
                  </a:txBody>
                  <a:tcPr/>
                </a:tc>
                <a:tc>
                  <a:txBody>
                    <a:bodyPr/>
                    <a:lstStyle/>
                    <a:p>
                      <a:r>
                        <a:rPr lang="en-IN" dirty="0"/>
                        <a:t>          </a:t>
                      </a:r>
                      <a:r>
                        <a:rPr lang="en-IN" dirty="0" smtClean="0"/>
                        <a:t>Bo</a:t>
                      </a:r>
                      <a:endParaRPr lang="en-US" dirty="0"/>
                    </a:p>
                  </a:txBody>
                  <a:tcPr/>
                </a:tc>
                <a:extLst>
                  <a:ext uri="{0D108BD9-81ED-4DB2-BD59-A6C34878D82A}">
                    <a16:rowId xmlns="" xmlns:a16="http://schemas.microsoft.com/office/drawing/2014/main" val="2718054783"/>
                  </a:ext>
                </a:extLst>
              </a:tr>
            </a:tbl>
          </a:graphicData>
        </a:graphic>
      </p:graphicFrame>
      <p:sp>
        <p:nvSpPr>
          <p:cNvPr id="8" name="TextBox 7">
            <a:extLst>
              <a:ext uri="{FF2B5EF4-FFF2-40B4-BE49-F238E27FC236}">
                <a16:creationId xmlns="" xmlns:a16="http://schemas.microsoft.com/office/drawing/2014/main" id="{AC994F06-FFCB-0542-9D6C-94EEF54BD5AE}"/>
              </a:ext>
            </a:extLst>
          </p:cNvPr>
          <p:cNvSpPr txBox="1"/>
          <p:nvPr/>
        </p:nvSpPr>
        <p:spPr>
          <a:xfrm>
            <a:off x="3036094" y="3244334"/>
            <a:ext cx="6107906" cy="369332"/>
          </a:xfrm>
          <a:prstGeom prst="rect">
            <a:avLst/>
          </a:prstGeom>
          <a:noFill/>
        </p:spPr>
        <p:txBody>
          <a:bodyPr wrap="square">
            <a:spAutoFit/>
          </a:bodyPr>
          <a:lstStyle/>
          <a:p>
            <a:pPr marL="0" algn="l" rtl="0" eaLnBrk="1" fontAlgn="t" latinLnBrk="0" hangingPunct="1">
              <a:spcBef>
                <a:spcPts val="0"/>
              </a:spcBef>
              <a:spcAft>
                <a:spcPts val="0"/>
              </a:spcAft>
            </a:pPr>
            <a:endParaRPr lang="en-IN" sz="1800" b="0" i="0" u="none" strike="noStrike">
              <a:effectLst/>
              <a:latin typeface="Arial" panose="020B0604020202020204" pitchFamily="34" charset="0"/>
            </a:endParaRPr>
          </a:p>
        </p:txBody>
      </p:sp>
      <p:sp>
        <p:nvSpPr>
          <p:cNvPr id="10" name="TextBox 9">
            <a:extLst>
              <a:ext uri="{FF2B5EF4-FFF2-40B4-BE49-F238E27FC236}">
                <a16:creationId xmlns="" xmlns:a16="http://schemas.microsoft.com/office/drawing/2014/main" id="{BACEE360-DE98-4445-8B15-9D526E42F5B3}"/>
              </a:ext>
            </a:extLst>
          </p:cNvPr>
          <p:cNvSpPr txBox="1"/>
          <p:nvPr/>
        </p:nvSpPr>
        <p:spPr>
          <a:xfrm>
            <a:off x="3036094" y="3244334"/>
            <a:ext cx="6107906" cy="369332"/>
          </a:xfrm>
          <a:prstGeom prst="rect">
            <a:avLst/>
          </a:prstGeom>
          <a:noFill/>
        </p:spPr>
        <p:txBody>
          <a:bodyPr wrap="square">
            <a:spAutoFit/>
          </a:bodyPr>
          <a:lstStyle/>
          <a:p>
            <a:pPr marL="0" algn="l" rtl="0" eaLnBrk="1" fontAlgn="t" latinLnBrk="0" hangingPunct="1">
              <a:spcBef>
                <a:spcPts val="0"/>
              </a:spcBef>
              <a:spcAft>
                <a:spcPts val="0"/>
              </a:spcAft>
            </a:pPr>
            <a:endParaRPr lang="en-IN" sz="1800" b="0" i="0" u="none" strike="noStrike">
              <a:effectLst/>
              <a:latin typeface="Arial" panose="020B0604020202020204" pitchFamily="34" charset="0"/>
            </a:endParaRPr>
          </a:p>
        </p:txBody>
      </p:sp>
      <p:sp>
        <p:nvSpPr>
          <p:cNvPr id="12" name="TextBox 11">
            <a:extLst>
              <a:ext uri="{FF2B5EF4-FFF2-40B4-BE49-F238E27FC236}">
                <a16:creationId xmlns="" xmlns:a16="http://schemas.microsoft.com/office/drawing/2014/main" id="{4B1CD5BB-AAD1-9242-B51C-5F73C2FBAFBD}"/>
              </a:ext>
            </a:extLst>
          </p:cNvPr>
          <p:cNvSpPr txBox="1"/>
          <p:nvPr/>
        </p:nvSpPr>
        <p:spPr>
          <a:xfrm>
            <a:off x="3036094" y="3244334"/>
            <a:ext cx="6107906" cy="369332"/>
          </a:xfrm>
          <a:prstGeom prst="rect">
            <a:avLst/>
          </a:prstGeom>
          <a:noFill/>
        </p:spPr>
        <p:txBody>
          <a:bodyPr wrap="square">
            <a:spAutoFit/>
          </a:bodyPr>
          <a:lstStyle/>
          <a:p>
            <a:pPr marL="0" algn="l" rtl="0" eaLnBrk="1" fontAlgn="t" latinLnBrk="0" hangingPunct="1">
              <a:spcBef>
                <a:spcPts val="0"/>
              </a:spcBef>
              <a:spcAft>
                <a:spcPts val="0"/>
              </a:spcAft>
            </a:pPr>
            <a:endParaRPr lang="en-IN" sz="1800" b="0" i="0" u="none" strike="noStrike">
              <a:effectLst/>
              <a:latin typeface="Arial" panose="020B0604020202020204" pitchFamily="34" charset="0"/>
            </a:endParaRPr>
          </a:p>
        </p:txBody>
      </p:sp>
      <p:sp>
        <p:nvSpPr>
          <p:cNvPr id="14" name="TextBox 13">
            <a:extLst>
              <a:ext uri="{FF2B5EF4-FFF2-40B4-BE49-F238E27FC236}">
                <a16:creationId xmlns="" xmlns:a16="http://schemas.microsoft.com/office/drawing/2014/main" id="{22757343-DB11-4D47-B944-5DBCE1F675A5}"/>
              </a:ext>
            </a:extLst>
          </p:cNvPr>
          <p:cNvSpPr txBox="1"/>
          <p:nvPr/>
        </p:nvSpPr>
        <p:spPr>
          <a:xfrm>
            <a:off x="3036094" y="3244334"/>
            <a:ext cx="6107906" cy="369332"/>
          </a:xfrm>
          <a:prstGeom prst="rect">
            <a:avLst/>
          </a:prstGeom>
          <a:noFill/>
        </p:spPr>
        <p:txBody>
          <a:bodyPr wrap="square">
            <a:spAutoFit/>
          </a:bodyPr>
          <a:lstStyle/>
          <a:p>
            <a:pPr marL="0" algn="l" rtl="0" eaLnBrk="1" fontAlgn="t" latinLnBrk="0" hangingPunct="1">
              <a:spcBef>
                <a:spcPts val="0"/>
              </a:spcBef>
              <a:spcAft>
                <a:spcPts val="0"/>
              </a:spcAft>
            </a:pPr>
            <a:endParaRPr lang="en-IN" sz="1800" b="0" i="0" u="none" strike="noStrike">
              <a:effectLst/>
              <a:latin typeface="Arial" panose="020B0604020202020204" pitchFamily="34" charset="0"/>
            </a:endParaRPr>
          </a:p>
        </p:txBody>
      </p:sp>
      <p:sp>
        <p:nvSpPr>
          <p:cNvPr id="16" name="TextBox 15">
            <a:extLst>
              <a:ext uri="{FF2B5EF4-FFF2-40B4-BE49-F238E27FC236}">
                <a16:creationId xmlns="" xmlns:a16="http://schemas.microsoft.com/office/drawing/2014/main" id="{90F28959-0F87-1E47-9433-D40024A95699}"/>
              </a:ext>
            </a:extLst>
          </p:cNvPr>
          <p:cNvSpPr txBox="1"/>
          <p:nvPr/>
        </p:nvSpPr>
        <p:spPr>
          <a:xfrm>
            <a:off x="3036094" y="3244334"/>
            <a:ext cx="6107906" cy="369332"/>
          </a:xfrm>
          <a:prstGeom prst="rect">
            <a:avLst/>
          </a:prstGeom>
          <a:noFill/>
        </p:spPr>
        <p:txBody>
          <a:bodyPr wrap="square">
            <a:spAutoFit/>
          </a:bodyPr>
          <a:lstStyle/>
          <a:p>
            <a:pPr marL="0" algn="l" rtl="0" eaLnBrk="1" fontAlgn="t" latinLnBrk="0" hangingPunct="1">
              <a:spcBef>
                <a:spcPts val="0"/>
              </a:spcBef>
              <a:spcAft>
                <a:spcPts val="0"/>
              </a:spcAft>
            </a:pPr>
            <a:endParaRPr lang="en-IN" sz="1800" b="0" i="0" u="none" strike="noStrike">
              <a:effectLst/>
              <a:latin typeface="Arial" panose="020B0604020202020204" pitchFamily="34" charset="0"/>
            </a:endParaRPr>
          </a:p>
        </p:txBody>
      </p:sp>
      <p:sp>
        <p:nvSpPr>
          <p:cNvPr id="18" name="TextBox 17">
            <a:extLst>
              <a:ext uri="{FF2B5EF4-FFF2-40B4-BE49-F238E27FC236}">
                <a16:creationId xmlns="" xmlns:a16="http://schemas.microsoft.com/office/drawing/2014/main" id="{161E7D49-F17C-B04C-80B6-1FDF8D308FA9}"/>
              </a:ext>
            </a:extLst>
          </p:cNvPr>
          <p:cNvSpPr txBox="1"/>
          <p:nvPr/>
        </p:nvSpPr>
        <p:spPr>
          <a:xfrm>
            <a:off x="3036094" y="3244334"/>
            <a:ext cx="6107906" cy="369332"/>
          </a:xfrm>
          <a:prstGeom prst="rect">
            <a:avLst/>
          </a:prstGeom>
          <a:noFill/>
        </p:spPr>
        <p:txBody>
          <a:bodyPr wrap="square">
            <a:spAutoFit/>
          </a:bodyPr>
          <a:lstStyle/>
          <a:p>
            <a:pPr marL="0" algn="l" rtl="0" eaLnBrk="1" fontAlgn="t" latinLnBrk="0" hangingPunct="1">
              <a:spcBef>
                <a:spcPts val="0"/>
              </a:spcBef>
              <a:spcAft>
                <a:spcPts val="0"/>
              </a:spcAft>
            </a:pPr>
            <a:endParaRPr lang="en-IN" sz="1800" b="0" i="0" u="none" strike="noStrike">
              <a:effectLst/>
              <a:latin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229957688"/>
              </p:ext>
            </p:extLst>
          </p:nvPr>
        </p:nvGraphicFramePr>
        <p:xfrm>
          <a:off x="2173514" y="5442858"/>
          <a:ext cx="8128000" cy="381483"/>
        </p:xfrm>
        <a:graphic>
          <a:graphicData uri="http://schemas.openxmlformats.org/drawingml/2006/table">
            <a:tbl>
              <a:tblPr firstRow="1" bandRow="1">
                <a:tableStyleId>{5C22544A-7EE6-4342-B048-85BDC9FD1C3A}</a:tableStyleId>
              </a:tblPr>
              <a:tblGrid>
                <a:gridCol w="8128000"/>
              </a:tblGrid>
              <a:tr h="381483">
                <a:tc>
                  <a:txBody>
                    <a:bodyPr/>
                    <a:lstStyle/>
                    <a:p>
                      <a:r>
                        <a:rPr lang="en-US" dirty="0" smtClean="0">
                          <a:solidFill>
                            <a:schemeClr val="bg1"/>
                          </a:solidFill>
                        </a:rPr>
                        <a:t>Possible Blood</a:t>
                      </a:r>
                      <a:r>
                        <a:rPr lang="en-US" baseline="0" dirty="0" smtClean="0">
                          <a:solidFill>
                            <a:schemeClr val="bg1"/>
                          </a:solidFill>
                        </a:rPr>
                        <a:t> Group of the offspring AB/A/B</a:t>
                      </a:r>
                      <a:endParaRPr lang="en-IN" dirty="0">
                        <a:solidFill>
                          <a:schemeClr val="bg1"/>
                        </a:solidFill>
                      </a:endParaRPr>
                    </a:p>
                  </a:txBody>
                  <a:tcPr/>
                </a:tc>
              </a:tr>
            </a:tbl>
          </a:graphicData>
        </a:graphic>
      </p:graphicFrame>
    </p:spTree>
    <p:extLst>
      <p:ext uri="{BB962C8B-B14F-4D97-AF65-F5344CB8AC3E}">
        <p14:creationId xmlns:p14="http://schemas.microsoft.com/office/powerpoint/2010/main" val="15090973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0AA9D3E8-0622-EE4D-A876-FBF974EEA500}"/>
              </a:ext>
            </a:extLst>
          </p:cNvPr>
          <p:cNvSpPr>
            <a:spLocks noGrp="1"/>
          </p:cNvSpPr>
          <p:nvPr>
            <p:ph idx="1"/>
          </p:nvPr>
        </p:nvSpPr>
        <p:spPr>
          <a:xfrm>
            <a:off x="1143000" y="1658143"/>
            <a:ext cx="9905999" cy="3541714"/>
          </a:xfrm>
        </p:spPr>
        <p:txBody>
          <a:bodyPr/>
          <a:lstStyle/>
          <a:p>
            <a:pPr marL="457200" indent="-457200">
              <a:buFont typeface="+mj-lt"/>
              <a:buAutoNum type="arabicPeriod"/>
            </a:pPr>
            <a:r>
              <a:rPr lang="en-IN" b="1" dirty="0">
                <a:solidFill>
                  <a:schemeClr val="bg1"/>
                </a:solidFill>
              </a:rPr>
              <a:t>A person who is Rh +ve (phenotype) may have one of the two genotype </a:t>
            </a:r>
            <a:r>
              <a:rPr lang="en-IN" b="1" dirty="0" smtClean="0">
                <a:solidFill>
                  <a:schemeClr val="bg1"/>
                </a:solidFill>
              </a:rPr>
              <a:t>DD </a:t>
            </a:r>
            <a:r>
              <a:rPr lang="en-IN" b="1" dirty="0">
                <a:solidFill>
                  <a:schemeClr val="bg1"/>
                </a:solidFill>
              </a:rPr>
              <a:t>or </a:t>
            </a:r>
            <a:r>
              <a:rPr lang="en-IN" b="1" dirty="0" smtClean="0">
                <a:solidFill>
                  <a:schemeClr val="bg1"/>
                </a:solidFill>
              </a:rPr>
              <a:t>Dd.</a:t>
            </a:r>
            <a:endParaRPr lang="en-IN" b="1" dirty="0">
              <a:solidFill>
                <a:schemeClr val="bg1"/>
              </a:solidFill>
            </a:endParaRPr>
          </a:p>
          <a:p>
            <a:pPr marL="457200" indent="-457200">
              <a:buFont typeface="+mj-lt"/>
              <a:buAutoNum type="arabicPeriod"/>
            </a:pPr>
            <a:r>
              <a:rPr lang="en-IN" b="1" dirty="0">
                <a:solidFill>
                  <a:schemeClr val="bg1"/>
                </a:solidFill>
              </a:rPr>
              <a:t>A person who is Rh –ve </a:t>
            </a:r>
            <a:r>
              <a:rPr lang="en-IN" b="1" dirty="0" smtClean="0">
                <a:solidFill>
                  <a:schemeClr val="bg1"/>
                </a:solidFill>
              </a:rPr>
              <a:t>lacks </a:t>
            </a:r>
            <a:r>
              <a:rPr lang="en-IN" b="1" dirty="0">
                <a:solidFill>
                  <a:schemeClr val="bg1"/>
                </a:solidFill>
              </a:rPr>
              <a:t>D gene </a:t>
            </a:r>
            <a:r>
              <a:rPr lang="en-IN" b="1" dirty="0" smtClean="0">
                <a:solidFill>
                  <a:schemeClr val="bg1"/>
                </a:solidFill>
              </a:rPr>
              <a:t>completely. </a:t>
            </a:r>
            <a:r>
              <a:rPr lang="en-IN" b="1" dirty="0">
                <a:solidFill>
                  <a:schemeClr val="bg1"/>
                </a:solidFill>
              </a:rPr>
              <a:t>it indicate presence of d Antigen </a:t>
            </a:r>
            <a:r>
              <a:rPr lang="en-IN" b="1" dirty="0" smtClean="0">
                <a:solidFill>
                  <a:schemeClr val="bg1"/>
                </a:solidFill>
              </a:rPr>
              <a:t>‘dd’ genotype.( </a:t>
            </a:r>
            <a:r>
              <a:rPr lang="en-IN" b="1" dirty="0">
                <a:solidFill>
                  <a:schemeClr val="bg1"/>
                </a:solidFill>
              </a:rPr>
              <a:t>but </a:t>
            </a:r>
            <a:r>
              <a:rPr lang="en-IN" b="1" dirty="0" smtClean="0">
                <a:solidFill>
                  <a:schemeClr val="bg1"/>
                </a:solidFill>
              </a:rPr>
              <a:t>‘d’ </a:t>
            </a:r>
            <a:r>
              <a:rPr lang="en-IN" b="1" dirty="0">
                <a:solidFill>
                  <a:schemeClr val="bg1"/>
                </a:solidFill>
              </a:rPr>
              <a:t>is called </a:t>
            </a:r>
            <a:r>
              <a:rPr lang="en-IN" b="1" dirty="0" smtClean="0">
                <a:solidFill>
                  <a:schemeClr val="bg1"/>
                </a:solidFill>
              </a:rPr>
              <a:t>amorphe- </a:t>
            </a:r>
            <a:r>
              <a:rPr lang="en-IN" b="1" dirty="0">
                <a:solidFill>
                  <a:schemeClr val="bg1"/>
                </a:solidFill>
              </a:rPr>
              <a:t>not </a:t>
            </a:r>
            <a:r>
              <a:rPr lang="en-IN" b="1" dirty="0" smtClean="0">
                <a:solidFill>
                  <a:schemeClr val="bg1"/>
                </a:solidFill>
              </a:rPr>
              <a:t>found)</a:t>
            </a:r>
            <a:endParaRPr lang="en-IN" b="1" dirty="0">
              <a:solidFill>
                <a:schemeClr val="bg1"/>
              </a:solidFill>
            </a:endParaRPr>
          </a:p>
          <a:p>
            <a:pPr marL="457200" indent="-457200">
              <a:buFont typeface="+mj-lt"/>
              <a:buAutoNum type="arabicPeriod"/>
            </a:pPr>
            <a:r>
              <a:rPr lang="en-IN" b="1" dirty="0">
                <a:solidFill>
                  <a:schemeClr val="bg1"/>
                </a:solidFill>
              </a:rPr>
              <a:t>D is dominant of d.</a:t>
            </a:r>
            <a:endParaRPr lang="en-US" b="1" dirty="0">
              <a:solidFill>
                <a:schemeClr val="bg1"/>
              </a:solidFill>
            </a:endParaRPr>
          </a:p>
        </p:txBody>
      </p:sp>
      <p:sp>
        <p:nvSpPr>
          <p:cNvPr id="4" name="TextBox 3">
            <a:extLst>
              <a:ext uri="{FF2B5EF4-FFF2-40B4-BE49-F238E27FC236}">
                <a16:creationId xmlns="" xmlns:a16="http://schemas.microsoft.com/office/drawing/2014/main" id="{2CDF471D-FB83-C948-975C-B771D28ACA31}"/>
              </a:ext>
            </a:extLst>
          </p:cNvPr>
          <p:cNvSpPr txBox="1"/>
          <p:nvPr/>
        </p:nvSpPr>
        <p:spPr>
          <a:xfrm>
            <a:off x="1141412" y="805189"/>
            <a:ext cx="6468666" cy="523220"/>
          </a:xfrm>
          <a:prstGeom prst="rect">
            <a:avLst/>
          </a:prstGeom>
          <a:noFill/>
        </p:spPr>
        <p:txBody>
          <a:bodyPr wrap="square" rtlCol="0">
            <a:spAutoFit/>
          </a:bodyPr>
          <a:lstStyle/>
          <a:p>
            <a:pPr algn="l"/>
            <a:r>
              <a:rPr lang="en-IN" sz="2800" b="1" dirty="0">
                <a:solidFill>
                  <a:srgbClr val="FF0000"/>
                </a:solidFill>
              </a:rPr>
              <a:t>INHERITANCE OF Rh BLOOD </a:t>
            </a:r>
            <a:r>
              <a:rPr lang="en-IN" sz="2800" b="1" dirty="0" smtClean="0">
                <a:solidFill>
                  <a:srgbClr val="FF0000"/>
                </a:solidFill>
              </a:rPr>
              <a:t>GROUP </a:t>
            </a:r>
            <a:r>
              <a:rPr lang="en-IN" sz="2800" b="1" dirty="0">
                <a:solidFill>
                  <a:srgbClr val="FF0000"/>
                </a:solidFill>
              </a:rPr>
              <a:t>- </a:t>
            </a:r>
            <a:endParaRPr lang="en-US" sz="2800" b="1" dirty="0">
              <a:solidFill>
                <a:srgbClr val="FF0000"/>
              </a:solidFill>
            </a:endParaRPr>
          </a:p>
        </p:txBody>
      </p:sp>
    </p:spTree>
    <p:extLst>
      <p:ext uri="{BB962C8B-B14F-4D97-AF65-F5344CB8AC3E}">
        <p14:creationId xmlns:p14="http://schemas.microsoft.com/office/powerpoint/2010/main" val="17250587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 xmlns:a16="http://schemas.microsoft.com/office/drawing/2014/main" id="{09E0952F-C559-4347-9184-125208AA3764}"/>
              </a:ext>
            </a:extLst>
          </p:cNvPr>
          <p:cNvGraphicFramePr>
            <a:graphicFrameLocks noGrp="1"/>
          </p:cNvGraphicFramePr>
          <p:nvPr>
            <p:extLst>
              <p:ext uri="{D42A27DB-BD31-4B8C-83A1-F6EECF244321}">
                <p14:modId xmlns:p14="http://schemas.microsoft.com/office/powerpoint/2010/main" val="1054408428"/>
              </p:ext>
            </p:extLst>
          </p:nvPr>
        </p:nvGraphicFramePr>
        <p:xfrm>
          <a:off x="2032000" y="719666"/>
          <a:ext cx="8127999" cy="1673490"/>
        </p:xfrm>
        <a:graphic>
          <a:graphicData uri="http://schemas.openxmlformats.org/drawingml/2006/table">
            <a:tbl>
              <a:tblPr firstRow="1" bandRow="1">
                <a:tableStyleId>{5C22544A-7EE6-4342-B048-85BDC9FD1C3A}</a:tableStyleId>
              </a:tblPr>
              <a:tblGrid>
                <a:gridCol w="2709333">
                  <a:extLst>
                    <a:ext uri="{9D8B030D-6E8A-4147-A177-3AD203B41FA5}">
                      <a16:colId xmlns="" xmlns:a16="http://schemas.microsoft.com/office/drawing/2014/main" val="384110205"/>
                    </a:ext>
                  </a:extLst>
                </a:gridCol>
                <a:gridCol w="2709333">
                  <a:extLst>
                    <a:ext uri="{9D8B030D-6E8A-4147-A177-3AD203B41FA5}">
                      <a16:colId xmlns="" xmlns:a16="http://schemas.microsoft.com/office/drawing/2014/main" val="4073719997"/>
                    </a:ext>
                  </a:extLst>
                </a:gridCol>
                <a:gridCol w="2709333">
                  <a:extLst>
                    <a:ext uri="{9D8B030D-6E8A-4147-A177-3AD203B41FA5}">
                      <a16:colId xmlns="" xmlns:a16="http://schemas.microsoft.com/office/drawing/2014/main" val="4039608959"/>
                    </a:ext>
                  </a:extLst>
                </a:gridCol>
              </a:tblGrid>
              <a:tr h="557830">
                <a:tc>
                  <a:txBody>
                    <a:bodyPr/>
                    <a:lstStyle/>
                    <a:p>
                      <a:endParaRPr lang="en-US" dirty="0"/>
                    </a:p>
                  </a:txBody>
                  <a:tcPr/>
                </a:tc>
                <a:tc>
                  <a:txBody>
                    <a:bodyPr/>
                    <a:lstStyle/>
                    <a:p>
                      <a:r>
                        <a:rPr lang="en-IN"/>
                        <a:t>  </a:t>
                      </a:r>
                      <a:r>
                        <a:rPr lang="en-IN" sz="2000" b="1">
                          <a:solidFill>
                            <a:schemeClr val="bg1"/>
                          </a:solidFill>
                        </a:rPr>
                        <a:t>Father</a:t>
                      </a:r>
                      <a:r>
                        <a:rPr lang="en-IN"/>
                        <a:t> </a:t>
                      </a:r>
                      <a:endParaRPr lang="en-US"/>
                    </a:p>
                  </a:txBody>
                  <a:tcPr/>
                </a:tc>
                <a:tc>
                  <a:txBody>
                    <a:bodyPr/>
                    <a:lstStyle/>
                    <a:p>
                      <a:r>
                        <a:rPr lang="en-IN"/>
                        <a:t>  </a:t>
                      </a:r>
                      <a:r>
                        <a:rPr lang="en-IN" sz="2000">
                          <a:solidFill>
                            <a:schemeClr val="bg1"/>
                          </a:solidFill>
                        </a:rPr>
                        <a:t>Mother</a:t>
                      </a:r>
                      <a:endParaRPr lang="en-US" sz="2000">
                        <a:solidFill>
                          <a:schemeClr val="bg1"/>
                        </a:solidFill>
                      </a:endParaRPr>
                    </a:p>
                  </a:txBody>
                  <a:tcPr/>
                </a:tc>
                <a:extLst>
                  <a:ext uri="{0D108BD9-81ED-4DB2-BD59-A6C34878D82A}">
                    <a16:rowId xmlns="" xmlns:a16="http://schemas.microsoft.com/office/drawing/2014/main" val="3708242429"/>
                  </a:ext>
                </a:extLst>
              </a:tr>
              <a:tr h="557830">
                <a:tc>
                  <a:txBody>
                    <a:bodyPr/>
                    <a:lstStyle/>
                    <a:p>
                      <a:r>
                        <a:rPr lang="en-IN" dirty="0" smtClean="0"/>
                        <a:t>Rh (D) typing</a:t>
                      </a:r>
                      <a:endParaRPr lang="en-US" dirty="0"/>
                    </a:p>
                  </a:txBody>
                  <a:tcPr/>
                </a:tc>
                <a:tc>
                  <a:txBody>
                    <a:bodyPr/>
                    <a:lstStyle/>
                    <a:p>
                      <a:r>
                        <a:rPr lang="en-IN" dirty="0"/>
                        <a:t>    +ve</a:t>
                      </a:r>
                      <a:endParaRPr lang="en-US" dirty="0"/>
                    </a:p>
                  </a:txBody>
                  <a:tcPr/>
                </a:tc>
                <a:tc>
                  <a:txBody>
                    <a:bodyPr/>
                    <a:lstStyle/>
                    <a:p>
                      <a:r>
                        <a:rPr lang="en-IN" dirty="0"/>
                        <a:t>      - ve</a:t>
                      </a:r>
                      <a:endParaRPr lang="en-US" dirty="0"/>
                    </a:p>
                  </a:txBody>
                  <a:tcPr/>
                </a:tc>
                <a:extLst>
                  <a:ext uri="{0D108BD9-81ED-4DB2-BD59-A6C34878D82A}">
                    <a16:rowId xmlns="" xmlns:a16="http://schemas.microsoft.com/office/drawing/2014/main" val="1929365886"/>
                  </a:ext>
                </a:extLst>
              </a:tr>
              <a:tr h="557830">
                <a:tc>
                  <a:txBody>
                    <a:bodyPr/>
                    <a:lstStyle/>
                    <a:p>
                      <a:r>
                        <a:rPr lang="en-IN"/>
                        <a:t> Genotype </a:t>
                      </a:r>
                      <a:endParaRPr lang="en-US"/>
                    </a:p>
                  </a:txBody>
                  <a:tcPr/>
                </a:tc>
                <a:tc>
                  <a:txBody>
                    <a:bodyPr/>
                    <a:lstStyle/>
                    <a:p>
                      <a:r>
                        <a:rPr lang="en-IN" dirty="0"/>
                        <a:t>    DD </a:t>
                      </a:r>
                      <a:endParaRPr lang="en-US" dirty="0"/>
                    </a:p>
                  </a:txBody>
                  <a:tcPr/>
                </a:tc>
                <a:tc>
                  <a:txBody>
                    <a:bodyPr/>
                    <a:lstStyle/>
                    <a:p>
                      <a:r>
                        <a:rPr lang="en-IN" dirty="0"/>
                        <a:t>       dd</a:t>
                      </a:r>
                      <a:endParaRPr lang="en-US" dirty="0"/>
                    </a:p>
                  </a:txBody>
                  <a:tcPr/>
                </a:tc>
                <a:extLst>
                  <a:ext uri="{0D108BD9-81ED-4DB2-BD59-A6C34878D82A}">
                    <a16:rowId xmlns="" xmlns:a16="http://schemas.microsoft.com/office/drawing/2014/main" val="807874874"/>
                  </a:ext>
                </a:extLst>
              </a:tr>
            </a:tbl>
          </a:graphicData>
        </a:graphic>
      </p:graphicFrame>
      <p:sp>
        <p:nvSpPr>
          <p:cNvPr id="5" name="TextBox 4">
            <a:extLst>
              <a:ext uri="{FF2B5EF4-FFF2-40B4-BE49-F238E27FC236}">
                <a16:creationId xmlns="" xmlns:a16="http://schemas.microsoft.com/office/drawing/2014/main" id="{D2189519-6BE8-3A46-BD85-627F7F008F1F}"/>
              </a:ext>
            </a:extLst>
          </p:cNvPr>
          <p:cNvSpPr txBox="1"/>
          <p:nvPr/>
        </p:nvSpPr>
        <p:spPr>
          <a:xfrm>
            <a:off x="1535907" y="2621756"/>
            <a:ext cx="7018734" cy="400110"/>
          </a:xfrm>
          <a:prstGeom prst="rect">
            <a:avLst/>
          </a:prstGeom>
          <a:noFill/>
        </p:spPr>
        <p:txBody>
          <a:bodyPr wrap="square" rtlCol="0">
            <a:spAutoFit/>
          </a:bodyPr>
          <a:lstStyle/>
          <a:p>
            <a:pPr marL="285750" indent="-285750" algn="l">
              <a:buFont typeface="Arial" panose="020B0604020202020204" pitchFamily="34" charset="0"/>
              <a:buChar char="•"/>
            </a:pPr>
            <a:r>
              <a:rPr lang="en-IN" sz="2000" b="1" dirty="0">
                <a:solidFill>
                  <a:schemeClr val="bg1"/>
                </a:solidFill>
              </a:rPr>
              <a:t>Possible Rh </a:t>
            </a:r>
            <a:r>
              <a:rPr lang="en-IN" sz="2000" b="1" dirty="0" smtClean="0">
                <a:solidFill>
                  <a:schemeClr val="bg1"/>
                </a:solidFill>
              </a:rPr>
              <a:t>typing of offspring's is  D +ve or  </a:t>
            </a:r>
            <a:r>
              <a:rPr lang="en-IN" sz="2000" b="1" dirty="0">
                <a:solidFill>
                  <a:schemeClr val="bg1"/>
                </a:solidFill>
              </a:rPr>
              <a:t>Rh +ve</a:t>
            </a:r>
            <a:endParaRPr lang="en-US" sz="2000" b="1" dirty="0">
              <a:solidFill>
                <a:schemeClr val="bg1"/>
              </a:solidFill>
            </a:endParaRPr>
          </a:p>
        </p:txBody>
      </p:sp>
      <p:graphicFrame>
        <p:nvGraphicFramePr>
          <p:cNvPr id="6" name="Table 6">
            <a:extLst>
              <a:ext uri="{FF2B5EF4-FFF2-40B4-BE49-F238E27FC236}">
                <a16:creationId xmlns="" xmlns:a16="http://schemas.microsoft.com/office/drawing/2014/main" id="{84ABD039-B3D5-C542-BF27-22A01B525850}"/>
              </a:ext>
            </a:extLst>
          </p:cNvPr>
          <p:cNvGraphicFramePr>
            <a:graphicFrameLocks noGrp="1"/>
          </p:cNvGraphicFramePr>
          <p:nvPr>
            <p:extLst>
              <p:ext uri="{D42A27DB-BD31-4B8C-83A1-F6EECF244321}">
                <p14:modId xmlns:p14="http://schemas.microsoft.com/office/powerpoint/2010/main" val="2539951072"/>
              </p:ext>
            </p:extLst>
          </p:nvPr>
        </p:nvGraphicFramePr>
        <p:xfrm>
          <a:off x="1853406" y="3429000"/>
          <a:ext cx="8127999" cy="1673490"/>
        </p:xfrm>
        <a:graphic>
          <a:graphicData uri="http://schemas.openxmlformats.org/drawingml/2006/table">
            <a:tbl>
              <a:tblPr firstRow="1" bandRow="1">
                <a:tableStyleId>{5C22544A-7EE6-4342-B048-85BDC9FD1C3A}</a:tableStyleId>
              </a:tblPr>
              <a:tblGrid>
                <a:gridCol w="2709333">
                  <a:extLst>
                    <a:ext uri="{9D8B030D-6E8A-4147-A177-3AD203B41FA5}">
                      <a16:colId xmlns="" xmlns:a16="http://schemas.microsoft.com/office/drawing/2014/main" val="3559850180"/>
                    </a:ext>
                  </a:extLst>
                </a:gridCol>
                <a:gridCol w="2709333">
                  <a:extLst>
                    <a:ext uri="{9D8B030D-6E8A-4147-A177-3AD203B41FA5}">
                      <a16:colId xmlns="" xmlns:a16="http://schemas.microsoft.com/office/drawing/2014/main" val="4110361142"/>
                    </a:ext>
                  </a:extLst>
                </a:gridCol>
                <a:gridCol w="2709333">
                  <a:extLst>
                    <a:ext uri="{9D8B030D-6E8A-4147-A177-3AD203B41FA5}">
                      <a16:colId xmlns="" xmlns:a16="http://schemas.microsoft.com/office/drawing/2014/main" val="4025093327"/>
                    </a:ext>
                  </a:extLst>
                </a:gridCol>
              </a:tblGrid>
              <a:tr h="557830">
                <a:tc>
                  <a:txBody>
                    <a:bodyPr/>
                    <a:lstStyle/>
                    <a:p>
                      <a:endParaRPr lang="en-US" dirty="0"/>
                    </a:p>
                  </a:txBody>
                  <a:tcPr/>
                </a:tc>
                <a:tc>
                  <a:txBody>
                    <a:bodyPr/>
                    <a:lstStyle/>
                    <a:p>
                      <a:r>
                        <a:rPr lang="en-IN"/>
                        <a:t>    </a:t>
                      </a:r>
                      <a:r>
                        <a:rPr lang="en-IN" sz="2400" b="1">
                          <a:solidFill>
                            <a:schemeClr val="bg1"/>
                          </a:solidFill>
                        </a:rPr>
                        <a:t>Father</a:t>
                      </a:r>
                      <a:endParaRPr lang="en-US" sz="2400" b="1">
                        <a:solidFill>
                          <a:schemeClr val="bg1"/>
                        </a:solidFill>
                      </a:endParaRPr>
                    </a:p>
                  </a:txBody>
                  <a:tcPr/>
                </a:tc>
                <a:tc>
                  <a:txBody>
                    <a:bodyPr/>
                    <a:lstStyle/>
                    <a:p>
                      <a:r>
                        <a:rPr lang="en-IN"/>
                        <a:t>   </a:t>
                      </a:r>
                      <a:r>
                        <a:rPr lang="en-IN" sz="2400">
                          <a:solidFill>
                            <a:schemeClr val="bg1"/>
                          </a:solidFill>
                        </a:rPr>
                        <a:t>Mother</a:t>
                      </a:r>
                      <a:endParaRPr lang="en-US" sz="2400">
                        <a:solidFill>
                          <a:schemeClr val="bg1"/>
                        </a:solidFill>
                      </a:endParaRPr>
                    </a:p>
                  </a:txBody>
                  <a:tcPr/>
                </a:tc>
                <a:extLst>
                  <a:ext uri="{0D108BD9-81ED-4DB2-BD59-A6C34878D82A}">
                    <a16:rowId xmlns="" xmlns:a16="http://schemas.microsoft.com/office/drawing/2014/main" val="2860211345"/>
                  </a:ext>
                </a:extLst>
              </a:tr>
              <a:tr h="557830">
                <a:tc>
                  <a:txBody>
                    <a:bodyPr/>
                    <a:lstStyle/>
                    <a:p>
                      <a:r>
                        <a:rPr lang="en-IN" dirty="0"/>
                        <a:t>   </a:t>
                      </a:r>
                      <a:r>
                        <a:rPr lang="en-IN" dirty="0" smtClean="0"/>
                        <a:t>Rh ( D) typing</a:t>
                      </a:r>
                      <a:endParaRPr lang="en-US" dirty="0"/>
                    </a:p>
                  </a:txBody>
                  <a:tcPr/>
                </a:tc>
                <a:tc>
                  <a:txBody>
                    <a:bodyPr/>
                    <a:lstStyle/>
                    <a:p>
                      <a:r>
                        <a:rPr lang="en-IN" dirty="0"/>
                        <a:t>       +ve </a:t>
                      </a:r>
                      <a:endParaRPr lang="en-US" dirty="0"/>
                    </a:p>
                  </a:txBody>
                  <a:tcPr/>
                </a:tc>
                <a:tc>
                  <a:txBody>
                    <a:bodyPr/>
                    <a:lstStyle/>
                    <a:p>
                      <a:r>
                        <a:rPr lang="en-IN" dirty="0"/>
                        <a:t>       +ve</a:t>
                      </a:r>
                      <a:endParaRPr lang="en-US" dirty="0"/>
                    </a:p>
                  </a:txBody>
                  <a:tcPr/>
                </a:tc>
                <a:extLst>
                  <a:ext uri="{0D108BD9-81ED-4DB2-BD59-A6C34878D82A}">
                    <a16:rowId xmlns="" xmlns:a16="http://schemas.microsoft.com/office/drawing/2014/main" val="356104411"/>
                  </a:ext>
                </a:extLst>
              </a:tr>
              <a:tr h="557830">
                <a:tc>
                  <a:txBody>
                    <a:bodyPr/>
                    <a:lstStyle/>
                    <a:p>
                      <a:r>
                        <a:rPr lang="en-IN"/>
                        <a:t>   Genotype </a:t>
                      </a:r>
                      <a:endParaRPr lang="en-US"/>
                    </a:p>
                  </a:txBody>
                  <a:tcPr/>
                </a:tc>
                <a:tc>
                  <a:txBody>
                    <a:bodyPr/>
                    <a:lstStyle/>
                    <a:p>
                      <a:r>
                        <a:rPr lang="en-IN" dirty="0"/>
                        <a:t>        Dd</a:t>
                      </a:r>
                      <a:endParaRPr lang="en-US" dirty="0"/>
                    </a:p>
                  </a:txBody>
                  <a:tcPr/>
                </a:tc>
                <a:tc>
                  <a:txBody>
                    <a:bodyPr/>
                    <a:lstStyle/>
                    <a:p>
                      <a:r>
                        <a:rPr lang="en-IN" dirty="0"/>
                        <a:t>        Dd</a:t>
                      </a:r>
                      <a:endParaRPr lang="en-US" dirty="0"/>
                    </a:p>
                  </a:txBody>
                  <a:tcPr/>
                </a:tc>
                <a:extLst>
                  <a:ext uri="{0D108BD9-81ED-4DB2-BD59-A6C34878D82A}">
                    <a16:rowId xmlns="" xmlns:a16="http://schemas.microsoft.com/office/drawing/2014/main" val="2320914822"/>
                  </a:ext>
                </a:extLst>
              </a:tr>
            </a:tbl>
          </a:graphicData>
        </a:graphic>
      </p:graphicFrame>
      <p:sp>
        <p:nvSpPr>
          <p:cNvPr id="8" name="TextBox 7">
            <a:extLst>
              <a:ext uri="{FF2B5EF4-FFF2-40B4-BE49-F238E27FC236}">
                <a16:creationId xmlns="" xmlns:a16="http://schemas.microsoft.com/office/drawing/2014/main" id="{B29B559B-B512-FD47-A950-10908D81DB99}"/>
              </a:ext>
            </a:extLst>
          </p:cNvPr>
          <p:cNvSpPr txBox="1"/>
          <p:nvPr/>
        </p:nvSpPr>
        <p:spPr>
          <a:xfrm flipH="1" flipV="1">
            <a:off x="8876109" y="2393156"/>
            <a:ext cx="3607593" cy="851177"/>
          </a:xfrm>
          <a:prstGeom prst="rect">
            <a:avLst/>
          </a:prstGeom>
          <a:noFill/>
        </p:spPr>
        <p:txBody>
          <a:bodyPr wrap="square">
            <a:spAutoFit/>
          </a:bodyPr>
          <a:lstStyle/>
          <a:p>
            <a:pPr marL="0" algn="l" rtl="0" eaLnBrk="1" fontAlgn="t" latinLnBrk="0" hangingPunct="1">
              <a:spcBef>
                <a:spcPts val="0"/>
              </a:spcBef>
              <a:spcAft>
                <a:spcPts val="0"/>
              </a:spcAft>
            </a:pPr>
            <a:endParaRPr lang="en-IN" sz="1800" b="0" i="0" u="none" strike="noStrike">
              <a:effectLst/>
              <a:latin typeface="Arial" panose="020B0604020202020204" pitchFamily="34" charset="0"/>
            </a:endParaRPr>
          </a:p>
        </p:txBody>
      </p:sp>
      <p:sp>
        <p:nvSpPr>
          <p:cNvPr id="9" name="TextBox 8">
            <a:extLst>
              <a:ext uri="{FF2B5EF4-FFF2-40B4-BE49-F238E27FC236}">
                <a16:creationId xmlns="" xmlns:a16="http://schemas.microsoft.com/office/drawing/2014/main" id="{6B4E5C7E-6B6B-6249-AEF1-AF14B137D2B4}"/>
              </a:ext>
            </a:extLst>
          </p:cNvPr>
          <p:cNvSpPr txBox="1"/>
          <p:nvPr/>
        </p:nvSpPr>
        <p:spPr>
          <a:xfrm>
            <a:off x="1853405" y="5509624"/>
            <a:ext cx="7558485" cy="1015663"/>
          </a:xfrm>
          <a:prstGeom prst="rect">
            <a:avLst/>
          </a:prstGeom>
          <a:noFill/>
        </p:spPr>
        <p:txBody>
          <a:bodyPr wrap="square" rtlCol="0">
            <a:spAutoFit/>
          </a:bodyPr>
          <a:lstStyle/>
          <a:p>
            <a:pPr marL="285750" indent="-285750" algn="l">
              <a:buFont typeface="Arial" panose="020B0604020202020204" pitchFamily="34" charset="0"/>
              <a:buChar char="•"/>
            </a:pPr>
            <a:r>
              <a:rPr lang="en-IN" sz="2000" b="1" dirty="0">
                <a:solidFill>
                  <a:schemeClr val="bg1"/>
                </a:solidFill>
              </a:rPr>
              <a:t>The possible </a:t>
            </a:r>
            <a:r>
              <a:rPr lang="en-IN" sz="2000" b="1">
                <a:solidFill>
                  <a:schemeClr val="bg1"/>
                </a:solidFill>
              </a:rPr>
              <a:t>Rh </a:t>
            </a:r>
            <a:r>
              <a:rPr lang="en-IN" sz="2000" b="1" smtClean="0">
                <a:solidFill>
                  <a:schemeClr val="bg1"/>
                </a:solidFill>
              </a:rPr>
              <a:t>typing </a:t>
            </a:r>
            <a:r>
              <a:rPr lang="en-IN" sz="2000" b="1" dirty="0">
                <a:solidFill>
                  <a:schemeClr val="bg1"/>
                </a:solidFill>
              </a:rPr>
              <a:t>are Rh +ve </a:t>
            </a:r>
            <a:r>
              <a:rPr lang="en-IN" sz="2000" b="1" dirty="0" smtClean="0">
                <a:solidFill>
                  <a:schemeClr val="bg1"/>
                </a:solidFill>
              </a:rPr>
              <a:t>DD</a:t>
            </a:r>
            <a:r>
              <a:rPr lang="en-IN" sz="2000" b="1" dirty="0">
                <a:solidFill>
                  <a:schemeClr val="bg1"/>
                </a:solidFill>
              </a:rPr>
              <a:t>.                                  </a:t>
            </a:r>
          </a:p>
          <a:p>
            <a:pPr marL="285750" indent="-285750" algn="l">
              <a:buFont typeface="Arial" panose="020B0604020202020204" pitchFamily="34" charset="0"/>
              <a:buChar char="•"/>
            </a:pPr>
            <a:r>
              <a:rPr lang="en-IN" sz="2000" b="1" dirty="0">
                <a:solidFill>
                  <a:schemeClr val="bg1"/>
                </a:solidFill>
              </a:rPr>
              <a:t>                                             Rh –ve </a:t>
            </a:r>
            <a:r>
              <a:rPr lang="en-IN" sz="2000" b="1" dirty="0" smtClean="0">
                <a:solidFill>
                  <a:schemeClr val="bg1"/>
                </a:solidFill>
              </a:rPr>
              <a:t> </a:t>
            </a:r>
            <a:r>
              <a:rPr lang="en-IN" sz="2000" b="1" dirty="0">
                <a:solidFill>
                  <a:schemeClr val="bg1"/>
                </a:solidFill>
              </a:rPr>
              <a:t>dd</a:t>
            </a:r>
          </a:p>
          <a:p>
            <a:pPr algn="l"/>
            <a:endParaRPr lang="en-US" sz="2000" b="1" dirty="0">
              <a:solidFill>
                <a:schemeClr val="bg1"/>
              </a:solidFill>
            </a:endParaRPr>
          </a:p>
        </p:txBody>
      </p:sp>
    </p:spTree>
    <p:extLst>
      <p:ext uri="{BB962C8B-B14F-4D97-AF65-F5344CB8AC3E}">
        <p14:creationId xmlns:p14="http://schemas.microsoft.com/office/powerpoint/2010/main" val="174824238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otalTime>58</TotalTime>
  <Words>618</Words>
  <Application>Microsoft Office PowerPoint</Application>
  <PresentationFormat>Widescreen</PresentationFormat>
  <Paragraphs>74</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Trebuchet MS</vt:lpstr>
      <vt:lpstr>Tw Cen MT</vt:lpstr>
      <vt:lpstr>Circuit</vt:lpstr>
      <vt:lpstr>Inheritance of blood group </vt:lpstr>
      <vt:lpstr>Inheritance of ABO Blood Group</vt:lpstr>
      <vt:lpstr>Inheritance of ABO Blood Group</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Inheritance of abo blood grouping -</dc:title>
  <dc:creator>Unknown User</dc:creator>
  <cp:lastModifiedBy>HP</cp:lastModifiedBy>
  <cp:revision>15</cp:revision>
  <dcterms:created xsi:type="dcterms:W3CDTF">2021-12-27T16:18:32Z</dcterms:created>
  <dcterms:modified xsi:type="dcterms:W3CDTF">2021-12-28T06:08:02Z</dcterms:modified>
</cp:coreProperties>
</file>