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1" r:id="rId4"/>
    <p:sldId id="259" r:id="rId5"/>
    <p:sldId id="258" r:id="rId6"/>
    <p:sldId id="260" r:id="rId7"/>
    <p:sldId id="262" r:id="rId8"/>
    <p:sldId id="257" r:id="rId9"/>
    <p:sldId id="263" r:id="rId10"/>
    <p:sldId id="264" r:id="rId11"/>
    <p:sldId id="265" r:id="rId12"/>
    <p:sldId id="271" r:id="rId13"/>
    <p:sldId id="272" r:id="rId14"/>
    <p:sldId id="268" r:id="rId15"/>
    <p:sldId id="266" r:id="rId16"/>
    <p:sldId id="267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2" d="100"/>
          <a:sy n="52" d="100"/>
        </p:scale>
        <p:origin x="145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1A45-C0EE-4560-9E99-AEBA3C470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298A7-4FD1-4366-92DF-0303FCAE0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77C15-4014-4390-A18F-1B9364B1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AD00F-211E-40DE-A3FD-F5F2E543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5DB88-9EE5-42E8-80B8-C8D5FDCD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8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F3B1-C981-4171-B0F2-1F831644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94958-D2B6-42A3-9C10-206C756FE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79607-BB22-483C-A9F9-E426FFFEB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F11BE-7A3C-40F2-A32A-D3D3F1339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F7910-84A1-423A-A2F8-AE0B88BF4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3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2BBDAA-0412-4E70-9D79-09D7644F6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678FC-39C5-479B-97DC-98A34ED5D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4EC0B-298A-40F7-94EA-0E5D689A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99573-26FA-410A-A44E-D281A135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03A59-2F4A-478E-B86F-2FEF9296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47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04DE5-1E1A-49B7-AE54-C4E568692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2ED7-0C9F-4C0E-9EB0-837309450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C8F1D-E3F2-4F78-89CD-A9D89C90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E4650-E48C-4B6D-AEFD-728A9871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88F4E-F0A9-4BBB-98EE-936FC4CA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0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04D3-EBE1-4411-A105-7C4FEB7B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43092-0C11-4C30-9549-09831F31A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5B31C-61FD-4317-9DBE-A846E702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8A2BC-D2E7-4736-B668-A054888C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C57C2-F348-45B3-A170-3998678C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9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D3B6-6937-46C6-90F4-4080F0087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32E99-300C-47F9-B459-7A26555F4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9B036-ED22-4945-9536-5BFEC9362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01603-6768-4709-8BD5-0B15D029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59C80-9A53-49EB-B8E6-3717AE05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6F87F-E3F9-423A-8209-6C20BA19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42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6970-A0C3-4A12-BC51-1702AEB5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6EDE3-5AD3-490B-A575-411427C4C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D4810-5A35-43D3-BE1E-E265C2A69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E5CC2-0A93-49A0-9AF8-C9DC2F01FD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E80EB-009E-415D-991A-61C58DA3F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7E1C96-5C17-4D8A-A62A-52EB58A3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F5074-7DAD-4932-B74B-321ACC37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5F0F8D-69F1-4655-B933-FA185856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8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E8ED-D8CD-413A-8A01-659B17C3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B2389-A88D-4F6C-9FBE-4B63C41B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961AF-C8E7-4C52-84F1-0C41723E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26082-05C0-4FD8-9145-D05D694B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49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089A7-74A7-4753-9509-F1D9AEB3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20B05-0CEC-45EE-AADB-642B3D09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3121C-CBD2-4BC0-BB19-1DF8193D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1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9845-8146-411E-A663-5E6ED094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55402-B5E8-4CF4-B4E4-B8CCE492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AA962-5062-43CD-A009-7C4DBE04D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CF963-B033-4BC4-85B6-0F27E567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28D4A-B871-48C8-9049-A132F3E9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C05D1-FAB4-4BE9-BAEF-45598D3E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0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2B5A-41B4-4C71-802E-C5D7CB47D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3FE847-C4C5-4823-A3FC-2A0E0D33A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D923E-9EEA-44C3-B1EF-A24C265A9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8D9A0-893B-41C8-8ED6-3BABDA090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D4667-AD0F-45A4-A567-A5680370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A8613-C0E1-4976-AF20-4936ED89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23999-CC1B-4830-B155-E40E2AED2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E52A4-CB4E-4884-94CF-BCC06C8F5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1956B-625A-43EB-9264-11D2A90B1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6F72-05C6-4F17-8D49-A3BA22B29632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8AE48-8088-4140-A59B-5B7311E4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D1CD1-4095-41A9-938A-B0669A64B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6DE90-93F9-49A6-B995-73FFAF309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2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46C2E-99C9-421F-A232-6B8F17D59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055150" cy="66993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Controlled drug delivery system</a:t>
            </a:r>
          </a:p>
          <a:p>
            <a:pPr marL="0" indent="0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Kalpana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Pharmaceutical Sciences CSJMU</a:t>
            </a:r>
          </a:p>
          <a:p>
            <a:pPr marL="0" indent="0">
              <a:buNone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Kanpur</a:t>
            </a:r>
          </a:p>
          <a:p>
            <a:pPr marL="0" indent="0">
              <a:buNone/>
            </a:pPr>
            <a:endParaRPr lang="en-IN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hhatrapati Shahu Ji Maharaj University - Wikipedia">
            <a:extLst>
              <a:ext uri="{FF2B5EF4-FFF2-40B4-BE49-F238E27FC236}">
                <a16:creationId xmlns:a16="http://schemas.microsoft.com/office/drawing/2014/main" id="{E703D00B-AB0D-4F9C-A53C-A1021BB1E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2352675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85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7D25EC-3894-4A74-95E4-F77C6B507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764743"/>
              </p:ext>
            </p:extLst>
          </p:nvPr>
        </p:nvGraphicFramePr>
        <p:xfrm>
          <a:off x="223934" y="223935"/>
          <a:ext cx="1181255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6278">
                  <a:extLst>
                    <a:ext uri="{9D8B030D-6E8A-4147-A177-3AD203B41FA5}">
                      <a16:colId xmlns:a16="http://schemas.microsoft.com/office/drawing/2014/main" val="3255330223"/>
                    </a:ext>
                  </a:extLst>
                </a:gridCol>
                <a:gridCol w="5906278">
                  <a:extLst>
                    <a:ext uri="{9D8B030D-6E8A-4147-A177-3AD203B41FA5}">
                      <a16:colId xmlns:a16="http://schemas.microsoft.com/office/drawing/2014/main" val="2701835373"/>
                    </a:ext>
                  </a:extLst>
                </a:gridCol>
              </a:tblGrid>
              <a:tr h="540294"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Sustained Release 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Controlled release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012952"/>
                  </a:ext>
                </a:extLst>
              </a:tr>
              <a:tr h="540294"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 release for extended period of time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Release  drug for specific time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201179"/>
                  </a:ext>
                </a:extLst>
              </a:tr>
              <a:tr h="540294"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follow first order kinetic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follows zero order kinetics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6856"/>
                  </a:ext>
                </a:extLst>
              </a:tr>
              <a:tr h="540294"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maintain constant drug levels in blood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Maintains constant drug level in blood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57404"/>
                  </a:ext>
                </a:extLst>
              </a:tr>
              <a:tr h="932563"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not contain  mechanism for localization of drug at active site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Promotes localization of drug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58914"/>
                  </a:ext>
                </a:extLst>
              </a:tr>
              <a:tr h="932563"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Designed  to slow the rate of release of the active ingredients in the GIT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release is at pre determined rate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20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25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CCCC-53A6-4FA1-800D-B0A3AD30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CDDS 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FA84-BB1A-4D68-A73A-C9AE8CDA1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11353800" cy="4851400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dose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stability of drug 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fluctuation of drug levels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drug efficacy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overall cost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GI side effects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Dosing  Frequency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compliance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382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0748-94B2-4254-AF34-4F395577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DA931-7051-4CE9-BCC5-31B31A9B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 dumping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Retrieval is difficult in emergency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invitro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invivi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correlationship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 adjustment is difficult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issues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cost of formulation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flexibility for physician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additional patient education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33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62081-C1AD-4D95-8DDF-0DD74665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 Behind CDDS </a:t>
            </a:r>
            <a:br>
              <a:rPr lang="en-IN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E57D8-A2AB-41CB-A09C-C9EF389C6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690688"/>
            <a:ext cx="11129865" cy="4486275"/>
          </a:xfrm>
        </p:spPr>
        <p:txBody>
          <a:bodyPr/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exposure to drug.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fluctuation/Improved compliance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drug toxicity.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side effect.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415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FEBB-2D80-43DE-A4AF-A6A5E2599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217"/>
            <a:ext cx="12192000" cy="1325563"/>
          </a:xfrm>
        </p:spPr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drug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candidiate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CRDD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2E88E-D080-46E4-BAE3-DF023A295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0780"/>
            <a:ext cx="11943184" cy="4786183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short or long half life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first pass metabolism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absorption through GIT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aqueous solubility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dose size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therapeutic index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5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CB58-D51E-40C1-99C7-925A4962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090" y="18256"/>
            <a:ext cx="10515600" cy="1026774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selection criteria for CDDS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90B37-FE11-4DA4-A715-27BA25E7F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39" y="906917"/>
            <a:ext cx="11924522" cy="63522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Physiochemical properties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Aqueous solubility : 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Furosemide, diltiazem, 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griesiofulvin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weight/ size 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 peptide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Ionization  : hexamethonium 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mechanism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Stability: </a:t>
            </a: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erythromycin , riboflavin erythromycin</a:t>
            </a:r>
          </a:p>
          <a:p>
            <a:pPr>
              <a:lnSpc>
                <a:spcPct val="100000"/>
              </a:lnSpc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Ko/w (log p value ) </a:t>
            </a:r>
          </a:p>
          <a:p>
            <a:pPr>
              <a:lnSpc>
                <a:spcPct val="100000"/>
              </a:lnSpc>
            </a:pPr>
            <a:r>
              <a:rPr lang="en-GB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pKa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pH</a:t>
            </a:r>
          </a:p>
        </p:txBody>
      </p:sp>
    </p:spTree>
    <p:extLst>
      <p:ext uri="{BB962C8B-B14F-4D97-AF65-F5344CB8AC3E}">
        <p14:creationId xmlns:p14="http://schemas.microsoft.com/office/powerpoint/2010/main" val="92453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51E99-0712-4FA6-AA68-4F0B7397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994067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  properties 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F6F41-D4B9-49C7-B287-545ECD98E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322"/>
            <a:ext cx="11353800" cy="53698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 rate constant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= 0.17- 0.23 /hr  ( Ka&gt;&gt;&gt;&gt;&gt;&gt; Kr) 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Phenytoin Dicoumarol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Half life Depends on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Cl  following dose dependent kinetic  are not suitable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candidiate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penicillin (45 min )  digoxin 40 hrs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Rate</a:t>
            </a:r>
          </a:p>
          <a:p>
            <a:pPr>
              <a:lnSpc>
                <a:spcPct val="100000"/>
              </a:lnSpc>
            </a:pP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Protien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binding :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Amidarone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protein bound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Pharmacodynamic Properties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range 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index 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Pk/ Pd relationship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window</a:t>
            </a:r>
          </a:p>
          <a:p>
            <a:pPr marL="0" indent="0">
              <a:lnSpc>
                <a:spcPct val="200000"/>
              </a:lnSpc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94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46C4BB-1AFE-435F-B16C-1EA660CBE5FE}"/>
              </a:ext>
            </a:extLst>
          </p:cNvPr>
          <p:cNvSpPr/>
          <p:nvPr/>
        </p:nvSpPr>
        <p:spPr>
          <a:xfrm>
            <a:off x="1418253" y="1212980"/>
            <a:ext cx="63762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9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GB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0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CD7C73-2C8D-4F8E-97C2-F17B7DBAB3E0}"/>
              </a:ext>
            </a:extLst>
          </p:cNvPr>
          <p:cNvSpPr txBox="1"/>
          <p:nvPr/>
        </p:nvSpPr>
        <p:spPr>
          <a:xfrm>
            <a:off x="169333" y="169334"/>
            <a:ext cx="12022667" cy="71254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en-GB" sz="3600" b="1" i="0" dirty="0">
              <a:solidFill>
                <a:srgbClr val="3B3835"/>
              </a:solidFill>
              <a:effectLst/>
              <a:latin typeface="HelveticaNeue-Light"/>
            </a:endParaRPr>
          </a:p>
          <a:p>
            <a:pPr>
              <a:lnSpc>
                <a:spcPct val="200000"/>
              </a:lnSpc>
            </a:pPr>
            <a:r>
              <a:rPr lang="en-GB" sz="3600" b="1" i="0" dirty="0">
                <a:solidFill>
                  <a:srgbClr val="3B3835"/>
                </a:solidFill>
                <a:effectLst/>
                <a:latin typeface="HelveticaNeue-Light"/>
              </a:rPr>
              <a:t>•   </a:t>
            </a:r>
            <a:r>
              <a:rPr lang="en-GB" sz="3600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  <a:p>
            <a:pPr>
              <a:lnSpc>
                <a:spcPct val="200000"/>
              </a:lnSpc>
            </a:pPr>
            <a:r>
              <a:rPr lang="en-GB" sz="3600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  Plasma concentration time Profile.</a:t>
            </a:r>
          </a:p>
          <a:p>
            <a:pPr>
              <a:lnSpc>
                <a:spcPct val="200000"/>
              </a:lnSpc>
            </a:pPr>
            <a:r>
              <a:rPr lang="en-GB" sz="3600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• conventional vs CDDS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CDDS</a:t>
            </a:r>
            <a:endParaRPr lang="en-GB" sz="3600" b="1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3600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making drug suitable for CRDDS formulation 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4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3BA9-E8D2-4C6F-BF0D-FD0ADA88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8EEE2-9382-45E4-A927-EE92BDF7F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15E024-A12A-48AB-A3A2-B17FC848D6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34" t="17399" r="46888" b="31147"/>
          <a:stretch/>
        </p:blipFill>
        <p:spPr>
          <a:xfrm>
            <a:off x="279919" y="0"/>
            <a:ext cx="11787672" cy="676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9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A0AA819-A877-4ACD-ADFA-34E354FAA17E}"/>
              </a:ext>
            </a:extLst>
          </p:cNvPr>
          <p:cNvSpPr txBox="1"/>
          <p:nvPr/>
        </p:nvSpPr>
        <p:spPr>
          <a:xfrm>
            <a:off x="0" y="130629"/>
            <a:ext cx="115824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Plasma Drug Concentration-Time Profile :</a:t>
            </a:r>
          </a:p>
          <a:p>
            <a:pPr algn="just"/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direct relationship exists between the concentration of drug at the </a:t>
            </a:r>
            <a:r>
              <a:rPr lang="en-GB" sz="3200" b="0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biophase</a:t>
            </a:r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(site of action) and the concentration of drug in plasma. </a:t>
            </a:r>
          </a:p>
          <a:p>
            <a:pPr algn="just"/>
            <a:endParaRPr lang="en-GB" sz="32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Two categories of parameters can be evaluated from a plasma concentration time profile –</a:t>
            </a:r>
          </a:p>
          <a:p>
            <a:pPr algn="just"/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Pharmacokinetic parameters</a:t>
            </a:r>
          </a:p>
          <a:p>
            <a:pPr algn="just"/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Pharmacodynamic parameters.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0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1D0CD0-06EA-48B7-9F72-14C6BE445818}"/>
              </a:ext>
            </a:extLst>
          </p:cNvPr>
          <p:cNvSpPr txBox="1"/>
          <p:nvPr/>
        </p:nvSpPr>
        <p:spPr>
          <a:xfrm>
            <a:off x="261256" y="261258"/>
            <a:ext cx="1110342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 Parameters:</a:t>
            </a:r>
          </a:p>
          <a:p>
            <a:endParaRPr lang="en-GB" sz="32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Peak Plasma Concentration (</a:t>
            </a:r>
            <a:r>
              <a:rPr lang="en-GB" sz="3200" b="0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Cmax</a:t>
            </a:r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: dose,  absorption rate, elimination,  (mcg/ml)</a:t>
            </a: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The peak plasma level depends </a:t>
            </a:r>
            <a:r>
              <a:rPr lang="en-GB" sz="32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decides intensity of action.</a:t>
            </a:r>
          </a:p>
          <a:p>
            <a:endParaRPr lang="en-GB" sz="32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Time of Peak Concentration (</a:t>
            </a:r>
            <a:r>
              <a:rPr lang="en-GB" sz="3200" b="0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tmax</a:t>
            </a:r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onset time and onset action </a:t>
            </a:r>
          </a:p>
          <a:p>
            <a:endParaRPr lang="en-GB" sz="32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3. Area Under the Curve (AUC) mg/ml </a:t>
            </a:r>
            <a:r>
              <a:rPr lang="en-GB" sz="3200" b="0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xhrs</a:t>
            </a:r>
            <a:endParaRPr lang="en-GB" sz="32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247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CFCF9-F4EF-4311-B24F-9E2287475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1" y="186612"/>
            <a:ext cx="11775233" cy="5990351"/>
          </a:xfrm>
        </p:spPr>
        <p:txBody>
          <a:bodyPr>
            <a:normAutofit/>
          </a:bodyPr>
          <a:lstStyle/>
          <a:p>
            <a:endParaRPr lang="en-GB" sz="2800" dirty="0">
              <a:solidFill>
                <a:srgbClr val="3B38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Pharmacodynamic Parameters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Minimum Effective Concentration (MEC)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 Maximum Safe Concentration (MSC)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3. Onset of Action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4. Onset Time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5. Duration of Action 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Intensity of Action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7. Therapeutic Range </a:t>
            </a:r>
          </a:p>
          <a:p>
            <a:r>
              <a:rPr lang="en-GB" sz="28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Therapeutic Index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98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C255C-FC09-481E-84F2-4E0214CE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222A4-ED5D-444A-8920-F6656EF09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282745-9ADC-40AD-A4E3-9E4BFC67BC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45" t="25392" r="45204" b="31354"/>
          <a:stretch/>
        </p:blipFill>
        <p:spPr>
          <a:xfrm>
            <a:off x="180392" y="167951"/>
            <a:ext cx="11831215" cy="632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4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2F9DF-4F85-46B6-9C4E-582F86A15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980985" cy="6176963"/>
          </a:xfrm>
        </p:spPr>
        <p:txBody>
          <a:bodyPr>
            <a:normAutofit/>
          </a:bodyPr>
          <a:lstStyle/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basic idea behind controlled drug delivery concept:</a:t>
            </a:r>
          </a:p>
          <a:p>
            <a:endParaRPr lang="en-GB" sz="32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to alter the pharmacokinetics and pharmacodynamics of </a:t>
            </a:r>
            <a:r>
              <a:rPr lang="en-GB" sz="3200" b="0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bioactives</a:t>
            </a:r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either by modifying the molecular structure </a:t>
            </a:r>
          </a:p>
          <a:p>
            <a:pPr marL="0" indent="0">
              <a:buNone/>
            </a:pPr>
            <a:endParaRPr lang="en-GB" sz="32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hysiological parameters by an alternative route of administration or by using novel drug delivery systems . </a:t>
            </a:r>
          </a:p>
          <a:p>
            <a:endParaRPr lang="en-GB" sz="3200" b="0" i="0" dirty="0">
              <a:solidFill>
                <a:srgbClr val="3B383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primary objective of CRRDS is to ensure safety and enhance efficacy of drug with improved patience compliance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3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2A18216-C04F-405F-B78E-D86A105359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094127"/>
              </p:ext>
            </p:extLst>
          </p:nvPr>
        </p:nvGraphicFramePr>
        <p:xfrm>
          <a:off x="205273" y="0"/>
          <a:ext cx="11756572" cy="6927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86">
                  <a:extLst>
                    <a:ext uri="{9D8B030D-6E8A-4147-A177-3AD203B41FA5}">
                      <a16:colId xmlns:a16="http://schemas.microsoft.com/office/drawing/2014/main" val="1861076191"/>
                    </a:ext>
                  </a:extLst>
                </a:gridCol>
                <a:gridCol w="5878286">
                  <a:extLst>
                    <a:ext uri="{9D8B030D-6E8A-4147-A177-3AD203B41FA5}">
                      <a16:colId xmlns:a16="http://schemas.microsoft.com/office/drawing/2014/main" val="1283865830"/>
                    </a:ext>
                  </a:extLst>
                </a:gridCol>
              </a:tblGrid>
              <a:tr h="1115668"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Limitation of conventional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Advantages  of Modified Release dosage form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665978"/>
                  </a:ext>
                </a:extLst>
              </a:tr>
              <a:tr h="1115668"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 absorption from site of administration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Controlled  defined drug release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993497"/>
                  </a:ext>
                </a:extLst>
              </a:tr>
              <a:tr h="651727"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 specificity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effectiveness high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097990"/>
                  </a:ext>
                </a:extLst>
              </a:tr>
              <a:tr h="1625688"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Premature excretion from  body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 protection from chemical /enzymatic hydrolysis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236413"/>
                  </a:ext>
                </a:extLst>
              </a:tr>
              <a:tr h="1115668"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Premature metabolism of drug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 compliance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015792"/>
                  </a:ext>
                </a:extLst>
              </a:tr>
              <a:tr h="651727"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 drug bioavailability 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bioavailability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237012"/>
                  </a:ext>
                </a:extLst>
              </a:tr>
              <a:tr h="651727"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Poor patient compliance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</a:t>
                      </a:r>
                      <a:r>
                        <a:rPr lang="en-IN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convinience</a:t>
                      </a:r>
                      <a:endParaRPr lang="en-GB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71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90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622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HelveticaNeue-Light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OF CDDS </vt:lpstr>
      <vt:lpstr>Disadvantages</vt:lpstr>
      <vt:lpstr>Rational Behind CDDS  </vt:lpstr>
      <vt:lpstr>selection of drug candidiate for CRDD</vt:lpstr>
      <vt:lpstr>Drug selection criteria for CDDS</vt:lpstr>
      <vt:lpstr>Pharmacokinetic  properties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Sonam Sharma</dc:creator>
  <cp:lastModifiedBy>Sonam Sharma</cp:lastModifiedBy>
  <cp:revision>7</cp:revision>
  <dcterms:created xsi:type="dcterms:W3CDTF">2021-11-24T07:34:52Z</dcterms:created>
  <dcterms:modified xsi:type="dcterms:W3CDTF">2021-11-24T09:45:41Z</dcterms:modified>
</cp:coreProperties>
</file>