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5" r:id="rId10"/>
    <p:sldId id="264" r:id="rId11"/>
    <p:sldId id="265" r:id="rId12"/>
    <p:sldId id="266" r:id="rId13"/>
    <p:sldId id="267" r:id="rId14"/>
    <p:sldId id="268" r:id="rId15"/>
    <p:sldId id="269" r:id="rId16"/>
    <p:sldId id="270" r:id="rId17"/>
    <p:sldId id="271" r:id="rId18"/>
    <p:sldId id="272" r:id="rId19"/>
    <p:sldId id="283" r:id="rId20"/>
    <p:sldId id="273" r:id="rId21"/>
    <p:sldId id="274" r:id="rId22"/>
    <p:sldId id="275" r:id="rId23"/>
    <p:sldId id="276" r:id="rId24"/>
    <p:sldId id="277" r:id="rId25"/>
    <p:sldId id="278" r:id="rId26"/>
    <p:sldId id="279" r:id="rId27"/>
    <p:sldId id="280" r:id="rId28"/>
    <p:sldId id="281" r:id="rId29"/>
    <p:sldId id="282"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BB82E-7901-4DE1-9BEC-0237E3FDA7CF}"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149888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BB82E-7901-4DE1-9BEC-0237E3FDA7CF}"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100093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BB82E-7901-4DE1-9BEC-0237E3FDA7CF}"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30846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BB82E-7901-4DE1-9BEC-0237E3FDA7CF}"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355033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BB82E-7901-4DE1-9BEC-0237E3FDA7CF}"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292499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BB82E-7901-4DE1-9BEC-0237E3FDA7CF}" type="datetimeFigureOut">
              <a:rPr lang="en-US" smtClean="0"/>
              <a:pPr/>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323441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BB82E-7901-4DE1-9BEC-0237E3FDA7CF}" type="datetimeFigureOut">
              <a:rPr lang="en-US" smtClean="0"/>
              <a:pPr/>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270139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BB82E-7901-4DE1-9BEC-0237E3FDA7CF}" type="datetimeFigureOut">
              <a:rPr lang="en-US" smtClean="0"/>
              <a:pPr/>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171770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BB82E-7901-4DE1-9BEC-0237E3FDA7CF}" type="datetimeFigureOut">
              <a:rPr lang="en-US" smtClean="0"/>
              <a:pPr/>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390057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BB82E-7901-4DE1-9BEC-0237E3FDA7CF}" type="datetimeFigureOut">
              <a:rPr lang="en-US" smtClean="0"/>
              <a:pPr/>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364256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BB82E-7901-4DE1-9BEC-0237E3FDA7CF}" type="datetimeFigureOut">
              <a:rPr lang="en-US" smtClean="0"/>
              <a:pPr/>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445CF-CDA4-4FAB-BAF3-0BD5EC5B893C}" type="slidenum">
              <a:rPr lang="en-US" smtClean="0"/>
              <a:pPr/>
              <a:t>‹#›</a:t>
            </a:fld>
            <a:endParaRPr lang="en-US"/>
          </a:p>
        </p:txBody>
      </p:sp>
    </p:spTree>
    <p:extLst>
      <p:ext uri="{BB962C8B-B14F-4D97-AF65-F5344CB8AC3E}">
        <p14:creationId xmlns:p14="http://schemas.microsoft.com/office/powerpoint/2010/main" val="184382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BB82E-7901-4DE1-9BEC-0237E3FDA7CF}" type="datetimeFigureOut">
              <a:rPr lang="en-US" smtClean="0"/>
              <a:pPr/>
              <a:t>5/26/2022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445CF-CDA4-4FAB-BAF3-0BD5EC5B893C}" type="slidenum">
              <a:rPr lang="en-US" smtClean="0"/>
              <a:pPr/>
              <a:t>‹#›</a:t>
            </a:fld>
            <a:endParaRPr lang="en-US"/>
          </a:p>
        </p:txBody>
      </p:sp>
    </p:spTree>
    <p:extLst>
      <p:ext uri="{BB962C8B-B14F-4D97-AF65-F5344CB8AC3E}">
        <p14:creationId xmlns:p14="http://schemas.microsoft.com/office/powerpoint/2010/main" val="4244082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REFEEDING SYNDROME</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BY</a:t>
            </a:r>
          </a:p>
          <a:p>
            <a:r>
              <a:rPr lang="en-US" smtClean="0"/>
              <a:t>Dr. AAMENA </a:t>
            </a:r>
            <a:r>
              <a:rPr lang="en-US" dirty="0" smtClean="0"/>
              <a:t>ZAIDI</a:t>
            </a:r>
          </a:p>
          <a:p>
            <a:r>
              <a:rPr lang="en-US" dirty="0" smtClean="0"/>
              <a:t>Assistant Professor</a:t>
            </a:r>
          </a:p>
          <a:p>
            <a:r>
              <a:rPr lang="en-US" dirty="0" smtClean="0"/>
              <a:t>Department of Nutrition Science</a:t>
            </a:r>
          </a:p>
          <a:p>
            <a:r>
              <a:rPr lang="en-US" dirty="0" smtClean="0"/>
              <a:t>School of Health Sciences</a:t>
            </a:r>
          </a:p>
          <a:p>
            <a:r>
              <a:rPr lang="en-US" dirty="0" smtClean="0"/>
              <a:t>CSJMU</a:t>
            </a:r>
            <a:endParaRPr lang="en-US" dirty="0"/>
          </a:p>
        </p:txBody>
      </p:sp>
    </p:spTree>
    <p:extLst>
      <p:ext uri="{BB962C8B-B14F-4D97-AF65-F5344CB8AC3E}">
        <p14:creationId xmlns:p14="http://schemas.microsoft.com/office/powerpoint/2010/main" val="91233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US" b="1" dirty="0" err="1" smtClean="0"/>
              <a:t>Refeeding</a:t>
            </a:r>
            <a:endParaRPr lang="en-US" b="1" dirty="0" smtClean="0"/>
          </a:p>
          <a:p>
            <a:pPr marL="0" indent="0">
              <a:buNone/>
            </a:pPr>
            <a:r>
              <a:rPr lang="en-US" dirty="0" smtClean="0"/>
              <a:t>During </a:t>
            </a:r>
            <a:r>
              <a:rPr lang="en-US" dirty="0" err="1" smtClean="0"/>
              <a:t>refeeding</a:t>
            </a:r>
            <a:r>
              <a:rPr lang="en-US" dirty="0" smtClean="0"/>
              <a:t>, glycaemia leads to increased insulin and decreased secretion of glucagon. Insulin stimulates glycogen, fat, and protein synthesis. This process requires minerals such as phosphate and magnesium and cofactors such as thiamine. Insulin stimulates the absorption of potassium into the cells through the sodium-potassium ATPase </a:t>
            </a:r>
            <a:r>
              <a:rPr lang="en-US" dirty="0" err="1" smtClean="0"/>
              <a:t>symporter</a:t>
            </a:r>
            <a:r>
              <a:rPr lang="en-US" dirty="0" smtClean="0"/>
              <a:t>, which also transports glucose into the cells. </a:t>
            </a:r>
            <a:endParaRPr lang="en-US" dirty="0"/>
          </a:p>
        </p:txBody>
      </p:sp>
    </p:spTree>
    <p:extLst>
      <p:ext uri="{BB962C8B-B14F-4D97-AF65-F5344CB8AC3E}">
        <p14:creationId xmlns:p14="http://schemas.microsoft.com/office/powerpoint/2010/main" val="310623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Magnesium and phosphate are also taken up into the cells. Water follows by osmosis. These processes result in a decrease in the serum levels of phosphate, potassium, and magnesium, all of which are already depleted. The clinical features of the </a:t>
            </a:r>
            <a:r>
              <a:rPr lang="en-US" dirty="0" err="1" smtClean="0"/>
              <a:t>refeeding</a:t>
            </a:r>
            <a:r>
              <a:rPr lang="en-US" dirty="0" smtClean="0"/>
              <a:t> syndrome occur as a result of the functional deficits of these electrolytes and the rapid change in basal metabolic rate.</a:t>
            </a:r>
            <a:endParaRPr lang="en-US" dirty="0"/>
          </a:p>
        </p:txBody>
      </p:sp>
    </p:spTree>
    <p:extLst>
      <p:ext uri="{BB962C8B-B14F-4D97-AF65-F5344CB8AC3E}">
        <p14:creationId xmlns:p14="http://schemas.microsoft.com/office/powerpoint/2010/main" val="2679078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buNone/>
            </a:pPr>
            <a:r>
              <a:rPr lang="en-US" b="1" dirty="0" smtClean="0"/>
              <a:t>Electrolytes and minerals  involved in the pathogenesis</a:t>
            </a:r>
          </a:p>
          <a:p>
            <a:pPr marL="0" indent="0">
              <a:buNone/>
            </a:pPr>
            <a:r>
              <a:rPr lang="en-US" b="1" dirty="0" smtClean="0"/>
              <a:t>1-</a:t>
            </a:r>
            <a:r>
              <a:rPr lang="en-US" dirty="0" smtClean="0"/>
              <a:t>Phosphorus</a:t>
            </a:r>
          </a:p>
          <a:p>
            <a:pPr marL="0" indent="0">
              <a:buNone/>
            </a:pPr>
            <a:r>
              <a:rPr lang="en-US" dirty="0" smtClean="0"/>
              <a:t>Phosphorus is predominantly an intracellular mineral. It is essential for all intracellular processes and for the structural integrity of cell membranes. In addition, many enzymes and second messengers are activated by phosphate binding. Importantly it is also required for energy storage in the form of adenosine triphosphate (ATP)</a:t>
            </a:r>
            <a:endParaRPr lang="en-US" dirty="0"/>
          </a:p>
        </p:txBody>
      </p:sp>
    </p:spTree>
    <p:extLst>
      <p:ext uri="{BB962C8B-B14F-4D97-AF65-F5344CB8AC3E}">
        <p14:creationId xmlns:p14="http://schemas.microsoft.com/office/powerpoint/2010/main" val="2199298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US" dirty="0" smtClean="0"/>
              <a:t> It regulates the affinity of </a:t>
            </a:r>
            <a:r>
              <a:rPr lang="en-US" dirty="0" err="1" smtClean="0"/>
              <a:t>haemoglobin</a:t>
            </a:r>
            <a:r>
              <a:rPr lang="en-US" dirty="0" smtClean="0"/>
              <a:t> for oxygen and thus regulates oxygen delivery to tissues. It is also important in the renal acid-base buffer system.</a:t>
            </a:r>
          </a:p>
          <a:p>
            <a:endParaRPr lang="en-US" dirty="0" smtClean="0"/>
          </a:p>
          <a:p>
            <a:r>
              <a:rPr lang="en-US" dirty="0" smtClean="0"/>
              <a:t>In </a:t>
            </a:r>
            <a:r>
              <a:rPr lang="en-US" dirty="0" err="1" smtClean="0"/>
              <a:t>refeeding</a:t>
            </a:r>
            <a:r>
              <a:rPr lang="en-US" dirty="0" smtClean="0"/>
              <a:t> syndrome, chronic whole body depletion of phosphorus occurs. Also, the insulin surge causes a greatly increased uptake and use of phosphate in the cells.</a:t>
            </a:r>
            <a:endParaRPr lang="en-US" dirty="0"/>
          </a:p>
        </p:txBody>
      </p:sp>
    </p:spTree>
    <p:extLst>
      <p:ext uri="{BB962C8B-B14F-4D97-AF65-F5344CB8AC3E}">
        <p14:creationId xmlns:p14="http://schemas.microsoft.com/office/powerpoint/2010/main" val="359963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smtClean="0"/>
              <a:t>These changes lead to a deficit in intracellular as well as extracellular phosphorus. In this environment, even small decreases in serum phosphorus may lead to widespread dysfunction of cellular processes affecting almost every physiological system.</a:t>
            </a:r>
            <a:endParaRPr lang="en-US" dirty="0"/>
          </a:p>
        </p:txBody>
      </p:sp>
    </p:spTree>
    <p:extLst>
      <p:ext uri="{BB962C8B-B14F-4D97-AF65-F5344CB8AC3E}">
        <p14:creationId xmlns:p14="http://schemas.microsoft.com/office/powerpoint/2010/main" val="3448641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US" dirty="0" smtClean="0"/>
              <a:t>2-Potassium</a:t>
            </a:r>
          </a:p>
          <a:p>
            <a:pPr marL="0" indent="0">
              <a:buNone/>
            </a:pPr>
            <a:r>
              <a:rPr lang="en-US" dirty="0" smtClean="0"/>
              <a:t>Potassium, the major intracellular </a:t>
            </a:r>
            <a:r>
              <a:rPr lang="en-US" dirty="0" err="1" smtClean="0"/>
              <a:t>cation</a:t>
            </a:r>
            <a:r>
              <a:rPr lang="en-US" dirty="0" smtClean="0"/>
              <a:t>, is also depleted in under nutrition. Again, serum concentration may remain normal. With the change to anabolism on </a:t>
            </a:r>
            <a:r>
              <a:rPr lang="en-US" dirty="0" err="1" smtClean="0"/>
              <a:t>refeeding</a:t>
            </a:r>
            <a:r>
              <a:rPr lang="en-US" dirty="0" smtClean="0"/>
              <a:t>, potassium is taken up into cells as they increase in volume and number and as a direct result of insulin secretion. This results in severe </a:t>
            </a:r>
            <a:r>
              <a:rPr lang="en-US" dirty="0" err="1" smtClean="0"/>
              <a:t>hypokalaemia</a:t>
            </a:r>
            <a:r>
              <a:rPr lang="en-US" dirty="0" smtClean="0"/>
              <a:t>. This causes derangements in the electrochemical membrane potential, resulting in, for example, arrhythmias and cardiac arrest.</a:t>
            </a:r>
            <a:endParaRPr lang="en-US" dirty="0"/>
          </a:p>
        </p:txBody>
      </p:sp>
    </p:spTree>
    <p:extLst>
      <p:ext uri="{BB962C8B-B14F-4D97-AF65-F5344CB8AC3E}">
        <p14:creationId xmlns:p14="http://schemas.microsoft.com/office/powerpoint/2010/main" val="4280221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US" dirty="0" smtClean="0"/>
              <a:t>3-Magnesium</a:t>
            </a:r>
          </a:p>
          <a:p>
            <a:pPr marL="0" indent="0">
              <a:buNone/>
            </a:pPr>
            <a:r>
              <a:rPr lang="en-US" dirty="0" smtClean="0"/>
              <a:t>Magnesium, another predominantly intracellular </a:t>
            </a:r>
            <a:r>
              <a:rPr lang="en-US" dirty="0" err="1" smtClean="0"/>
              <a:t>cation</a:t>
            </a:r>
            <a:r>
              <a:rPr lang="en-US" dirty="0" smtClean="0"/>
              <a:t>, is an important cofactor in most enzyme systems, including oxidative phosphorylation and ATP production. It is also necessary for the structural integrity of DNA, RNA, and ribosomes. In addition, it affects membrane potential, and deficiency can lead to cardiac dysfunction and neuromuscular complications.</a:t>
            </a:r>
            <a:endParaRPr lang="en-US" dirty="0"/>
          </a:p>
        </p:txBody>
      </p:sp>
    </p:spTree>
    <p:extLst>
      <p:ext uri="{BB962C8B-B14F-4D97-AF65-F5344CB8AC3E}">
        <p14:creationId xmlns:p14="http://schemas.microsoft.com/office/powerpoint/2010/main" val="181691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US" b="1" dirty="0" smtClean="0"/>
              <a:t>4-Glucose</a:t>
            </a:r>
          </a:p>
          <a:p>
            <a:pPr marL="0" indent="0">
              <a:buNone/>
            </a:pPr>
            <a:r>
              <a:rPr lang="en-US" dirty="0" smtClean="0"/>
              <a:t>Glucose intake after a period of starvation suppresses gluconeogenesis through the release of insulin. Excessive administration may therefore lead to </a:t>
            </a:r>
            <a:r>
              <a:rPr lang="en-US" dirty="0" err="1" smtClean="0"/>
              <a:t>hyperglycaemia</a:t>
            </a:r>
            <a:r>
              <a:rPr lang="en-US" dirty="0" smtClean="0"/>
              <a:t>, dehydration, metabolic acidosis, and ketoacidosis. Excess glucose also leads to </a:t>
            </a:r>
            <a:r>
              <a:rPr lang="en-US" dirty="0" err="1" smtClean="0"/>
              <a:t>lipogenesis</a:t>
            </a:r>
            <a:r>
              <a:rPr lang="en-US" dirty="0" smtClean="0"/>
              <a:t> which may cause fatty liver, increased carbon dioxide production, </a:t>
            </a:r>
            <a:r>
              <a:rPr lang="en-US" dirty="0" err="1" smtClean="0"/>
              <a:t>hypercapnoea</a:t>
            </a:r>
            <a:r>
              <a:rPr lang="en-US" dirty="0" smtClean="0"/>
              <a:t>, and respiratory failure.</a:t>
            </a:r>
            <a:endParaRPr lang="en-US" dirty="0"/>
          </a:p>
        </p:txBody>
      </p:sp>
    </p:spTree>
    <p:extLst>
      <p:ext uri="{BB962C8B-B14F-4D97-AF65-F5344CB8AC3E}">
        <p14:creationId xmlns:p14="http://schemas.microsoft.com/office/powerpoint/2010/main" val="271964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US" b="1" dirty="0" smtClean="0"/>
              <a:t>5-Vitamin deficiency</a:t>
            </a:r>
          </a:p>
          <a:p>
            <a:pPr marL="0" indent="0">
              <a:buNone/>
            </a:pPr>
            <a:r>
              <a:rPr lang="en-US" dirty="0" smtClean="0"/>
              <a:t>Although all vitamin deficiencies may occur at variable rates with inadequate intake, thiamine is of most importance in complications of </a:t>
            </a:r>
            <a:r>
              <a:rPr lang="en-US" dirty="0" err="1" smtClean="0"/>
              <a:t>refeeding</a:t>
            </a:r>
            <a:r>
              <a:rPr lang="en-US" dirty="0" smtClean="0"/>
              <a:t>. Thiamine is an essential coenzyme in carbohydrate metabolism. Its deficiency result in Wernicke’s encephalopathy (ocular abnormalities, ataxia, </a:t>
            </a:r>
            <a:r>
              <a:rPr lang="en-US" dirty="0" err="1" smtClean="0"/>
              <a:t>confusional</a:t>
            </a:r>
            <a:r>
              <a:rPr lang="en-US" dirty="0" smtClean="0"/>
              <a:t> state, hypothermia, coma) or </a:t>
            </a:r>
            <a:r>
              <a:rPr lang="en-US" dirty="0" err="1" smtClean="0"/>
              <a:t>Korsakoff’s</a:t>
            </a:r>
            <a:r>
              <a:rPr lang="en-US" dirty="0" smtClean="0"/>
              <a:t> syndrome (retrograde and anterograde amnesia, confabulation).</a:t>
            </a:r>
            <a:endParaRPr lang="en-US" dirty="0"/>
          </a:p>
        </p:txBody>
      </p:sp>
    </p:spTree>
    <p:extLst>
      <p:ext uri="{BB962C8B-B14F-4D97-AF65-F5344CB8AC3E}">
        <p14:creationId xmlns:p14="http://schemas.microsoft.com/office/powerpoint/2010/main" val="357175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marL="0" indent="0">
              <a:buNone/>
            </a:pPr>
            <a:r>
              <a:rPr lang="en-US" dirty="0" smtClean="0"/>
              <a:t>Wernicke encephalopathy (WE) is an acute neurological condition characterized by a clinical triad of </a:t>
            </a:r>
            <a:r>
              <a:rPr lang="en-US" dirty="0" err="1" smtClean="0"/>
              <a:t>ophthalmoparesis</a:t>
            </a:r>
            <a:r>
              <a:rPr lang="en-US" dirty="0" smtClean="0"/>
              <a:t> with </a:t>
            </a:r>
            <a:r>
              <a:rPr lang="en-US" dirty="0" err="1" smtClean="0"/>
              <a:t>nystagmus</a:t>
            </a:r>
            <a:r>
              <a:rPr lang="en-US" dirty="0" smtClean="0"/>
              <a:t>, ataxia, and confusion. This is a life-threatening illness caused by thiamine deficiency, which primarily affects the peripheral and central nervous systems.</a:t>
            </a:r>
          </a:p>
          <a:p>
            <a:pPr marL="0" indent="0">
              <a:buNone/>
            </a:pPr>
            <a:r>
              <a:rPr lang="en-US" dirty="0" err="1" smtClean="0"/>
              <a:t>Korsakoff's</a:t>
            </a:r>
            <a:r>
              <a:rPr lang="en-US" dirty="0" smtClean="0"/>
              <a:t> syndrome is a disorder that primarily affects the memory system in the brain. It usually results from a deficiency of thiamine (vitamin B1), which may be caused by alcohol abuse, dietary deficiencies, prolonged vomiting, eating disorders, or the effects of chemotherapy.</a:t>
            </a:r>
            <a:endParaRPr lang="en-US" dirty="0"/>
          </a:p>
        </p:txBody>
      </p:sp>
    </p:spTree>
    <p:extLst>
      <p:ext uri="{BB962C8B-B14F-4D97-AF65-F5344CB8AC3E}">
        <p14:creationId xmlns:p14="http://schemas.microsoft.com/office/powerpoint/2010/main" val="301179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US" dirty="0" smtClean="0"/>
              <a:t>DEFINATION OF RE-FEEDING SYNDROME</a:t>
            </a:r>
          </a:p>
          <a:p>
            <a:pPr marL="0" indent="0">
              <a:buNone/>
            </a:pPr>
            <a:r>
              <a:rPr lang="en-US" dirty="0" err="1" smtClean="0"/>
              <a:t>Refeeding</a:t>
            </a:r>
            <a:r>
              <a:rPr lang="en-US" dirty="0" smtClean="0"/>
              <a:t> syndrome can be defined as the potentially fatal shifts in fluids and electrolytes that may occur in malnourished patients receiving artificial </a:t>
            </a:r>
            <a:r>
              <a:rPr lang="en-US" dirty="0" err="1" smtClean="0"/>
              <a:t>refeeding</a:t>
            </a:r>
            <a:r>
              <a:rPr lang="en-US" dirty="0" smtClean="0"/>
              <a:t> (whether </a:t>
            </a:r>
            <a:r>
              <a:rPr lang="en-US" dirty="0" err="1" smtClean="0"/>
              <a:t>enterally</a:t>
            </a:r>
            <a:r>
              <a:rPr lang="en-US" dirty="0" smtClean="0"/>
              <a:t> or </a:t>
            </a:r>
            <a:r>
              <a:rPr lang="en-US" dirty="0" err="1" smtClean="0"/>
              <a:t>parenterally</a:t>
            </a:r>
            <a:r>
              <a:rPr lang="en-US" dirty="0" smtClean="0"/>
              <a:t>. These shifts result from hormonal and metabolic changes and may cause serious clinical complications.</a:t>
            </a:r>
            <a:endParaRPr lang="en-US" dirty="0"/>
          </a:p>
        </p:txBody>
      </p:sp>
    </p:spTree>
    <p:extLst>
      <p:ext uri="{BB962C8B-B14F-4D97-AF65-F5344CB8AC3E}">
        <p14:creationId xmlns:p14="http://schemas.microsoft.com/office/powerpoint/2010/main" val="2406761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US" b="1" dirty="0" smtClean="0"/>
              <a:t>6-Sodium, nitrogen, and fluid</a:t>
            </a:r>
          </a:p>
          <a:p>
            <a:pPr marL="0" indent="0">
              <a:buNone/>
            </a:pPr>
            <a:r>
              <a:rPr lang="en-US" dirty="0" smtClean="0"/>
              <a:t>Changes in carbohydrate metabolism have a profound effect on sodium and water balance. The introduction of carbohydrate to a diet leads to a rapid decrease in renal excretion of sodium and water. If fluid repletion is then instituted to maintain a normal urine output, patients may rapidly develop fluid overload. This can lead to congestive cardiac failure, pulmonary </a:t>
            </a:r>
            <a:r>
              <a:rPr lang="en-US" dirty="0" err="1" smtClean="0"/>
              <a:t>oedema</a:t>
            </a:r>
            <a:r>
              <a:rPr lang="en-US" dirty="0" smtClean="0"/>
              <a:t>, and cardiac arrhythmia.</a:t>
            </a:r>
            <a:endParaRPr lang="en-US" dirty="0"/>
          </a:p>
        </p:txBody>
      </p:sp>
    </p:spTree>
    <p:extLst>
      <p:ext uri="{BB962C8B-B14F-4D97-AF65-F5344CB8AC3E}">
        <p14:creationId xmlns:p14="http://schemas.microsoft.com/office/powerpoint/2010/main" val="405437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US" dirty="0" smtClean="0"/>
              <a:t>PREVENTION</a:t>
            </a:r>
          </a:p>
          <a:p>
            <a:pPr marL="0" indent="0">
              <a:buNone/>
            </a:pPr>
            <a:r>
              <a:rPr lang="en-US" dirty="0" smtClean="0"/>
              <a:t>Identification of high risk patients is crucial. Any patient with negligible food intake for more than five days is at risk of developing </a:t>
            </a:r>
            <a:r>
              <a:rPr lang="en-US" dirty="0" err="1" smtClean="0"/>
              <a:t>refeeding</a:t>
            </a:r>
            <a:r>
              <a:rPr lang="en-US" dirty="0" smtClean="0"/>
              <a:t> problems. Patients may be malnourished as a result of reduced intake (for example, owing to dysphagia, anorexia nervosa, depression, alcoholism); reduced absorption of nutrition.  Example-inflammatory bowel disease, coeliac disease or increased metabolic demands. Example- in cancer, surgery</a:t>
            </a:r>
            <a:endParaRPr lang="en-US" dirty="0"/>
          </a:p>
        </p:txBody>
      </p:sp>
    </p:spTree>
    <p:extLst>
      <p:ext uri="{BB962C8B-B14F-4D97-AF65-F5344CB8AC3E}">
        <p14:creationId xmlns:p14="http://schemas.microsoft.com/office/powerpoint/2010/main" val="193136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US" dirty="0" smtClean="0"/>
              <a:t>High risk patients include those who have been chronically undernourished, especially those who also have diminished physiological reserve. Patients with dysphagia in particular may be at high risk.</a:t>
            </a:r>
            <a:endParaRPr lang="en-US" dirty="0"/>
          </a:p>
        </p:txBody>
      </p:sp>
    </p:spTree>
    <p:extLst>
      <p:ext uri="{BB962C8B-B14F-4D97-AF65-F5344CB8AC3E}">
        <p14:creationId xmlns:p14="http://schemas.microsoft.com/office/powerpoint/2010/main" val="2692685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0000" lnSpcReduction="20000"/>
          </a:bodyPr>
          <a:lstStyle/>
          <a:p>
            <a:pPr marL="0" indent="0">
              <a:buNone/>
            </a:pPr>
            <a:r>
              <a:rPr lang="en-US" b="1" dirty="0" smtClean="0"/>
              <a:t>Patients at high risk of </a:t>
            </a:r>
            <a:r>
              <a:rPr lang="en-US" b="1" dirty="0" err="1" smtClean="0"/>
              <a:t>refeeding</a:t>
            </a:r>
            <a:r>
              <a:rPr lang="en-US" b="1" dirty="0" smtClean="0"/>
              <a:t> syndrome </a:t>
            </a:r>
          </a:p>
          <a:p>
            <a:r>
              <a:rPr lang="en-US" dirty="0" smtClean="0"/>
              <a:t>Patients with anorexia nervosa</a:t>
            </a:r>
          </a:p>
          <a:p>
            <a:endParaRPr lang="en-US" dirty="0" smtClean="0"/>
          </a:p>
          <a:p>
            <a:r>
              <a:rPr lang="en-US" dirty="0" smtClean="0"/>
              <a:t>Patients with chronic alcoholism</a:t>
            </a:r>
          </a:p>
          <a:p>
            <a:endParaRPr lang="en-US" dirty="0" smtClean="0"/>
          </a:p>
          <a:p>
            <a:r>
              <a:rPr lang="en-US" dirty="0" smtClean="0"/>
              <a:t>Oncology patients</a:t>
            </a:r>
          </a:p>
          <a:p>
            <a:endParaRPr lang="en-US" dirty="0" smtClean="0"/>
          </a:p>
          <a:p>
            <a:r>
              <a:rPr lang="en-US" dirty="0" smtClean="0"/>
              <a:t>Postoperative patients</a:t>
            </a:r>
          </a:p>
          <a:p>
            <a:endParaRPr lang="en-US" dirty="0" smtClean="0"/>
          </a:p>
          <a:p>
            <a:r>
              <a:rPr lang="en-US" dirty="0" smtClean="0"/>
              <a:t>Elderly patients (comorbidities, decreased physiological reserve)</a:t>
            </a:r>
          </a:p>
          <a:p>
            <a:endParaRPr lang="en-US" dirty="0" smtClean="0"/>
          </a:p>
          <a:p>
            <a:r>
              <a:rPr lang="en-US" dirty="0" smtClean="0"/>
              <a:t>Patients with uncontrolled diabetes mellitus (electrolyte depletion, diuresis)</a:t>
            </a:r>
          </a:p>
          <a:p>
            <a:endParaRPr lang="en-US" dirty="0" smtClean="0"/>
          </a:p>
          <a:p>
            <a:r>
              <a:rPr lang="en-US" dirty="0" smtClean="0"/>
              <a:t>Patients with chronic malnutrition:</a:t>
            </a:r>
            <a:endParaRPr lang="en-US" dirty="0"/>
          </a:p>
        </p:txBody>
      </p:sp>
    </p:spTree>
    <p:extLst>
      <p:ext uri="{BB962C8B-B14F-4D97-AF65-F5344CB8AC3E}">
        <p14:creationId xmlns:p14="http://schemas.microsoft.com/office/powerpoint/2010/main" val="2164048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0000" lnSpcReduction="20000"/>
          </a:bodyPr>
          <a:lstStyle/>
          <a:p>
            <a:r>
              <a:rPr lang="en-US" dirty="0" smtClean="0"/>
              <a:t>Marasmus</a:t>
            </a:r>
          </a:p>
          <a:p>
            <a:endParaRPr lang="en-US" dirty="0" smtClean="0"/>
          </a:p>
          <a:p>
            <a:r>
              <a:rPr lang="en-US" dirty="0" smtClean="0"/>
              <a:t>-Prolonged fasting or low energy diet</a:t>
            </a:r>
          </a:p>
          <a:p>
            <a:endParaRPr lang="en-US" dirty="0" smtClean="0"/>
          </a:p>
          <a:p>
            <a:r>
              <a:rPr lang="en-US" dirty="0" smtClean="0"/>
              <a:t>-Morbid obesity with profound weight loss</a:t>
            </a:r>
          </a:p>
          <a:p>
            <a:endParaRPr lang="en-US" dirty="0" smtClean="0"/>
          </a:p>
          <a:p>
            <a:r>
              <a:rPr lang="en-US" dirty="0" smtClean="0"/>
              <a:t>- High stress patient unfed for &gt;7 days</a:t>
            </a:r>
          </a:p>
          <a:p>
            <a:endParaRPr lang="en-US" dirty="0" smtClean="0"/>
          </a:p>
          <a:p>
            <a:r>
              <a:rPr lang="en-US" dirty="0" smtClean="0"/>
              <a:t>-</a:t>
            </a:r>
            <a:r>
              <a:rPr lang="en-US" dirty="0" err="1" smtClean="0"/>
              <a:t>Malabsorptive</a:t>
            </a:r>
            <a:r>
              <a:rPr lang="en-US" dirty="0" smtClean="0"/>
              <a:t> syndrome (such as inflammatory bowel disease, chronic pancreatitis, cystic fibrosis, short bowel syndrome)</a:t>
            </a:r>
          </a:p>
          <a:p>
            <a:endParaRPr lang="en-US" dirty="0" smtClean="0"/>
          </a:p>
          <a:p>
            <a:r>
              <a:rPr lang="en-US" dirty="0" smtClean="0"/>
              <a:t>Long term users of antacids (magnesium and </a:t>
            </a:r>
            <a:r>
              <a:rPr lang="en-US" dirty="0" err="1" smtClean="0"/>
              <a:t>aluminium</a:t>
            </a:r>
            <a:r>
              <a:rPr lang="en-US" dirty="0" smtClean="0"/>
              <a:t> salts bind phosphate)</a:t>
            </a:r>
          </a:p>
          <a:p>
            <a:endParaRPr lang="en-US" dirty="0" smtClean="0"/>
          </a:p>
          <a:p>
            <a:r>
              <a:rPr lang="en-US" dirty="0" smtClean="0"/>
              <a:t>Long term users of diuretics (loss of electrolytes)</a:t>
            </a:r>
            <a:endParaRPr lang="en-US" dirty="0"/>
          </a:p>
        </p:txBody>
      </p:sp>
    </p:spTree>
    <p:extLst>
      <p:ext uri="{BB962C8B-B14F-4D97-AF65-F5344CB8AC3E}">
        <p14:creationId xmlns:p14="http://schemas.microsoft.com/office/powerpoint/2010/main" val="2657031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US" dirty="0" smtClean="0"/>
              <a:t>DIAGNOSIS AND TREATMENT</a:t>
            </a:r>
          </a:p>
          <a:p>
            <a:pPr marL="0" indent="0">
              <a:buNone/>
            </a:pPr>
            <a:r>
              <a:rPr lang="en-US" dirty="0" err="1" smtClean="0"/>
              <a:t>Refeeding</a:t>
            </a:r>
            <a:r>
              <a:rPr lang="en-US" dirty="0" smtClean="0"/>
              <a:t> syndrome is detected by considering the possibility of its existence and by using the simple biochemical investigations described above. If the syndrome is detected, the rate of feeding should be slowed down and essential electrolytes should be replenished. The hospital specialist dietetics team should be involved.</a:t>
            </a:r>
            <a:endParaRPr lang="en-US" dirty="0"/>
          </a:p>
        </p:txBody>
      </p:sp>
    </p:spTree>
    <p:extLst>
      <p:ext uri="{BB962C8B-B14F-4D97-AF65-F5344CB8AC3E}">
        <p14:creationId xmlns:p14="http://schemas.microsoft.com/office/powerpoint/2010/main" val="130797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The best method for electrolyte repletion has not yet been determined. </a:t>
            </a:r>
            <a:r>
              <a:rPr lang="en-US" dirty="0" err="1" smtClean="0"/>
              <a:t>Hypophosphataemia</a:t>
            </a:r>
            <a:r>
              <a:rPr lang="en-US" dirty="0" smtClean="0"/>
              <a:t>, hypomagnesaemia, and </a:t>
            </a:r>
            <a:r>
              <a:rPr lang="en-US" dirty="0" err="1" smtClean="0"/>
              <a:t>hypokalaemia</a:t>
            </a:r>
            <a:r>
              <a:rPr lang="en-US" dirty="0" smtClean="0"/>
              <a:t> in </a:t>
            </a:r>
            <a:r>
              <a:rPr lang="en-US" dirty="0" err="1" smtClean="0"/>
              <a:t>hospitalised</a:t>
            </a:r>
            <a:r>
              <a:rPr lang="en-US" dirty="0" smtClean="0"/>
              <a:t> patients are ideally treated with intravenous supplementation.</a:t>
            </a:r>
            <a:endParaRPr lang="en-US" dirty="0"/>
          </a:p>
        </p:txBody>
      </p:sp>
    </p:spTree>
    <p:extLst>
      <p:ext uri="{BB962C8B-B14F-4D97-AF65-F5344CB8AC3E}">
        <p14:creationId xmlns:p14="http://schemas.microsoft.com/office/powerpoint/2010/main" val="3212389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US" b="1" dirty="0" smtClean="0"/>
              <a:t>CONCLUSION</a:t>
            </a:r>
          </a:p>
          <a:p>
            <a:pPr marL="0" indent="0">
              <a:buNone/>
            </a:pPr>
            <a:r>
              <a:rPr lang="en-US" dirty="0" smtClean="0"/>
              <a:t>Adherence to the NICE (National Institute for Health Care and analysis) guidelines for preventing and treating </a:t>
            </a:r>
            <a:r>
              <a:rPr lang="en-US" dirty="0" err="1" smtClean="0"/>
              <a:t>refeeding</a:t>
            </a:r>
            <a:r>
              <a:rPr lang="en-US" dirty="0" smtClean="0"/>
              <a:t> syndrome should reduce the incidence and associated complications of the syndrome. Further research is needed to determine the true incidence of </a:t>
            </a:r>
            <a:r>
              <a:rPr lang="en-US" dirty="0" err="1" smtClean="0"/>
              <a:t>refeeding</a:t>
            </a:r>
            <a:r>
              <a:rPr lang="en-US" dirty="0" smtClean="0"/>
              <a:t> syndrome and to ascertain the best management protocols.</a:t>
            </a:r>
          </a:p>
        </p:txBody>
      </p:sp>
    </p:spTree>
    <p:extLst>
      <p:ext uri="{BB962C8B-B14F-4D97-AF65-F5344CB8AC3E}">
        <p14:creationId xmlns:p14="http://schemas.microsoft.com/office/powerpoint/2010/main" val="1982175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85000" lnSpcReduction="10000"/>
          </a:bodyPr>
          <a:lstStyle/>
          <a:p>
            <a:pPr marL="0" indent="0">
              <a:buNone/>
            </a:pPr>
            <a:r>
              <a:rPr lang="en-US" b="1" dirty="0" smtClean="0"/>
              <a:t>KEY POINTS</a:t>
            </a:r>
          </a:p>
          <a:p>
            <a:pPr marL="0" indent="0">
              <a:buNone/>
            </a:pPr>
            <a:r>
              <a:rPr lang="en-US" dirty="0" err="1" smtClean="0"/>
              <a:t>Refeeding</a:t>
            </a:r>
            <a:r>
              <a:rPr lang="en-US" dirty="0" smtClean="0"/>
              <a:t> syndrome is a potentially fatal condition, caused by rapid initiation of </a:t>
            </a:r>
            <a:r>
              <a:rPr lang="en-US" dirty="0" err="1" smtClean="0"/>
              <a:t>refeeding</a:t>
            </a:r>
            <a:r>
              <a:rPr lang="en-US" dirty="0" smtClean="0"/>
              <a:t> after a period of </a:t>
            </a:r>
            <a:r>
              <a:rPr lang="en-US" dirty="0" err="1" smtClean="0"/>
              <a:t>undernutrition</a:t>
            </a:r>
            <a:endParaRPr lang="en-US" dirty="0" smtClean="0"/>
          </a:p>
          <a:p>
            <a:endParaRPr lang="en-US" dirty="0" smtClean="0"/>
          </a:p>
          <a:p>
            <a:r>
              <a:rPr lang="en-US" dirty="0" smtClean="0"/>
              <a:t>It is </a:t>
            </a:r>
            <a:r>
              <a:rPr lang="en-US" dirty="0" err="1" smtClean="0"/>
              <a:t>characterised</a:t>
            </a:r>
            <a:r>
              <a:rPr lang="en-US" dirty="0" smtClean="0"/>
              <a:t> by </a:t>
            </a:r>
            <a:r>
              <a:rPr lang="en-US" dirty="0" err="1" smtClean="0"/>
              <a:t>hypophosphataemia</a:t>
            </a:r>
            <a:r>
              <a:rPr lang="en-US" dirty="0" smtClean="0"/>
              <a:t>, associated with fluid and electrolyte shifts and metabolic and clinical complications</a:t>
            </a:r>
          </a:p>
          <a:p>
            <a:endParaRPr lang="en-US" dirty="0" smtClean="0"/>
          </a:p>
          <a:p>
            <a:r>
              <a:rPr lang="en-US" dirty="0" smtClean="0"/>
              <a:t>Awareness of </a:t>
            </a:r>
            <a:r>
              <a:rPr lang="en-US" dirty="0" err="1" smtClean="0"/>
              <a:t>refeeding</a:t>
            </a:r>
            <a:r>
              <a:rPr lang="en-US" dirty="0" smtClean="0"/>
              <a:t> syndrome and identification of patients at risk is crucial as the condition is preventable and the metabolic complications are avoidable</a:t>
            </a:r>
            <a:endParaRPr lang="en-US" dirty="0"/>
          </a:p>
        </p:txBody>
      </p:sp>
    </p:spTree>
    <p:extLst>
      <p:ext uri="{BB962C8B-B14F-4D97-AF65-F5344CB8AC3E}">
        <p14:creationId xmlns:p14="http://schemas.microsoft.com/office/powerpoint/2010/main" val="101469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US" dirty="0" smtClean="0"/>
              <a:t>Patients at high risk include chronically undernourished patients and those who have had little or no energy intake for more than 10 days</a:t>
            </a:r>
          </a:p>
          <a:p>
            <a:endParaRPr lang="en-US" dirty="0" smtClean="0"/>
          </a:p>
          <a:p>
            <a:r>
              <a:rPr lang="en-US" dirty="0" err="1" smtClean="0"/>
              <a:t>Refeeding</a:t>
            </a:r>
            <a:r>
              <a:rPr lang="en-US" dirty="0" smtClean="0"/>
              <a:t> should be started at a low level of energy replacement. Vitamin supplementation should also be started with </a:t>
            </a:r>
            <a:r>
              <a:rPr lang="en-US" dirty="0" err="1" smtClean="0"/>
              <a:t>refeeding</a:t>
            </a:r>
            <a:r>
              <a:rPr lang="en-US" dirty="0" smtClean="0"/>
              <a:t> and continued for at least 10 days</a:t>
            </a:r>
          </a:p>
          <a:p>
            <a:endParaRPr lang="en-US" dirty="0" smtClean="0"/>
          </a:p>
          <a:p>
            <a:r>
              <a:rPr lang="en-US" dirty="0" smtClean="0"/>
              <a:t>Correction of electrolyte and fluid imbalances before feeding is not necessary; it should be done alongside feeding</a:t>
            </a:r>
            <a:endParaRPr lang="en-US" dirty="0"/>
          </a:p>
        </p:txBody>
      </p:sp>
    </p:spTree>
    <p:extLst>
      <p:ext uri="{BB962C8B-B14F-4D97-AF65-F5344CB8AC3E}">
        <p14:creationId xmlns:p14="http://schemas.microsoft.com/office/powerpoint/2010/main" val="224984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r>
              <a:rPr lang="en-US" dirty="0" smtClean="0"/>
              <a:t> The hallmark biochemical feature of </a:t>
            </a:r>
            <a:r>
              <a:rPr lang="en-US" dirty="0" err="1" smtClean="0"/>
              <a:t>refeeding</a:t>
            </a:r>
            <a:r>
              <a:rPr lang="en-US" dirty="0" smtClean="0"/>
              <a:t> syndrome is hypo-</a:t>
            </a:r>
            <a:r>
              <a:rPr lang="en-US" dirty="0" err="1" smtClean="0"/>
              <a:t>phosphataemia</a:t>
            </a:r>
            <a:r>
              <a:rPr lang="en-US" dirty="0" smtClean="0"/>
              <a:t>. However, the syndrome is complex and may also feature abnormal sodium and fluid balance; changes in glucose, protein, and fat metabolism; thiamine deficiency; </a:t>
            </a:r>
            <a:r>
              <a:rPr lang="en-US" dirty="0" err="1" smtClean="0"/>
              <a:t>hypokalaemia</a:t>
            </a:r>
            <a:r>
              <a:rPr lang="en-US" dirty="0" smtClean="0"/>
              <a:t>; and hypomagnesaemia.</a:t>
            </a:r>
            <a:endParaRPr lang="en-US" dirty="0"/>
          </a:p>
        </p:txBody>
      </p:sp>
    </p:spTree>
    <p:extLst>
      <p:ext uri="{BB962C8B-B14F-4D97-AF65-F5344CB8AC3E}">
        <p14:creationId xmlns:p14="http://schemas.microsoft.com/office/powerpoint/2010/main" val="1939067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6000" dirty="0" smtClean="0"/>
              <a:t>THANK YOU</a:t>
            </a:r>
            <a:endParaRPr lang="en-US" sz="6000" dirty="0"/>
          </a:p>
        </p:txBody>
      </p:sp>
    </p:spTree>
    <p:extLst>
      <p:ext uri="{BB962C8B-B14F-4D97-AF65-F5344CB8AC3E}">
        <p14:creationId xmlns:p14="http://schemas.microsoft.com/office/powerpoint/2010/main" val="3512235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US" b="1" dirty="0" smtClean="0"/>
              <a:t>How common is </a:t>
            </a:r>
            <a:r>
              <a:rPr lang="en-US" b="1" dirty="0" err="1" smtClean="0"/>
              <a:t>refeeding</a:t>
            </a:r>
            <a:r>
              <a:rPr lang="en-US" b="1" dirty="0" smtClean="0"/>
              <a:t> syndrome?</a:t>
            </a:r>
          </a:p>
          <a:p>
            <a:pPr marL="0" indent="0">
              <a:buNone/>
            </a:pPr>
            <a:r>
              <a:rPr lang="en-US" dirty="0" smtClean="0"/>
              <a:t>The true incidence of </a:t>
            </a:r>
            <a:r>
              <a:rPr lang="en-US" dirty="0" err="1" smtClean="0"/>
              <a:t>refeeding</a:t>
            </a:r>
            <a:r>
              <a:rPr lang="en-US" dirty="0" smtClean="0"/>
              <a:t> syndrome is unknown.</a:t>
            </a:r>
          </a:p>
          <a:p>
            <a:pPr marL="0" indent="0">
              <a:buNone/>
            </a:pPr>
            <a:r>
              <a:rPr lang="en-US" dirty="0" smtClean="0"/>
              <a:t>Several prospective and retrospective cohort studies of </a:t>
            </a:r>
            <a:r>
              <a:rPr lang="en-US" dirty="0" err="1" smtClean="0"/>
              <a:t>hyperalimentation</a:t>
            </a:r>
            <a:r>
              <a:rPr lang="en-US" dirty="0" smtClean="0"/>
              <a:t> in intensive care units have documented the occurrence of </a:t>
            </a:r>
            <a:r>
              <a:rPr lang="en-US" dirty="0" err="1" smtClean="0"/>
              <a:t>refeeding</a:t>
            </a:r>
            <a:r>
              <a:rPr lang="en-US" dirty="0" smtClean="0"/>
              <a:t> syndrome.</a:t>
            </a:r>
            <a:endParaRPr lang="en-US" dirty="0"/>
          </a:p>
        </p:txBody>
      </p:sp>
    </p:spTree>
    <p:extLst>
      <p:ext uri="{BB962C8B-B14F-4D97-AF65-F5344CB8AC3E}">
        <p14:creationId xmlns:p14="http://schemas.microsoft.com/office/powerpoint/2010/main" val="298430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US" dirty="0" smtClean="0"/>
              <a:t> In a study of a heterogeneous group of patients in intensive care units, 34% of patients experienced </a:t>
            </a:r>
            <a:r>
              <a:rPr lang="en-US" dirty="0" err="1" smtClean="0"/>
              <a:t>hypophosphataemia</a:t>
            </a:r>
            <a:r>
              <a:rPr lang="en-US" dirty="0" smtClean="0"/>
              <a:t> soon after feeding was started. Many case reports have highlighted the potentially fatal nature of the condition. However, it is often not recognized or maybe inappropriately treated, especially on general wards.</a:t>
            </a:r>
            <a:endParaRPr lang="en-US" dirty="0"/>
          </a:p>
        </p:txBody>
      </p:sp>
    </p:spTree>
    <p:extLst>
      <p:ext uri="{BB962C8B-B14F-4D97-AF65-F5344CB8AC3E}">
        <p14:creationId xmlns:p14="http://schemas.microsoft.com/office/powerpoint/2010/main" val="2888384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buNone/>
            </a:pPr>
            <a:r>
              <a:rPr lang="en-US" b="1" dirty="0" smtClean="0"/>
              <a:t>How does </a:t>
            </a:r>
            <a:r>
              <a:rPr lang="en-US" b="1" dirty="0" err="1" smtClean="0"/>
              <a:t>refeeding</a:t>
            </a:r>
            <a:r>
              <a:rPr lang="en-US" b="1" dirty="0" smtClean="0"/>
              <a:t> syndrome develop?</a:t>
            </a:r>
          </a:p>
          <a:p>
            <a:pPr marL="0" indent="0">
              <a:buNone/>
            </a:pPr>
            <a:r>
              <a:rPr lang="en-US" b="1" dirty="0" smtClean="0"/>
              <a:t>Prolonged fasting</a:t>
            </a:r>
          </a:p>
          <a:p>
            <a:pPr marL="0" indent="0">
              <a:buNone/>
            </a:pPr>
            <a:r>
              <a:rPr lang="en-US" dirty="0" smtClean="0"/>
              <a:t>The underlying causative factor of </a:t>
            </a:r>
            <a:r>
              <a:rPr lang="en-US" dirty="0" err="1" smtClean="0"/>
              <a:t>refeeding</a:t>
            </a:r>
            <a:r>
              <a:rPr lang="en-US" dirty="0" smtClean="0"/>
              <a:t> syndrome is the metabolic and hormonal changes caused by rapid </a:t>
            </a:r>
            <a:r>
              <a:rPr lang="en-US" dirty="0" err="1" smtClean="0"/>
              <a:t>refeeding</a:t>
            </a:r>
            <a:r>
              <a:rPr lang="en-US" dirty="0" smtClean="0"/>
              <a:t>, whether enteral or parenteral. The net result of metabolic and hormonal changes in early starvation is that the body switches from using carbohydrate to using fat and protein as the main source of energy, and the basal metabolic rate decreases by as much as 20-25%.</a:t>
            </a:r>
            <a:endParaRPr lang="en-US" dirty="0"/>
          </a:p>
        </p:txBody>
      </p:sp>
    </p:spTree>
    <p:extLst>
      <p:ext uri="{BB962C8B-B14F-4D97-AF65-F5344CB8AC3E}">
        <p14:creationId xmlns:p14="http://schemas.microsoft.com/office/powerpoint/2010/main" val="79540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During prolonged fasting, hormonal and metabolic changes are aimed at preventing protein and muscle breakdown. Muscle and other tissues decrease their use of ketone bodies and use fatty acids as the main energy source. This results in an increase in blood levels of ketone bodies, stimulating the brain to switch from glucose to ketone bodies as its main energy source.</a:t>
            </a:r>
            <a:endParaRPr lang="en-US" dirty="0"/>
          </a:p>
        </p:txBody>
      </p:sp>
    </p:spTree>
    <p:extLst>
      <p:ext uri="{BB962C8B-B14F-4D97-AF65-F5344CB8AC3E}">
        <p14:creationId xmlns:p14="http://schemas.microsoft.com/office/powerpoint/2010/main" val="76292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US" dirty="0" smtClean="0"/>
              <a:t>The liver decreases its rate of gluconeogenesis, thus preserving muscle protein. During the period of prolonged starvation, several intracellular minerals become severely depleted. However, serum concentrations of these minerals (including phosphate) may remain normal. This is because these minerals are mainly in the intracellular compartment, which contracts during starvation. In addition, there is a reduction in renal excretion.</a:t>
            </a:r>
            <a:endParaRPr lang="en-US" dirty="0"/>
          </a:p>
        </p:txBody>
      </p:sp>
    </p:spTree>
    <p:extLst>
      <p:ext uri="{BB962C8B-B14F-4D97-AF65-F5344CB8AC3E}">
        <p14:creationId xmlns:p14="http://schemas.microsoft.com/office/powerpoint/2010/main" val="57666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76672"/>
            <a:ext cx="7992887" cy="4943053"/>
          </a:xfrm>
        </p:spPr>
      </p:pic>
    </p:spTree>
    <p:extLst>
      <p:ext uri="{BB962C8B-B14F-4D97-AF65-F5344CB8AC3E}">
        <p14:creationId xmlns:p14="http://schemas.microsoft.com/office/powerpoint/2010/main" val="3771005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1609</Words>
  <Application>Microsoft Office PowerPoint</Application>
  <PresentationFormat>On-screen Show (4:3)</PresentationFormat>
  <Paragraphs>91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REFEEDING SYNDROME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REFEEDING SYNDROME</dc:title>
  <dc:creator>IBSBT</dc:creator>
  <cp:lastModifiedBy>USER</cp:lastModifiedBy>
  <cp:revision>9</cp:revision>
  <dcterms:created xsi:type="dcterms:W3CDTF">2021-07-06T04:40:26Z</dcterms:created>
  <dcterms:modified xsi:type="dcterms:W3CDTF">2022-05-26T07:01:53Z</dcterms:modified>
</cp:coreProperties>
</file>