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258" r:id="rId3"/>
    <p:sldId id="260" r:id="rId4"/>
    <p:sldId id="261" r:id="rId5"/>
    <p:sldId id="262" r:id="rId6"/>
    <p:sldId id="263" r:id="rId7"/>
    <p:sldId id="259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B7C9F-F326-4C23-9BD0-4044F472046D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F36AA-B63E-454E-A952-55EADB01DB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1F8134-A493-4258-9C4F-A682BD4A62A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1620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290638" y="796925"/>
            <a:ext cx="4276725" cy="32067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9C2B9-D22C-41F5-BDD5-A24BE8C27BC3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8D2E3-DADF-4AD2-9E71-EF5A443431C0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9C2B9-D22C-41F5-BDD5-A24BE8C27BC3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8D2E3-DADF-4AD2-9E71-EF5A44343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9C2B9-D22C-41F5-BDD5-A24BE8C27BC3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8D2E3-DADF-4AD2-9E71-EF5A44343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9C2B9-D22C-41F5-BDD5-A24BE8C27BC3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8D2E3-DADF-4AD2-9E71-EF5A44343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9C2B9-D22C-41F5-BDD5-A24BE8C27BC3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8D2E3-DADF-4AD2-9E71-EF5A443431C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9C2B9-D22C-41F5-BDD5-A24BE8C27BC3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8D2E3-DADF-4AD2-9E71-EF5A44343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9C2B9-D22C-41F5-BDD5-A24BE8C27BC3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8D2E3-DADF-4AD2-9E71-EF5A443431C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9C2B9-D22C-41F5-BDD5-A24BE8C27BC3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8D2E3-DADF-4AD2-9E71-EF5A44343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9C2B9-D22C-41F5-BDD5-A24BE8C27BC3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8D2E3-DADF-4AD2-9E71-EF5A44343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9C2B9-D22C-41F5-BDD5-A24BE8C27BC3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8D2E3-DADF-4AD2-9E71-EF5A44343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A99C2B9-D22C-41F5-BDD5-A24BE8C27BC3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F38D2E3-DADF-4AD2-9E71-EF5A44343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A99C2B9-D22C-41F5-BDD5-A24BE8C27BC3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F38D2E3-DADF-4AD2-9E71-EF5A443431C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upload.wikimedia.org/wikipedia/commons/8/8d/GPS_Satellite_NASA_art-iif.jpg"/>
          <p:cNvPicPr>
            <a:picLocks noChangeAspect="1" noChangeArrowheads="1"/>
          </p:cNvPicPr>
          <p:nvPr/>
        </p:nvPicPr>
        <p:blipFill>
          <a:blip r:embed="rId2">
            <a:lum bright="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-76200" y="2715161"/>
            <a:ext cx="9220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00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Impact" pitchFamily="34" charset="0"/>
                <a:ea typeface="KaiTi" pitchFamily="49" charset="-122"/>
                <a:cs typeface="Aharoni" pitchFamily="2" charset="-79"/>
              </a:rPr>
              <a:t>REMOTE SENSING</a:t>
            </a:r>
            <a:endParaRPr lang="en-US" sz="6000" dirty="0">
              <a:ln w="18415" cmpd="sng">
                <a:noFill/>
                <a:prstDash val="solid"/>
              </a:ln>
              <a:solidFill>
                <a:srgbClr val="FF0000"/>
              </a:solidFill>
              <a:latin typeface="Impact" pitchFamily="34" charset="0"/>
              <a:ea typeface="KaiTi" pitchFamily="49" charset="-122"/>
              <a:cs typeface="Aharoni" pitchFamily="2" charset="-79"/>
            </a:endParaRPr>
          </a:p>
        </p:txBody>
      </p:sp>
      <p:sp>
        <p:nvSpPr>
          <p:cNvPr id="7177" name="AutoShape 4" descr="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Date Placeholder 7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488DD52-2469-480C-B6C6-9E52858D947C}" type="datetime1">
              <a:rPr lang="en-US" smtClean="0"/>
              <a:pPr/>
              <a:t>4/30/2022</a:t>
            </a:fld>
            <a:endParaRPr lang="en-US" smtClean="0"/>
          </a:p>
        </p:txBody>
      </p:sp>
      <p:sp>
        <p:nvSpPr>
          <p:cNvPr id="8202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Save Environment</a:t>
            </a:r>
          </a:p>
        </p:txBody>
      </p:sp>
      <p:sp>
        <p:nvSpPr>
          <p:cNvPr id="8201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82140090-51CC-4FC4-851C-187833219A4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0" y="836613"/>
            <a:ext cx="9067800" cy="49545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IN" sz="8000" b="1" dirty="0">
                <a:solidFill>
                  <a:srgbClr val="2A1DD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“</a:t>
            </a:r>
            <a:r>
              <a:rPr lang="en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SCIENCE  </a:t>
            </a:r>
            <a:r>
              <a:rPr lang="en-IN" sz="5400" b="1" dirty="0">
                <a:solidFill>
                  <a:srgbClr val="2A1DD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&amp;</a:t>
            </a:r>
            <a:r>
              <a:rPr lang="en-IN" sz="8000" b="1" dirty="0">
                <a:solidFill>
                  <a:srgbClr val="2A1DD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I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TECHNOLOGY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IN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SAVES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IN" sz="7200" b="1" dirty="0">
                <a:solidFill>
                  <a:srgbClr val="0097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LIFE</a:t>
            </a:r>
            <a:r>
              <a:rPr lang="en-IN" sz="7200" b="1" dirty="0">
                <a:solidFill>
                  <a:srgbClr val="2A1DD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, </a:t>
            </a:r>
            <a:r>
              <a:rPr lang="en-IN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MONEY</a:t>
            </a:r>
            <a:r>
              <a:rPr lang="en-IN" sz="7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, </a:t>
            </a:r>
            <a:r>
              <a:rPr lang="en-IN" sz="7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TIME</a:t>
            </a:r>
            <a:r>
              <a:rPr lang="en-IN" sz="7200" b="1" dirty="0">
                <a:solidFill>
                  <a:srgbClr val="2A1DD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IN" sz="4400" b="1" dirty="0">
                <a:solidFill>
                  <a:srgbClr val="2A1DD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AND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IN" sz="4400" b="1" dirty="0">
                <a:solidFill>
                  <a:srgbClr val="2A1DD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IN" sz="7200" b="1" dirty="0">
                <a:solidFill>
                  <a:srgbClr val="35A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ENVIRONMENT!</a:t>
            </a:r>
            <a:r>
              <a:rPr lang="en-IN" sz="7200" b="1" dirty="0">
                <a:solidFill>
                  <a:srgbClr val="2A1DD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”</a:t>
            </a:r>
            <a:endParaRPr lang="en-IN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533400" y="471571"/>
            <a:ext cx="8382000" cy="5472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109" tIns="42554" rIns="85109" bIns="4255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rgbClr val="E614EB"/>
                </a:solidFill>
              </a:rPr>
              <a:t>REMOTE SENSING</a:t>
            </a:r>
          </a:p>
          <a:p>
            <a:pPr algn="just">
              <a:spcBef>
                <a:spcPct val="50000"/>
              </a:spcBef>
            </a:pPr>
            <a:r>
              <a:rPr lang="en-US" sz="3600" b="1" dirty="0" smtClean="0">
                <a:solidFill>
                  <a:srgbClr val="009A00"/>
                </a:solidFill>
              </a:rPr>
              <a:t>Definition:</a:t>
            </a:r>
            <a:r>
              <a:rPr lang="en-US" sz="3600" b="1" dirty="0" smtClean="0">
                <a:solidFill>
                  <a:srgbClr val="000000"/>
                </a:solidFill>
              </a:rPr>
              <a:t> </a:t>
            </a:r>
            <a:r>
              <a:rPr lang="en-US" sz="3600" b="1" dirty="0">
                <a:solidFill>
                  <a:srgbClr val="00B0F0"/>
                </a:solidFill>
              </a:rPr>
              <a:t>Acquisition of physical data of an object from </a:t>
            </a:r>
            <a:r>
              <a:rPr lang="en-US" sz="3600" b="1" dirty="0" smtClean="0">
                <a:solidFill>
                  <a:srgbClr val="00B0F0"/>
                </a:solidFill>
              </a:rPr>
              <a:t>a distance </a:t>
            </a:r>
            <a:r>
              <a:rPr lang="en-US" sz="3600" b="1" dirty="0">
                <a:solidFill>
                  <a:srgbClr val="00B0F0"/>
                </a:solidFill>
              </a:rPr>
              <a:t>without having physical contact</a:t>
            </a:r>
            <a:r>
              <a:rPr lang="en-US" sz="3600" b="1" dirty="0" smtClean="0">
                <a:solidFill>
                  <a:srgbClr val="00B0F0"/>
                </a:solidFill>
              </a:rPr>
              <a:t>. </a:t>
            </a:r>
            <a:endParaRPr lang="en-US" sz="3600" b="1" dirty="0">
              <a:solidFill>
                <a:srgbClr val="00B0F0"/>
              </a:solidFill>
            </a:endParaRP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rgbClr val="3333CC"/>
                </a:solidFill>
              </a:rPr>
              <a:t>Eg</a:t>
            </a:r>
            <a:r>
              <a:rPr lang="en-US" sz="3200" b="1" dirty="0">
                <a:solidFill>
                  <a:srgbClr val="3333CC"/>
                </a:solidFill>
              </a:rPr>
              <a:t>. formation of image on retina of human eye.</a:t>
            </a: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b="1" dirty="0">
                <a:solidFill>
                  <a:srgbClr val="C00000"/>
                </a:solidFill>
              </a:rPr>
              <a:t>Eye collects part of EM radiation-visible light.</a:t>
            </a: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Info on retina processed by brain----&gt;picture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479925" y="2438400"/>
            <a:ext cx="131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609600"/>
            <a:ext cx="8915400" cy="5737225"/>
            <a:chOff x="620" y="384"/>
            <a:chExt cx="4799" cy="3614"/>
          </a:xfrm>
        </p:grpSpPr>
        <p:pic>
          <p:nvPicPr>
            <p:cNvPr id="11268" name="Picture 4" descr="rs-proc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19" y="1104"/>
              <a:ext cx="3545" cy="2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69" name="WordArt 5"/>
            <p:cNvSpPr>
              <a:spLocks noChangeArrowheads="1" noChangeShapeType="1" noTextEdit="1"/>
            </p:cNvSpPr>
            <p:nvPr/>
          </p:nvSpPr>
          <p:spPr bwMode="auto">
            <a:xfrm>
              <a:off x="620" y="384"/>
              <a:ext cx="2136" cy="32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2600" kern="1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/>
                    </a:outerShdw>
                  </a:effectLst>
                  <a:latin typeface="Arial Black"/>
                </a:rPr>
                <a:t>The remote sensor</a:t>
              </a:r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2160" y="3600"/>
              <a:ext cx="1315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8234" tIns="49117" rIns="98234" bIns="49117">
              <a:spAutoFit/>
            </a:bodyPr>
            <a:lstStyle/>
            <a:p>
              <a:r>
                <a:rPr lang="en-US"/>
                <a:t>Ground Station</a:t>
              </a:r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V="1">
              <a:off x="2688" y="3456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2928" y="912"/>
              <a:ext cx="1589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8234" tIns="49117" rIns="98234" bIns="49117">
              <a:spAutoFit/>
            </a:bodyPr>
            <a:lstStyle/>
            <a:p>
              <a:r>
                <a:rPr lang="en-US"/>
                <a:t>Different Satellites</a:t>
              </a:r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flipH="1">
              <a:off x="2640" y="1152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3120" y="1200"/>
              <a:ext cx="72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2956" y="1536"/>
              <a:ext cx="644" cy="29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98234" tIns="49117" rIns="98234" bIns="49117">
              <a:spAutoFit/>
            </a:bodyPr>
            <a:lstStyle/>
            <a:p>
              <a:endParaRPr lang="en-US"/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4454" y="2858"/>
              <a:ext cx="965" cy="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8234" tIns="49117" rIns="98234" bIns="49117">
              <a:spAutoFit/>
            </a:bodyPr>
            <a:lstStyle/>
            <a:p>
              <a:r>
                <a:rPr lang="en-US"/>
                <a:t>Processing</a:t>
              </a:r>
            </a:p>
            <a:p>
              <a:r>
                <a:rPr lang="en-US"/>
                <a:t>Units</a:t>
              </a:r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 flipH="1" flipV="1">
              <a:off x="4416" y="2784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 flipH="1">
              <a:off x="3792" y="3312"/>
              <a:ext cx="72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339724" y="428625"/>
            <a:ext cx="8575675" cy="5041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109" tIns="42554" rIns="85109" bIns="4255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E614EB"/>
                </a:solidFill>
              </a:rPr>
              <a:t>ELECTROMAGNETIC ENERGY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600" b="1" dirty="0" smtClean="0">
                <a:solidFill>
                  <a:srgbClr val="00B050"/>
                </a:solidFill>
              </a:rPr>
              <a:t>Motion </a:t>
            </a:r>
            <a:r>
              <a:rPr lang="en-US" sz="2600" b="1" dirty="0">
                <a:solidFill>
                  <a:srgbClr val="00B050"/>
                </a:solidFill>
              </a:rPr>
              <a:t>of atoms &amp; molecules at temp above zero emits EM radiation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600" b="1" dirty="0">
                <a:solidFill>
                  <a:srgbClr val="00B0F0"/>
                </a:solidFill>
              </a:rPr>
              <a:t>Objects reflect part of radiation received from sun or artificial source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600" b="1" dirty="0">
                <a:solidFill>
                  <a:srgbClr val="0000FF"/>
                </a:solidFill>
              </a:rPr>
              <a:t>Every object in nature has unique pattern </a:t>
            </a:r>
            <a:r>
              <a:rPr lang="en-US" sz="2600" b="1" dirty="0" smtClean="0">
                <a:solidFill>
                  <a:srgbClr val="0000FF"/>
                </a:solidFill>
              </a:rPr>
              <a:t>of Reflected</a:t>
            </a:r>
            <a:r>
              <a:rPr lang="en-US" sz="2600" b="1" dirty="0">
                <a:solidFill>
                  <a:srgbClr val="0000FF"/>
                </a:solidFill>
              </a:rPr>
              <a:t>, Emitted and absorbed radiation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600" b="1" dirty="0">
                <a:solidFill>
                  <a:srgbClr val="C00000"/>
                </a:solidFill>
              </a:rPr>
              <a:t>The nature &amp; quantity of EM radiation received from a body </a:t>
            </a:r>
            <a:r>
              <a:rPr lang="en-US" sz="2600" b="1" dirty="0" smtClean="0">
                <a:solidFill>
                  <a:srgbClr val="C00000"/>
                </a:solidFill>
              </a:rPr>
              <a:t>upon detection </a:t>
            </a:r>
            <a:r>
              <a:rPr lang="en-US" sz="2600" b="1" dirty="0">
                <a:solidFill>
                  <a:srgbClr val="C00000"/>
                </a:solidFill>
              </a:rPr>
              <a:t>become valuable source of data for </a:t>
            </a:r>
            <a:r>
              <a:rPr lang="en-US" sz="2600" b="1" dirty="0" smtClean="0">
                <a:solidFill>
                  <a:srgbClr val="C00000"/>
                </a:solidFill>
              </a:rPr>
              <a:t>interpreting the </a:t>
            </a:r>
            <a:r>
              <a:rPr lang="en-US" sz="2600" b="1" dirty="0">
                <a:solidFill>
                  <a:srgbClr val="C00000"/>
                </a:solidFill>
              </a:rPr>
              <a:t>properties of the object.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IMG_994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lum bright="-10000" contrast="40000"/>
          </a:blip>
          <a:srcRect l="6977" t="13982" r="9296"/>
          <a:stretch>
            <a:fillRect/>
          </a:stretch>
        </p:blipFill>
        <p:spPr bwMode="auto">
          <a:xfrm>
            <a:off x="533400" y="533400"/>
            <a:ext cx="8001000" cy="6165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447800" y="4281488"/>
            <a:ext cx="20621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r>
              <a:rPr lang="en-US" sz="1800">
                <a:solidFill>
                  <a:srgbClr val="660066"/>
                </a:solidFill>
              </a:rPr>
              <a:t>0.4      to        1.3µm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505325" y="4281488"/>
            <a:ext cx="1484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r>
              <a:rPr lang="en-US" sz="1800">
                <a:solidFill>
                  <a:srgbClr val="660066"/>
                </a:solidFill>
              </a:rPr>
              <a:t>3 to      5.5µm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978525" y="4281488"/>
            <a:ext cx="14271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r>
              <a:rPr lang="en-US" sz="1800">
                <a:solidFill>
                  <a:srgbClr val="660066"/>
                </a:solidFill>
              </a:rPr>
              <a:t> 8.5 to  14µm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609725" y="-76200"/>
            <a:ext cx="5938658" cy="639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5112" tIns="42556" rIns="85112" bIns="4255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33CC"/>
                </a:solidFill>
              </a:rPr>
              <a:t>ELECROMAGNETIC SPECRTUM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Free art print of Dead Planet Earth"/>
          <p:cNvPicPr>
            <a:picLocks noChangeAspect="1" noChangeArrowheads="1"/>
          </p:cNvPicPr>
          <p:nvPr/>
        </p:nvPicPr>
        <p:blipFill rotWithShape="1">
          <a:blip r:embed="rId2">
            <a:lum bright="66000"/>
            <a:extLst>
              <a:ext uri="{28A0092B-C50C-407E-A947-70E740481C1C}"/>
            </a:extLst>
          </a:blip>
          <a:srcRect l="10328" t="8696" r="9747" b="15218"/>
          <a:stretch/>
        </p:blipFill>
        <p:spPr bwMode="auto">
          <a:xfrm>
            <a:off x="1219200" y="76200"/>
            <a:ext cx="6781800" cy="66862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sp>
        <p:nvSpPr>
          <p:cNvPr id="922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221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6D61117-325B-4B66-987C-D0D92CA28931}" type="datetime1">
              <a:rPr lang="en-US" smtClean="0"/>
              <a:pPr/>
              <a:t>4/30/2022</a:t>
            </a:fld>
            <a:endParaRPr lang="en-US" smtClean="0"/>
          </a:p>
        </p:txBody>
      </p:sp>
      <p:sp>
        <p:nvSpPr>
          <p:cNvPr id="92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Save Environment</a:t>
            </a:r>
          </a:p>
        </p:txBody>
      </p:sp>
      <p:sp>
        <p:nvSpPr>
          <p:cNvPr id="92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3D5F8968-CB75-4195-97A6-9D46CB06A8A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6200" y="246063"/>
            <a:ext cx="9315450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We cannot stop disaster to happen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but </a:t>
            </a:r>
            <a:endParaRPr lang="en-US" sz="4800" b="1" i="1" dirty="0">
              <a:solidFill>
                <a:srgbClr val="1B1BD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i="1" dirty="0">
                <a:solidFill>
                  <a:srgbClr val="1B1B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can certainly take some steps to reduce its adverse impacts on the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i="1" dirty="0">
                <a:solidFill>
                  <a:srgbClr val="2C5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ENVIRONMENT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200150" y="1571625"/>
            <a:ext cx="6604000" cy="4537075"/>
            <a:chOff x="624" y="1056"/>
            <a:chExt cx="4868" cy="3049"/>
          </a:xfrm>
        </p:grpSpPr>
        <p:sp>
          <p:nvSpPr>
            <p:cNvPr id="15364" name="Freeform 7"/>
            <p:cNvSpPr>
              <a:spLocks/>
            </p:cNvSpPr>
            <p:nvPr/>
          </p:nvSpPr>
          <p:spPr bwMode="auto">
            <a:xfrm>
              <a:off x="1403" y="3070"/>
              <a:ext cx="608" cy="751"/>
            </a:xfrm>
            <a:custGeom>
              <a:avLst/>
              <a:gdLst>
                <a:gd name="T0" fmla="*/ 3 w 2430"/>
                <a:gd name="T1" fmla="*/ 0 h 4507"/>
                <a:gd name="T2" fmla="*/ 3 w 2430"/>
                <a:gd name="T3" fmla="*/ 0 h 4507"/>
                <a:gd name="T4" fmla="*/ 0 w 2430"/>
                <a:gd name="T5" fmla="*/ 0 h 4507"/>
                <a:gd name="T6" fmla="*/ 0 w 2430"/>
                <a:gd name="T7" fmla="*/ 0 h 4507"/>
                <a:gd name="T8" fmla="*/ 3 w 2430"/>
                <a:gd name="T9" fmla="*/ 0 h 4507"/>
                <a:gd name="T10" fmla="*/ 3 w 2430"/>
                <a:gd name="T11" fmla="*/ 0 h 45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30"/>
                <a:gd name="T19" fmla="*/ 0 h 4507"/>
                <a:gd name="T20" fmla="*/ 2430 w 2430"/>
                <a:gd name="T21" fmla="*/ 4507 h 450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30" h="4507">
                  <a:moveTo>
                    <a:pt x="2415" y="4500"/>
                  </a:moveTo>
                  <a:lnTo>
                    <a:pt x="2430" y="4492"/>
                  </a:lnTo>
                  <a:lnTo>
                    <a:pt x="31" y="0"/>
                  </a:lnTo>
                  <a:lnTo>
                    <a:pt x="0" y="14"/>
                  </a:lnTo>
                  <a:lnTo>
                    <a:pt x="2399" y="4507"/>
                  </a:lnTo>
                  <a:lnTo>
                    <a:pt x="2415" y="450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Freeform 8"/>
            <p:cNvSpPr>
              <a:spLocks/>
            </p:cNvSpPr>
            <p:nvPr/>
          </p:nvSpPr>
          <p:spPr bwMode="auto">
            <a:xfrm>
              <a:off x="1985" y="3811"/>
              <a:ext cx="41" cy="31"/>
            </a:xfrm>
            <a:custGeom>
              <a:avLst/>
              <a:gdLst>
                <a:gd name="T0" fmla="*/ 0 w 165"/>
                <a:gd name="T1" fmla="*/ 0 h 185"/>
                <a:gd name="T2" fmla="*/ 0 w 165"/>
                <a:gd name="T3" fmla="*/ 0 h 185"/>
                <a:gd name="T4" fmla="*/ 0 w 165"/>
                <a:gd name="T5" fmla="*/ 0 h 185"/>
                <a:gd name="T6" fmla="*/ 0 w 165"/>
                <a:gd name="T7" fmla="*/ 0 h 185"/>
                <a:gd name="T8" fmla="*/ 0 w 165"/>
                <a:gd name="T9" fmla="*/ 0 h 185"/>
                <a:gd name="T10" fmla="*/ 0 w 165"/>
                <a:gd name="T11" fmla="*/ 0 h 18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5"/>
                <a:gd name="T19" fmla="*/ 0 h 185"/>
                <a:gd name="T20" fmla="*/ 165 w 165"/>
                <a:gd name="T21" fmla="*/ 185 h 18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5" h="185">
                  <a:moveTo>
                    <a:pt x="165" y="0"/>
                  </a:moveTo>
                  <a:lnTo>
                    <a:pt x="160" y="185"/>
                  </a:lnTo>
                  <a:lnTo>
                    <a:pt x="0" y="81"/>
                  </a:lnTo>
                  <a:lnTo>
                    <a:pt x="165" y="0"/>
                  </a:lnTo>
                  <a:lnTo>
                    <a:pt x="160" y="185"/>
                  </a:lnTo>
                  <a:lnTo>
                    <a:pt x="165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Freeform 9"/>
            <p:cNvSpPr>
              <a:spLocks/>
            </p:cNvSpPr>
            <p:nvPr/>
          </p:nvSpPr>
          <p:spPr bwMode="auto">
            <a:xfrm>
              <a:off x="3890" y="2132"/>
              <a:ext cx="46" cy="29"/>
            </a:xfrm>
            <a:custGeom>
              <a:avLst/>
              <a:gdLst>
                <a:gd name="T0" fmla="*/ 0 w 184"/>
                <a:gd name="T1" fmla="*/ 0 h 173"/>
                <a:gd name="T2" fmla="*/ 0 w 184"/>
                <a:gd name="T3" fmla="*/ 0 h 173"/>
                <a:gd name="T4" fmla="*/ 0 w 184"/>
                <a:gd name="T5" fmla="*/ 0 h 173"/>
                <a:gd name="T6" fmla="*/ 0 w 184"/>
                <a:gd name="T7" fmla="*/ 0 h 173"/>
                <a:gd name="T8" fmla="*/ 0 w 184"/>
                <a:gd name="T9" fmla="*/ 0 h 173"/>
                <a:gd name="T10" fmla="*/ 0 w 184"/>
                <a:gd name="T11" fmla="*/ 0 h 1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4"/>
                <a:gd name="T19" fmla="*/ 0 h 173"/>
                <a:gd name="T20" fmla="*/ 184 w 184"/>
                <a:gd name="T21" fmla="*/ 173 h 1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4" h="173">
                  <a:moveTo>
                    <a:pt x="184" y="149"/>
                  </a:moveTo>
                  <a:lnTo>
                    <a:pt x="69" y="0"/>
                  </a:lnTo>
                  <a:lnTo>
                    <a:pt x="0" y="173"/>
                  </a:lnTo>
                  <a:lnTo>
                    <a:pt x="184" y="149"/>
                  </a:lnTo>
                  <a:lnTo>
                    <a:pt x="69" y="0"/>
                  </a:lnTo>
                  <a:lnTo>
                    <a:pt x="184" y="14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Freeform 10"/>
            <p:cNvSpPr>
              <a:spLocks/>
            </p:cNvSpPr>
            <p:nvPr/>
          </p:nvSpPr>
          <p:spPr bwMode="auto">
            <a:xfrm>
              <a:off x="3908" y="2156"/>
              <a:ext cx="371" cy="1686"/>
            </a:xfrm>
            <a:custGeom>
              <a:avLst/>
              <a:gdLst>
                <a:gd name="T0" fmla="*/ 1 w 1485"/>
                <a:gd name="T1" fmla="*/ 1 h 10113"/>
                <a:gd name="T2" fmla="*/ 1 w 1485"/>
                <a:gd name="T3" fmla="*/ 1 h 10113"/>
                <a:gd name="T4" fmla="*/ 0 w 1485"/>
                <a:gd name="T5" fmla="*/ 0 h 10113"/>
                <a:gd name="T6" fmla="*/ 0 w 1485"/>
                <a:gd name="T7" fmla="*/ 0 h 10113"/>
                <a:gd name="T8" fmla="*/ 1 w 1485"/>
                <a:gd name="T9" fmla="*/ 1 h 10113"/>
                <a:gd name="T10" fmla="*/ 1 w 1485"/>
                <a:gd name="T11" fmla="*/ 1 h 101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85"/>
                <a:gd name="T19" fmla="*/ 0 h 10113"/>
                <a:gd name="T20" fmla="*/ 1485 w 1485"/>
                <a:gd name="T21" fmla="*/ 10113 h 101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85" h="10113">
                  <a:moveTo>
                    <a:pt x="1468" y="10111"/>
                  </a:moveTo>
                  <a:lnTo>
                    <a:pt x="1485" y="10109"/>
                  </a:lnTo>
                  <a:lnTo>
                    <a:pt x="34" y="0"/>
                  </a:lnTo>
                  <a:lnTo>
                    <a:pt x="0" y="5"/>
                  </a:lnTo>
                  <a:lnTo>
                    <a:pt x="1451" y="10113"/>
                  </a:lnTo>
                  <a:lnTo>
                    <a:pt x="1468" y="101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11"/>
            <p:cNvSpPr>
              <a:spLocks/>
            </p:cNvSpPr>
            <p:nvPr/>
          </p:nvSpPr>
          <p:spPr bwMode="auto">
            <a:xfrm>
              <a:off x="4123" y="2132"/>
              <a:ext cx="42" cy="31"/>
            </a:xfrm>
            <a:custGeom>
              <a:avLst/>
              <a:gdLst>
                <a:gd name="T0" fmla="*/ 0 w 169"/>
                <a:gd name="T1" fmla="*/ 0 h 185"/>
                <a:gd name="T2" fmla="*/ 0 w 169"/>
                <a:gd name="T3" fmla="*/ 0 h 185"/>
                <a:gd name="T4" fmla="*/ 0 w 169"/>
                <a:gd name="T5" fmla="*/ 0 h 185"/>
                <a:gd name="T6" fmla="*/ 0 w 169"/>
                <a:gd name="T7" fmla="*/ 0 h 185"/>
                <a:gd name="T8" fmla="*/ 0 w 169"/>
                <a:gd name="T9" fmla="*/ 0 h 185"/>
                <a:gd name="T10" fmla="*/ 0 w 169"/>
                <a:gd name="T11" fmla="*/ 0 h 18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9"/>
                <a:gd name="T19" fmla="*/ 0 h 185"/>
                <a:gd name="T20" fmla="*/ 169 w 169"/>
                <a:gd name="T21" fmla="*/ 185 h 18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9" h="185">
                  <a:moveTo>
                    <a:pt x="169" y="111"/>
                  </a:moveTo>
                  <a:lnTo>
                    <a:pt x="15" y="0"/>
                  </a:lnTo>
                  <a:lnTo>
                    <a:pt x="0" y="185"/>
                  </a:lnTo>
                  <a:lnTo>
                    <a:pt x="169" y="111"/>
                  </a:lnTo>
                  <a:lnTo>
                    <a:pt x="15" y="0"/>
                  </a:lnTo>
                  <a:lnTo>
                    <a:pt x="169" y="1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12"/>
            <p:cNvSpPr>
              <a:spLocks/>
            </p:cNvSpPr>
            <p:nvPr/>
          </p:nvSpPr>
          <p:spPr bwMode="auto">
            <a:xfrm>
              <a:off x="4139" y="2154"/>
              <a:ext cx="390" cy="536"/>
            </a:xfrm>
            <a:custGeom>
              <a:avLst/>
              <a:gdLst>
                <a:gd name="T0" fmla="*/ 2 w 1559"/>
                <a:gd name="T1" fmla="*/ 0 h 3220"/>
                <a:gd name="T2" fmla="*/ 2 w 1559"/>
                <a:gd name="T3" fmla="*/ 0 h 3220"/>
                <a:gd name="T4" fmla="*/ 0 w 1559"/>
                <a:gd name="T5" fmla="*/ 0 h 3220"/>
                <a:gd name="T6" fmla="*/ 0 w 1559"/>
                <a:gd name="T7" fmla="*/ 0 h 3220"/>
                <a:gd name="T8" fmla="*/ 2 w 1559"/>
                <a:gd name="T9" fmla="*/ 0 h 3220"/>
                <a:gd name="T10" fmla="*/ 2 w 1559"/>
                <a:gd name="T11" fmla="*/ 0 h 32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9"/>
                <a:gd name="T19" fmla="*/ 0 h 3220"/>
                <a:gd name="T20" fmla="*/ 1559 w 1559"/>
                <a:gd name="T21" fmla="*/ 3220 h 32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9" h="3220">
                  <a:moveTo>
                    <a:pt x="1543" y="3214"/>
                  </a:moveTo>
                  <a:lnTo>
                    <a:pt x="1559" y="3207"/>
                  </a:lnTo>
                  <a:lnTo>
                    <a:pt x="32" y="0"/>
                  </a:lnTo>
                  <a:lnTo>
                    <a:pt x="0" y="13"/>
                  </a:lnTo>
                  <a:lnTo>
                    <a:pt x="1527" y="3220"/>
                  </a:lnTo>
                  <a:lnTo>
                    <a:pt x="1543" y="321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13"/>
            <p:cNvSpPr>
              <a:spLocks/>
            </p:cNvSpPr>
            <p:nvPr/>
          </p:nvSpPr>
          <p:spPr bwMode="auto">
            <a:xfrm>
              <a:off x="3519" y="2132"/>
              <a:ext cx="45" cy="30"/>
            </a:xfrm>
            <a:custGeom>
              <a:avLst/>
              <a:gdLst>
                <a:gd name="T0" fmla="*/ 0 w 181"/>
                <a:gd name="T1" fmla="*/ 0 h 179"/>
                <a:gd name="T2" fmla="*/ 0 w 181"/>
                <a:gd name="T3" fmla="*/ 0 h 179"/>
                <a:gd name="T4" fmla="*/ 0 w 181"/>
                <a:gd name="T5" fmla="*/ 0 h 179"/>
                <a:gd name="T6" fmla="*/ 0 w 181"/>
                <a:gd name="T7" fmla="*/ 0 h 179"/>
                <a:gd name="T8" fmla="*/ 0 w 181"/>
                <a:gd name="T9" fmla="*/ 0 h 179"/>
                <a:gd name="T10" fmla="*/ 0 w 181"/>
                <a:gd name="T11" fmla="*/ 0 h 1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1"/>
                <a:gd name="T19" fmla="*/ 0 h 179"/>
                <a:gd name="T20" fmla="*/ 181 w 181"/>
                <a:gd name="T21" fmla="*/ 179 h 1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1" h="179">
                  <a:moveTo>
                    <a:pt x="181" y="179"/>
                  </a:moveTo>
                  <a:lnTo>
                    <a:pt x="128" y="0"/>
                  </a:lnTo>
                  <a:lnTo>
                    <a:pt x="0" y="140"/>
                  </a:lnTo>
                  <a:lnTo>
                    <a:pt x="181" y="179"/>
                  </a:lnTo>
                  <a:lnTo>
                    <a:pt x="128" y="0"/>
                  </a:lnTo>
                  <a:lnTo>
                    <a:pt x="181" y="1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14"/>
            <p:cNvSpPr>
              <a:spLocks/>
            </p:cNvSpPr>
            <p:nvPr/>
          </p:nvSpPr>
          <p:spPr bwMode="auto">
            <a:xfrm>
              <a:off x="2953" y="2156"/>
              <a:ext cx="593" cy="1686"/>
            </a:xfrm>
            <a:custGeom>
              <a:avLst/>
              <a:gdLst>
                <a:gd name="T0" fmla="*/ 0 w 2375"/>
                <a:gd name="T1" fmla="*/ 1 h 10118"/>
                <a:gd name="T2" fmla="*/ 0 w 2375"/>
                <a:gd name="T3" fmla="*/ 1 h 10118"/>
                <a:gd name="T4" fmla="*/ 2 w 2375"/>
                <a:gd name="T5" fmla="*/ 0 h 10118"/>
                <a:gd name="T6" fmla="*/ 2 w 2375"/>
                <a:gd name="T7" fmla="*/ 0 h 10118"/>
                <a:gd name="T8" fmla="*/ 0 w 2375"/>
                <a:gd name="T9" fmla="*/ 1 h 10118"/>
                <a:gd name="T10" fmla="*/ 0 w 2375"/>
                <a:gd name="T11" fmla="*/ 1 h 101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75"/>
                <a:gd name="T19" fmla="*/ 0 h 10118"/>
                <a:gd name="T20" fmla="*/ 2375 w 2375"/>
                <a:gd name="T21" fmla="*/ 10118 h 101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75" h="10118">
                  <a:moveTo>
                    <a:pt x="17" y="10114"/>
                  </a:moveTo>
                  <a:lnTo>
                    <a:pt x="34" y="10118"/>
                  </a:lnTo>
                  <a:lnTo>
                    <a:pt x="2375" y="7"/>
                  </a:lnTo>
                  <a:lnTo>
                    <a:pt x="2342" y="0"/>
                  </a:lnTo>
                  <a:lnTo>
                    <a:pt x="0" y="10111"/>
                  </a:lnTo>
                  <a:lnTo>
                    <a:pt x="17" y="1011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Freeform 15"/>
            <p:cNvSpPr>
              <a:spLocks/>
            </p:cNvSpPr>
            <p:nvPr/>
          </p:nvSpPr>
          <p:spPr bwMode="auto">
            <a:xfrm>
              <a:off x="2863" y="2689"/>
              <a:ext cx="9" cy="567"/>
            </a:xfrm>
            <a:custGeom>
              <a:avLst/>
              <a:gdLst>
                <a:gd name="T0" fmla="*/ 0 w 35"/>
                <a:gd name="T1" fmla="*/ 1 h 3400"/>
                <a:gd name="T2" fmla="*/ 0 w 35"/>
                <a:gd name="T3" fmla="*/ 1 h 3400"/>
                <a:gd name="T4" fmla="*/ 0 w 35"/>
                <a:gd name="T5" fmla="*/ 0 h 3400"/>
                <a:gd name="T6" fmla="*/ 0 w 35"/>
                <a:gd name="T7" fmla="*/ 0 h 3400"/>
                <a:gd name="T8" fmla="*/ 0 w 35"/>
                <a:gd name="T9" fmla="*/ 1 h 3400"/>
                <a:gd name="T10" fmla="*/ 0 w 35"/>
                <a:gd name="T11" fmla="*/ 1 h 34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3400"/>
                <a:gd name="T20" fmla="*/ 35 w 35"/>
                <a:gd name="T21" fmla="*/ 3400 h 34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3400">
                  <a:moveTo>
                    <a:pt x="17" y="3400"/>
                  </a:moveTo>
                  <a:lnTo>
                    <a:pt x="35" y="3400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3400"/>
                  </a:lnTo>
                  <a:lnTo>
                    <a:pt x="17" y="340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Freeform 16"/>
            <p:cNvSpPr>
              <a:spLocks/>
            </p:cNvSpPr>
            <p:nvPr/>
          </p:nvSpPr>
          <p:spPr bwMode="auto">
            <a:xfrm>
              <a:off x="2844" y="3254"/>
              <a:ext cx="47" cy="27"/>
            </a:xfrm>
            <a:custGeom>
              <a:avLst/>
              <a:gdLst>
                <a:gd name="T0" fmla="*/ 0 w 187"/>
                <a:gd name="T1" fmla="*/ 0 h 162"/>
                <a:gd name="T2" fmla="*/ 0 w 187"/>
                <a:gd name="T3" fmla="*/ 0 h 162"/>
                <a:gd name="T4" fmla="*/ 0 w 187"/>
                <a:gd name="T5" fmla="*/ 0 h 162"/>
                <a:gd name="T6" fmla="*/ 0 w 187"/>
                <a:gd name="T7" fmla="*/ 0 h 162"/>
                <a:gd name="T8" fmla="*/ 0 w 187"/>
                <a:gd name="T9" fmla="*/ 0 h 162"/>
                <a:gd name="T10" fmla="*/ 0 w 187"/>
                <a:gd name="T11" fmla="*/ 0 h 1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"/>
                <a:gd name="T19" fmla="*/ 0 h 162"/>
                <a:gd name="T20" fmla="*/ 187 w 187"/>
                <a:gd name="T21" fmla="*/ 162 h 1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" h="162">
                  <a:moveTo>
                    <a:pt x="187" y="0"/>
                  </a:moveTo>
                  <a:lnTo>
                    <a:pt x="94" y="162"/>
                  </a:lnTo>
                  <a:lnTo>
                    <a:pt x="0" y="0"/>
                  </a:lnTo>
                  <a:lnTo>
                    <a:pt x="187" y="0"/>
                  </a:lnTo>
                  <a:lnTo>
                    <a:pt x="94" y="162"/>
                  </a:lnTo>
                  <a:lnTo>
                    <a:pt x="187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Freeform 17"/>
            <p:cNvSpPr>
              <a:spLocks/>
            </p:cNvSpPr>
            <p:nvPr/>
          </p:nvSpPr>
          <p:spPr bwMode="auto">
            <a:xfrm>
              <a:off x="1406" y="1419"/>
              <a:ext cx="195" cy="1322"/>
            </a:xfrm>
            <a:custGeom>
              <a:avLst/>
              <a:gdLst>
                <a:gd name="T0" fmla="*/ 0 w 782"/>
                <a:gd name="T1" fmla="*/ 1 h 7936"/>
                <a:gd name="T2" fmla="*/ 0 w 782"/>
                <a:gd name="T3" fmla="*/ 1 h 7936"/>
                <a:gd name="T4" fmla="*/ 1 w 782"/>
                <a:gd name="T5" fmla="*/ 0 h 7936"/>
                <a:gd name="T6" fmla="*/ 1 w 782"/>
                <a:gd name="T7" fmla="*/ 0 h 7936"/>
                <a:gd name="T8" fmla="*/ 0 w 782"/>
                <a:gd name="T9" fmla="*/ 1 h 7936"/>
                <a:gd name="T10" fmla="*/ 0 w 782"/>
                <a:gd name="T11" fmla="*/ 1 h 79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82"/>
                <a:gd name="T19" fmla="*/ 0 h 7936"/>
                <a:gd name="T20" fmla="*/ 782 w 782"/>
                <a:gd name="T21" fmla="*/ 7936 h 79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82" h="7936">
                  <a:moveTo>
                    <a:pt x="18" y="7935"/>
                  </a:moveTo>
                  <a:lnTo>
                    <a:pt x="35" y="7936"/>
                  </a:lnTo>
                  <a:lnTo>
                    <a:pt x="782" y="2"/>
                  </a:lnTo>
                  <a:lnTo>
                    <a:pt x="747" y="0"/>
                  </a:lnTo>
                  <a:lnTo>
                    <a:pt x="0" y="7933"/>
                  </a:lnTo>
                  <a:lnTo>
                    <a:pt x="18" y="793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Freeform 18"/>
            <p:cNvSpPr>
              <a:spLocks/>
            </p:cNvSpPr>
            <p:nvPr/>
          </p:nvSpPr>
          <p:spPr bwMode="auto">
            <a:xfrm>
              <a:off x="1388" y="2737"/>
              <a:ext cx="46" cy="29"/>
            </a:xfrm>
            <a:custGeom>
              <a:avLst/>
              <a:gdLst>
                <a:gd name="T0" fmla="*/ 0 w 184"/>
                <a:gd name="T1" fmla="*/ 0 h 169"/>
                <a:gd name="T2" fmla="*/ 0 w 184"/>
                <a:gd name="T3" fmla="*/ 0 h 169"/>
                <a:gd name="T4" fmla="*/ 0 w 184"/>
                <a:gd name="T5" fmla="*/ 0 h 169"/>
                <a:gd name="T6" fmla="*/ 0 w 184"/>
                <a:gd name="T7" fmla="*/ 0 h 169"/>
                <a:gd name="T8" fmla="*/ 0 w 184"/>
                <a:gd name="T9" fmla="*/ 0 h 169"/>
                <a:gd name="T10" fmla="*/ 0 w 184"/>
                <a:gd name="T11" fmla="*/ 0 h 1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4"/>
                <a:gd name="T19" fmla="*/ 0 h 169"/>
                <a:gd name="T20" fmla="*/ 184 w 184"/>
                <a:gd name="T21" fmla="*/ 169 h 1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4" h="169">
                  <a:moveTo>
                    <a:pt x="184" y="15"/>
                  </a:moveTo>
                  <a:lnTo>
                    <a:pt x="76" y="169"/>
                  </a:lnTo>
                  <a:lnTo>
                    <a:pt x="0" y="0"/>
                  </a:lnTo>
                  <a:lnTo>
                    <a:pt x="184" y="15"/>
                  </a:lnTo>
                  <a:lnTo>
                    <a:pt x="76" y="169"/>
                  </a:lnTo>
                  <a:lnTo>
                    <a:pt x="184" y="1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Freeform 19"/>
            <p:cNvSpPr>
              <a:spLocks/>
            </p:cNvSpPr>
            <p:nvPr/>
          </p:nvSpPr>
          <p:spPr bwMode="auto">
            <a:xfrm>
              <a:off x="1754" y="1392"/>
              <a:ext cx="1107" cy="2427"/>
            </a:xfrm>
            <a:custGeom>
              <a:avLst/>
              <a:gdLst>
                <a:gd name="T0" fmla="*/ 4 w 4429"/>
                <a:gd name="T1" fmla="*/ 2 h 14559"/>
                <a:gd name="T2" fmla="*/ 4 w 4429"/>
                <a:gd name="T3" fmla="*/ 2 h 14559"/>
                <a:gd name="T4" fmla="*/ 0 w 4429"/>
                <a:gd name="T5" fmla="*/ 0 h 14559"/>
                <a:gd name="T6" fmla="*/ 0 w 4429"/>
                <a:gd name="T7" fmla="*/ 0 h 14559"/>
                <a:gd name="T8" fmla="*/ 4 w 4429"/>
                <a:gd name="T9" fmla="*/ 2 h 14559"/>
                <a:gd name="T10" fmla="*/ 4 w 4429"/>
                <a:gd name="T11" fmla="*/ 2 h 145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29"/>
                <a:gd name="T19" fmla="*/ 0 h 14559"/>
                <a:gd name="T20" fmla="*/ 4429 w 4429"/>
                <a:gd name="T21" fmla="*/ 14559 h 1455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29" h="14559">
                  <a:moveTo>
                    <a:pt x="4411" y="14553"/>
                  </a:moveTo>
                  <a:lnTo>
                    <a:pt x="4429" y="14549"/>
                  </a:lnTo>
                  <a:lnTo>
                    <a:pt x="33" y="0"/>
                  </a:lnTo>
                  <a:lnTo>
                    <a:pt x="0" y="9"/>
                  </a:lnTo>
                  <a:lnTo>
                    <a:pt x="4395" y="14559"/>
                  </a:lnTo>
                  <a:lnTo>
                    <a:pt x="4411" y="1455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Freeform 20"/>
            <p:cNvSpPr>
              <a:spLocks/>
            </p:cNvSpPr>
            <p:nvPr/>
          </p:nvSpPr>
          <p:spPr bwMode="auto">
            <a:xfrm>
              <a:off x="2834" y="3811"/>
              <a:ext cx="44" cy="31"/>
            </a:xfrm>
            <a:custGeom>
              <a:avLst/>
              <a:gdLst>
                <a:gd name="T0" fmla="*/ 0 w 178"/>
                <a:gd name="T1" fmla="*/ 0 h 181"/>
                <a:gd name="T2" fmla="*/ 0 w 178"/>
                <a:gd name="T3" fmla="*/ 0 h 181"/>
                <a:gd name="T4" fmla="*/ 0 w 178"/>
                <a:gd name="T5" fmla="*/ 0 h 181"/>
                <a:gd name="T6" fmla="*/ 0 w 178"/>
                <a:gd name="T7" fmla="*/ 0 h 181"/>
                <a:gd name="T8" fmla="*/ 0 w 178"/>
                <a:gd name="T9" fmla="*/ 0 h 181"/>
                <a:gd name="T10" fmla="*/ 0 w 178"/>
                <a:gd name="T11" fmla="*/ 0 h 1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8"/>
                <a:gd name="T19" fmla="*/ 0 h 181"/>
                <a:gd name="T20" fmla="*/ 178 w 178"/>
                <a:gd name="T21" fmla="*/ 181 h 1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8" h="181">
                  <a:moveTo>
                    <a:pt x="178" y="0"/>
                  </a:moveTo>
                  <a:lnTo>
                    <a:pt x="136" y="181"/>
                  </a:lnTo>
                  <a:lnTo>
                    <a:pt x="0" y="51"/>
                  </a:lnTo>
                  <a:lnTo>
                    <a:pt x="178" y="0"/>
                  </a:lnTo>
                  <a:lnTo>
                    <a:pt x="136" y="181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Freeform 21"/>
            <p:cNvSpPr>
              <a:spLocks/>
            </p:cNvSpPr>
            <p:nvPr/>
          </p:nvSpPr>
          <p:spPr bwMode="auto">
            <a:xfrm>
              <a:off x="1849" y="1328"/>
              <a:ext cx="1023" cy="1221"/>
            </a:xfrm>
            <a:custGeom>
              <a:avLst/>
              <a:gdLst>
                <a:gd name="T0" fmla="*/ 4 w 4089"/>
                <a:gd name="T1" fmla="*/ 1 h 7330"/>
                <a:gd name="T2" fmla="*/ 4 w 4089"/>
                <a:gd name="T3" fmla="*/ 1 h 7330"/>
                <a:gd name="T4" fmla="*/ 0 w 4089"/>
                <a:gd name="T5" fmla="*/ 0 h 7330"/>
                <a:gd name="T6" fmla="*/ 0 w 4089"/>
                <a:gd name="T7" fmla="*/ 0 h 7330"/>
                <a:gd name="T8" fmla="*/ 4 w 4089"/>
                <a:gd name="T9" fmla="*/ 1 h 7330"/>
                <a:gd name="T10" fmla="*/ 4 w 4089"/>
                <a:gd name="T11" fmla="*/ 1 h 7330"/>
                <a:gd name="T12" fmla="*/ 4 w 4089"/>
                <a:gd name="T13" fmla="*/ 1 h 7330"/>
                <a:gd name="T14" fmla="*/ 4 w 4089"/>
                <a:gd name="T15" fmla="*/ 1 h 7330"/>
                <a:gd name="T16" fmla="*/ 4 w 4089"/>
                <a:gd name="T17" fmla="*/ 1 h 7330"/>
                <a:gd name="T18" fmla="*/ 4 w 4089"/>
                <a:gd name="T19" fmla="*/ 1 h 73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89"/>
                <a:gd name="T31" fmla="*/ 0 h 7330"/>
                <a:gd name="T32" fmla="*/ 4089 w 4089"/>
                <a:gd name="T33" fmla="*/ 7330 h 73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89" h="7330">
                  <a:moveTo>
                    <a:pt x="4060" y="7289"/>
                  </a:moveTo>
                  <a:lnTo>
                    <a:pt x="4089" y="7291"/>
                  </a:lnTo>
                  <a:lnTo>
                    <a:pt x="32" y="0"/>
                  </a:lnTo>
                  <a:lnTo>
                    <a:pt x="0" y="16"/>
                  </a:lnTo>
                  <a:lnTo>
                    <a:pt x="4058" y="7308"/>
                  </a:lnTo>
                  <a:lnTo>
                    <a:pt x="4088" y="7310"/>
                  </a:lnTo>
                  <a:lnTo>
                    <a:pt x="4058" y="7308"/>
                  </a:lnTo>
                  <a:lnTo>
                    <a:pt x="4071" y="7330"/>
                  </a:lnTo>
                  <a:lnTo>
                    <a:pt x="4088" y="7310"/>
                  </a:lnTo>
                  <a:lnTo>
                    <a:pt x="4060" y="728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Freeform 22"/>
            <p:cNvSpPr>
              <a:spLocks/>
            </p:cNvSpPr>
            <p:nvPr/>
          </p:nvSpPr>
          <p:spPr bwMode="auto">
            <a:xfrm>
              <a:off x="2864" y="2150"/>
              <a:ext cx="471" cy="396"/>
            </a:xfrm>
            <a:custGeom>
              <a:avLst/>
              <a:gdLst>
                <a:gd name="T0" fmla="*/ 2 w 1882"/>
                <a:gd name="T1" fmla="*/ 0 h 2375"/>
                <a:gd name="T2" fmla="*/ 2 w 1882"/>
                <a:gd name="T3" fmla="*/ 0 h 2375"/>
                <a:gd name="T4" fmla="*/ 0 w 1882"/>
                <a:gd name="T5" fmla="*/ 0 h 2375"/>
                <a:gd name="T6" fmla="*/ 0 w 1882"/>
                <a:gd name="T7" fmla="*/ 0 h 2375"/>
                <a:gd name="T8" fmla="*/ 2 w 1882"/>
                <a:gd name="T9" fmla="*/ 0 h 2375"/>
                <a:gd name="T10" fmla="*/ 2 w 1882"/>
                <a:gd name="T11" fmla="*/ 0 h 2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82"/>
                <a:gd name="T19" fmla="*/ 0 h 2375"/>
                <a:gd name="T20" fmla="*/ 1882 w 1882"/>
                <a:gd name="T21" fmla="*/ 2375 h 2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82" h="2375">
                  <a:moveTo>
                    <a:pt x="1868" y="10"/>
                  </a:moveTo>
                  <a:lnTo>
                    <a:pt x="1854" y="0"/>
                  </a:lnTo>
                  <a:lnTo>
                    <a:pt x="0" y="2354"/>
                  </a:lnTo>
                  <a:lnTo>
                    <a:pt x="28" y="2375"/>
                  </a:lnTo>
                  <a:lnTo>
                    <a:pt x="1882" y="21"/>
                  </a:lnTo>
                  <a:lnTo>
                    <a:pt x="1868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Freeform 23"/>
            <p:cNvSpPr>
              <a:spLocks/>
            </p:cNvSpPr>
            <p:nvPr/>
          </p:nvSpPr>
          <p:spPr bwMode="auto">
            <a:xfrm>
              <a:off x="3311" y="2132"/>
              <a:ext cx="44" cy="31"/>
            </a:xfrm>
            <a:custGeom>
              <a:avLst/>
              <a:gdLst>
                <a:gd name="T0" fmla="*/ 0 w 176"/>
                <a:gd name="T1" fmla="*/ 0 h 184"/>
                <a:gd name="T2" fmla="*/ 0 w 176"/>
                <a:gd name="T3" fmla="*/ 0 h 184"/>
                <a:gd name="T4" fmla="*/ 0 w 176"/>
                <a:gd name="T5" fmla="*/ 0 h 184"/>
                <a:gd name="T6" fmla="*/ 0 w 176"/>
                <a:gd name="T7" fmla="*/ 0 h 184"/>
                <a:gd name="T8" fmla="*/ 0 w 176"/>
                <a:gd name="T9" fmla="*/ 0 h 184"/>
                <a:gd name="T10" fmla="*/ 0 w 176"/>
                <a:gd name="T11" fmla="*/ 0 h 1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6"/>
                <a:gd name="T19" fmla="*/ 0 h 184"/>
                <a:gd name="T20" fmla="*/ 176 w 176"/>
                <a:gd name="T21" fmla="*/ 184 h 1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6" h="184">
                  <a:moveTo>
                    <a:pt x="0" y="76"/>
                  </a:moveTo>
                  <a:lnTo>
                    <a:pt x="176" y="0"/>
                  </a:lnTo>
                  <a:lnTo>
                    <a:pt x="147" y="184"/>
                  </a:lnTo>
                  <a:lnTo>
                    <a:pt x="0" y="76"/>
                  </a:lnTo>
                  <a:lnTo>
                    <a:pt x="176" y="0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Rectangle 24"/>
            <p:cNvSpPr>
              <a:spLocks noChangeArrowheads="1"/>
            </p:cNvSpPr>
            <p:nvPr/>
          </p:nvSpPr>
          <p:spPr bwMode="auto">
            <a:xfrm>
              <a:off x="3076" y="1804"/>
              <a:ext cx="1199" cy="328"/>
            </a:xfrm>
            <a:prstGeom prst="rect">
              <a:avLst/>
            </a:prstGeom>
            <a:noFill/>
            <a:ln w="14288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Freeform 25"/>
            <p:cNvSpPr>
              <a:spLocks/>
            </p:cNvSpPr>
            <p:nvPr/>
          </p:nvSpPr>
          <p:spPr bwMode="auto">
            <a:xfrm>
              <a:off x="1886" y="1275"/>
              <a:ext cx="1159" cy="476"/>
            </a:xfrm>
            <a:custGeom>
              <a:avLst/>
              <a:gdLst>
                <a:gd name="T0" fmla="*/ 4 w 4639"/>
                <a:gd name="T1" fmla="*/ 0 h 2857"/>
                <a:gd name="T2" fmla="*/ 4 w 4639"/>
                <a:gd name="T3" fmla="*/ 0 h 2857"/>
                <a:gd name="T4" fmla="*/ 0 w 4639"/>
                <a:gd name="T5" fmla="*/ 0 h 2857"/>
                <a:gd name="T6" fmla="*/ 0 w 4639"/>
                <a:gd name="T7" fmla="*/ 0 h 2857"/>
                <a:gd name="T8" fmla="*/ 4 w 4639"/>
                <a:gd name="T9" fmla="*/ 0 h 2857"/>
                <a:gd name="T10" fmla="*/ 4 w 4639"/>
                <a:gd name="T11" fmla="*/ 0 h 28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39"/>
                <a:gd name="T19" fmla="*/ 0 h 2857"/>
                <a:gd name="T20" fmla="*/ 4639 w 4639"/>
                <a:gd name="T21" fmla="*/ 2857 h 28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39" h="2857">
                  <a:moveTo>
                    <a:pt x="4630" y="2842"/>
                  </a:moveTo>
                  <a:lnTo>
                    <a:pt x="4639" y="2828"/>
                  </a:lnTo>
                  <a:lnTo>
                    <a:pt x="19" y="0"/>
                  </a:lnTo>
                  <a:lnTo>
                    <a:pt x="0" y="29"/>
                  </a:lnTo>
                  <a:lnTo>
                    <a:pt x="4620" y="2857"/>
                  </a:lnTo>
                  <a:lnTo>
                    <a:pt x="4630" y="284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Freeform 26"/>
            <p:cNvSpPr>
              <a:spLocks/>
            </p:cNvSpPr>
            <p:nvPr/>
          </p:nvSpPr>
          <p:spPr bwMode="auto">
            <a:xfrm>
              <a:off x="3028" y="1735"/>
              <a:ext cx="48" cy="27"/>
            </a:xfrm>
            <a:custGeom>
              <a:avLst/>
              <a:gdLst>
                <a:gd name="T0" fmla="*/ 0 w 193"/>
                <a:gd name="T1" fmla="*/ 0 h 163"/>
                <a:gd name="T2" fmla="*/ 0 w 193"/>
                <a:gd name="T3" fmla="*/ 0 h 163"/>
                <a:gd name="T4" fmla="*/ 0 w 193"/>
                <a:gd name="T5" fmla="*/ 0 h 163"/>
                <a:gd name="T6" fmla="*/ 0 w 193"/>
                <a:gd name="T7" fmla="*/ 0 h 163"/>
                <a:gd name="T8" fmla="*/ 0 w 193"/>
                <a:gd name="T9" fmla="*/ 0 h 163"/>
                <a:gd name="T10" fmla="*/ 0 w 193"/>
                <a:gd name="T11" fmla="*/ 0 h 1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163"/>
                <a:gd name="T20" fmla="*/ 193 w 193"/>
                <a:gd name="T21" fmla="*/ 163 h 1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163">
                  <a:moveTo>
                    <a:pt x="100" y="0"/>
                  </a:moveTo>
                  <a:lnTo>
                    <a:pt x="193" y="163"/>
                  </a:lnTo>
                  <a:lnTo>
                    <a:pt x="0" y="152"/>
                  </a:lnTo>
                  <a:lnTo>
                    <a:pt x="100" y="0"/>
                  </a:lnTo>
                  <a:lnTo>
                    <a:pt x="193" y="163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Freeform 27"/>
            <p:cNvSpPr>
              <a:spLocks/>
            </p:cNvSpPr>
            <p:nvPr/>
          </p:nvSpPr>
          <p:spPr bwMode="auto">
            <a:xfrm>
              <a:off x="1626" y="1056"/>
              <a:ext cx="17" cy="6"/>
            </a:xfrm>
            <a:custGeom>
              <a:avLst/>
              <a:gdLst>
                <a:gd name="T0" fmla="*/ 0 w 71"/>
                <a:gd name="T1" fmla="*/ 0 h 36"/>
                <a:gd name="T2" fmla="*/ 0 w 71"/>
                <a:gd name="T3" fmla="*/ 0 h 36"/>
                <a:gd name="T4" fmla="*/ 0 w 71"/>
                <a:gd name="T5" fmla="*/ 0 h 36"/>
                <a:gd name="T6" fmla="*/ 0 w 71"/>
                <a:gd name="T7" fmla="*/ 0 h 36"/>
                <a:gd name="T8" fmla="*/ 0 w 71"/>
                <a:gd name="T9" fmla="*/ 0 h 36"/>
                <a:gd name="T10" fmla="*/ 0 w 71"/>
                <a:gd name="T11" fmla="*/ 0 h 36"/>
                <a:gd name="T12" fmla="*/ 0 w 71"/>
                <a:gd name="T13" fmla="*/ 0 h 36"/>
                <a:gd name="T14" fmla="*/ 0 w 71"/>
                <a:gd name="T15" fmla="*/ 0 h 36"/>
                <a:gd name="T16" fmla="*/ 0 w 71"/>
                <a:gd name="T17" fmla="*/ 0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36"/>
                <a:gd name="T29" fmla="*/ 71 w 71"/>
                <a:gd name="T30" fmla="*/ 36 h 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36">
                  <a:moveTo>
                    <a:pt x="71" y="2"/>
                  </a:moveTo>
                  <a:lnTo>
                    <a:pt x="56" y="1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33"/>
                  </a:lnTo>
                  <a:lnTo>
                    <a:pt x="27" y="33"/>
                  </a:lnTo>
                  <a:lnTo>
                    <a:pt x="54" y="35"/>
                  </a:lnTo>
                  <a:lnTo>
                    <a:pt x="70" y="36"/>
                  </a:lnTo>
                  <a:lnTo>
                    <a:pt x="71" y="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Freeform 28"/>
            <p:cNvSpPr>
              <a:spLocks/>
            </p:cNvSpPr>
            <p:nvPr/>
          </p:nvSpPr>
          <p:spPr bwMode="auto">
            <a:xfrm>
              <a:off x="1652" y="1057"/>
              <a:ext cx="18" cy="7"/>
            </a:xfrm>
            <a:custGeom>
              <a:avLst/>
              <a:gdLst>
                <a:gd name="T0" fmla="*/ 0 w 73"/>
                <a:gd name="T1" fmla="*/ 0 h 42"/>
                <a:gd name="T2" fmla="*/ 0 w 73"/>
                <a:gd name="T3" fmla="*/ 0 h 42"/>
                <a:gd name="T4" fmla="*/ 0 w 73"/>
                <a:gd name="T5" fmla="*/ 0 h 42"/>
                <a:gd name="T6" fmla="*/ 0 w 73"/>
                <a:gd name="T7" fmla="*/ 0 h 42"/>
                <a:gd name="T8" fmla="*/ 0 w 73"/>
                <a:gd name="T9" fmla="*/ 0 h 42"/>
                <a:gd name="T10" fmla="*/ 0 w 73"/>
                <a:gd name="T11" fmla="*/ 0 h 42"/>
                <a:gd name="T12" fmla="*/ 0 w 73"/>
                <a:gd name="T13" fmla="*/ 0 h 42"/>
                <a:gd name="T14" fmla="*/ 0 w 73"/>
                <a:gd name="T15" fmla="*/ 0 h 42"/>
                <a:gd name="T16" fmla="*/ 0 w 73"/>
                <a:gd name="T17" fmla="*/ 0 h 42"/>
                <a:gd name="T18" fmla="*/ 0 w 73"/>
                <a:gd name="T19" fmla="*/ 0 h 42"/>
                <a:gd name="T20" fmla="*/ 0 w 73"/>
                <a:gd name="T21" fmla="*/ 0 h 4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3"/>
                <a:gd name="T34" fmla="*/ 0 h 42"/>
                <a:gd name="T35" fmla="*/ 73 w 73"/>
                <a:gd name="T36" fmla="*/ 42 h 4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3" h="42">
                  <a:moveTo>
                    <a:pt x="73" y="10"/>
                  </a:moveTo>
                  <a:lnTo>
                    <a:pt x="57" y="6"/>
                  </a:lnTo>
                  <a:lnTo>
                    <a:pt x="31" y="3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33"/>
                  </a:lnTo>
                  <a:lnTo>
                    <a:pt x="1" y="33"/>
                  </a:lnTo>
                  <a:lnTo>
                    <a:pt x="26" y="36"/>
                  </a:lnTo>
                  <a:lnTo>
                    <a:pt x="53" y="40"/>
                  </a:lnTo>
                  <a:lnTo>
                    <a:pt x="67" y="42"/>
                  </a:lnTo>
                  <a:lnTo>
                    <a:pt x="73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Freeform 29"/>
            <p:cNvSpPr>
              <a:spLocks/>
            </p:cNvSpPr>
            <p:nvPr/>
          </p:nvSpPr>
          <p:spPr bwMode="auto">
            <a:xfrm>
              <a:off x="1677" y="1060"/>
              <a:ext cx="19" cy="8"/>
            </a:xfrm>
            <a:custGeom>
              <a:avLst/>
              <a:gdLst>
                <a:gd name="T0" fmla="*/ 0 w 77"/>
                <a:gd name="T1" fmla="*/ 0 h 49"/>
                <a:gd name="T2" fmla="*/ 0 w 77"/>
                <a:gd name="T3" fmla="*/ 0 h 49"/>
                <a:gd name="T4" fmla="*/ 0 w 77"/>
                <a:gd name="T5" fmla="*/ 0 h 49"/>
                <a:gd name="T6" fmla="*/ 0 w 77"/>
                <a:gd name="T7" fmla="*/ 0 h 49"/>
                <a:gd name="T8" fmla="*/ 0 w 77"/>
                <a:gd name="T9" fmla="*/ 0 h 49"/>
                <a:gd name="T10" fmla="*/ 0 w 77"/>
                <a:gd name="T11" fmla="*/ 0 h 49"/>
                <a:gd name="T12" fmla="*/ 0 w 77"/>
                <a:gd name="T13" fmla="*/ 0 h 49"/>
                <a:gd name="T14" fmla="*/ 0 w 77"/>
                <a:gd name="T15" fmla="*/ 0 h 49"/>
                <a:gd name="T16" fmla="*/ 0 w 77"/>
                <a:gd name="T17" fmla="*/ 0 h 49"/>
                <a:gd name="T18" fmla="*/ 0 w 77"/>
                <a:gd name="T19" fmla="*/ 0 h 49"/>
                <a:gd name="T20" fmla="*/ 0 w 77"/>
                <a:gd name="T21" fmla="*/ 0 h 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7"/>
                <a:gd name="T34" fmla="*/ 0 h 49"/>
                <a:gd name="T35" fmla="*/ 77 w 77"/>
                <a:gd name="T36" fmla="*/ 49 h 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7" h="49">
                  <a:moveTo>
                    <a:pt x="77" y="17"/>
                  </a:moveTo>
                  <a:lnTo>
                    <a:pt x="62" y="13"/>
                  </a:lnTo>
                  <a:lnTo>
                    <a:pt x="36" y="6"/>
                  </a:lnTo>
                  <a:lnTo>
                    <a:pt x="11" y="0"/>
                  </a:lnTo>
                  <a:lnTo>
                    <a:pt x="7" y="0"/>
                  </a:lnTo>
                  <a:lnTo>
                    <a:pt x="0" y="33"/>
                  </a:lnTo>
                  <a:lnTo>
                    <a:pt x="3" y="34"/>
                  </a:lnTo>
                  <a:lnTo>
                    <a:pt x="28" y="39"/>
                  </a:lnTo>
                  <a:lnTo>
                    <a:pt x="52" y="45"/>
                  </a:lnTo>
                  <a:lnTo>
                    <a:pt x="67" y="49"/>
                  </a:lnTo>
                  <a:lnTo>
                    <a:pt x="77" y="1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Freeform 30"/>
            <p:cNvSpPr>
              <a:spLocks/>
            </p:cNvSpPr>
            <p:nvPr/>
          </p:nvSpPr>
          <p:spPr bwMode="auto">
            <a:xfrm>
              <a:off x="1702" y="1064"/>
              <a:ext cx="19" cy="9"/>
            </a:xfrm>
            <a:custGeom>
              <a:avLst/>
              <a:gdLst>
                <a:gd name="T0" fmla="*/ 0 w 77"/>
                <a:gd name="T1" fmla="*/ 0 h 55"/>
                <a:gd name="T2" fmla="*/ 0 w 77"/>
                <a:gd name="T3" fmla="*/ 0 h 55"/>
                <a:gd name="T4" fmla="*/ 0 w 77"/>
                <a:gd name="T5" fmla="*/ 0 h 55"/>
                <a:gd name="T6" fmla="*/ 0 w 77"/>
                <a:gd name="T7" fmla="*/ 0 h 55"/>
                <a:gd name="T8" fmla="*/ 0 w 77"/>
                <a:gd name="T9" fmla="*/ 0 h 55"/>
                <a:gd name="T10" fmla="*/ 0 w 77"/>
                <a:gd name="T11" fmla="*/ 0 h 55"/>
                <a:gd name="T12" fmla="*/ 0 w 77"/>
                <a:gd name="T13" fmla="*/ 0 h 55"/>
                <a:gd name="T14" fmla="*/ 0 w 77"/>
                <a:gd name="T15" fmla="*/ 0 h 55"/>
                <a:gd name="T16" fmla="*/ 0 w 77"/>
                <a:gd name="T17" fmla="*/ 0 h 55"/>
                <a:gd name="T18" fmla="*/ 0 w 77"/>
                <a:gd name="T19" fmla="*/ 0 h 55"/>
                <a:gd name="T20" fmla="*/ 0 w 77"/>
                <a:gd name="T21" fmla="*/ 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7"/>
                <a:gd name="T34" fmla="*/ 0 h 55"/>
                <a:gd name="T35" fmla="*/ 77 w 77"/>
                <a:gd name="T36" fmla="*/ 55 h 5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7" h="55">
                  <a:moveTo>
                    <a:pt x="77" y="24"/>
                  </a:moveTo>
                  <a:lnTo>
                    <a:pt x="62" y="18"/>
                  </a:lnTo>
                  <a:lnTo>
                    <a:pt x="37" y="9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0" y="32"/>
                  </a:lnTo>
                  <a:lnTo>
                    <a:pt x="1" y="32"/>
                  </a:lnTo>
                  <a:lnTo>
                    <a:pt x="25" y="40"/>
                  </a:lnTo>
                  <a:lnTo>
                    <a:pt x="50" y="49"/>
                  </a:lnTo>
                  <a:lnTo>
                    <a:pt x="65" y="55"/>
                  </a:lnTo>
                  <a:lnTo>
                    <a:pt x="77" y="2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Freeform 31"/>
            <p:cNvSpPr>
              <a:spLocks/>
            </p:cNvSpPr>
            <p:nvPr/>
          </p:nvSpPr>
          <p:spPr bwMode="auto">
            <a:xfrm>
              <a:off x="1726" y="1070"/>
              <a:ext cx="19" cy="10"/>
            </a:xfrm>
            <a:custGeom>
              <a:avLst/>
              <a:gdLst>
                <a:gd name="T0" fmla="*/ 0 w 78"/>
                <a:gd name="T1" fmla="*/ 0 h 60"/>
                <a:gd name="T2" fmla="*/ 0 w 78"/>
                <a:gd name="T3" fmla="*/ 0 h 60"/>
                <a:gd name="T4" fmla="*/ 0 w 78"/>
                <a:gd name="T5" fmla="*/ 0 h 60"/>
                <a:gd name="T6" fmla="*/ 0 w 78"/>
                <a:gd name="T7" fmla="*/ 0 h 60"/>
                <a:gd name="T8" fmla="*/ 0 w 78"/>
                <a:gd name="T9" fmla="*/ 0 h 60"/>
                <a:gd name="T10" fmla="*/ 0 w 78"/>
                <a:gd name="T11" fmla="*/ 0 h 60"/>
                <a:gd name="T12" fmla="*/ 0 w 78"/>
                <a:gd name="T13" fmla="*/ 0 h 60"/>
                <a:gd name="T14" fmla="*/ 0 w 78"/>
                <a:gd name="T15" fmla="*/ 0 h 60"/>
                <a:gd name="T16" fmla="*/ 0 w 78"/>
                <a:gd name="T17" fmla="*/ 0 h 60"/>
                <a:gd name="T18" fmla="*/ 0 w 78"/>
                <a:gd name="T19" fmla="*/ 0 h 60"/>
                <a:gd name="T20" fmla="*/ 0 w 78"/>
                <a:gd name="T21" fmla="*/ 0 h 6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8"/>
                <a:gd name="T34" fmla="*/ 0 h 60"/>
                <a:gd name="T35" fmla="*/ 78 w 78"/>
                <a:gd name="T36" fmla="*/ 60 h 6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8" h="60">
                  <a:moveTo>
                    <a:pt x="78" y="31"/>
                  </a:moveTo>
                  <a:lnTo>
                    <a:pt x="61" y="22"/>
                  </a:lnTo>
                  <a:lnTo>
                    <a:pt x="38" y="11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0" y="31"/>
                  </a:lnTo>
                  <a:lnTo>
                    <a:pt x="23" y="41"/>
                  </a:lnTo>
                  <a:lnTo>
                    <a:pt x="45" y="52"/>
                  </a:lnTo>
                  <a:lnTo>
                    <a:pt x="61" y="60"/>
                  </a:lnTo>
                  <a:lnTo>
                    <a:pt x="78" y="3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Freeform 32"/>
            <p:cNvSpPr>
              <a:spLocks/>
            </p:cNvSpPr>
            <p:nvPr/>
          </p:nvSpPr>
          <p:spPr bwMode="auto">
            <a:xfrm>
              <a:off x="1749" y="1078"/>
              <a:ext cx="19" cy="11"/>
            </a:xfrm>
            <a:custGeom>
              <a:avLst/>
              <a:gdLst>
                <a:gd name="T0" fmla="*/ 0 w 78"/>
                <a:gd name="T1" fmla="*/ 0 h 65"/>
                <a:gd name="T2" fmla="*/ 0 w 78"/>
                <a:gd name="T3" fmla="*/ 0 h 65"/>
                <a:gd name="T4" fmla="*/ 0 w 78"/>
                <a:gd name="T5" fmla="*/ 0 h 65"/>
                <a:gd name="T6" fmla="*/ 0 w 78"/>
                <a:gd name="T7" fmla="*/ 0 h 65"/>
                <a:gd name="T8" fmla="*/ 0 w 78"/>
                <a:gd name="T9" fmla="*/ 0 h 65"/>
                <a:gd name="T10" fmla="*/ 0 w 78"/>
                <a:gd name="T11" fmla="*/ 0 h 65"/>
                <a:gd name="T12" fmla="*/ 0 w 78"/>
                <a:gd name="T13" fmla="*/ 0 h 65"/>
                <a:gd name="T14" fmla="*/ 0 w 78"/>
                <a:gd name="T15" fmla="*/ 0 h 65"/>
                <a:gd name="T16" fmla="*/ 0 w 78"/>
                <a:gd name="T17" fmla="*/ 0 h 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8"/>
                <a:gd name="T28" fmla="*/ 0 h 65"/>
                <a:gd name="T29" fmla="*/ 78 w 78"/>
                <a:gd name="T30" fmla="*/ 65 h 6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8" h="65">
                  <a:moveTo>
                    <a:pt x="78" y="36"/>
                  </a:moveTo>
                  <a:lnTo>
                    <a:pt x="61" y="26"/>
                  </a:lnTo>
                  <a:lnTo>
                    <a:pt x="39" y="12"/>
                  </a:lnTo>
                  <a:lnTo>
                    <a:pt x="18" y="0"/>
                  </a:lnTo>
                  <a:lnTo>
                    <a:pt x="0" y="29"/>
                  </a:lnTo>
                  <a:lnTo>
                    <a:pt x="21" y="40"/>
                  </a:lnTo>
                  <a:lnTo>
                    <a:pt x="42" y="53"/>
                  </a:lnTo>
                  <a:lnTo>
                    <a:pt x="58" y="65"/>
                  </a:lnTo>
                  <a:lnTo>
                    <a:pt x="78" y="3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Freeform 33"/>
            <p:cNvSpPr>
              <a:spLocks/>
            </p:cNvSpPr>
            <p:nvPr/>
          </p:nvSpPr>
          <p:spPr bwMode="auto">
            <a:xfrm>
              <a:off x="1770" y="1088"/>
              <a:ext cx="19" cy="11"/>
            </a:xfrm>
            <a:custGeom>
              <a:avLst/>
              <a:gdLst>
                <a:gd name="T0" fmla="*/ 0 w 77"/>
                <a:gd name="T1" fmla="*/ 0 h 68"/>
                <a:gd name="T2" fmla="*/ 0 w 77"/>
                <a:gd name="T3" fmla="*/ 0 h 68"/>
                <a:gd name="T4" fmla="*/ 0 w 77"/>
                <a:gd name="T5" fmla="*/ 0 h 68"/>
                <a:gd name="T6" fmla="*/ 0 w 77"/>
                <a:gd name="T7" fmla="*/ 0 h 68"/>
                <a:gd name="T8" fmla="*/ 0 w 77"/>
                <a:gd name="T9" fmla="*/ 0 h 68"/>
                <a:gd name="T10" fmla="*/ 0 w 77"/>
                <a:gd name="T11" fmla="*/ 0 h 68"/>
                <a:gd name="T12" fmla="*/ 0 w 77"/>
                <a:gd name="T13" fmla="*/ 0 h 68"/>
                <a:gd name="T14" fmla="*/ 0 w 77"/>
                <a:gd name="T15" fmla="*/ 0 h 68"/>
                <a:gd name="T16" fmla="*/ 0 w 77"/>
                <a:gd name="T17" fmla="*/ 0 h 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7"/>
                <a:gd name="T28" fmla="*/ 0 h 68"/>
                <a:gd name="T29" fmla="*/ 77 w 77"/>
                <a:gd name="T30" fmla="*/ 68 h 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7" h="68">
                  <a:moveTo>
                    <a:pt x="77" y="42"/>
                  </a:moveTo>
                  <a:lnTo>
                    <a:pt x="60" y="29"/>
                  </a:lnTo>
                  <a:lnTo>
                    <a:pt x="40" y="13"/>
                  </a:lnTo>
                  <a:lnTo>
                    <a:pt x="21" y="0"/>
                  </a:lnTo>
                  <a:lnTo>
                    <a:pt x="0" y="28"/>
                  </a:lnTo>
                  <a:lnTo>
                    <a:pt x="19" y="40"/>
                  </a:lnTo>
                  <a:lnTo>
                    <a:pt x="38" y="54"/>
                  </a:lnTo>
                  <a:lnTo>
                    <a:pt x="55" y="68"/>
                  </a:lnTo>
                  <a:lnTo>
                    <a:pt x="77" y="4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Freeform 34"/>
            <p:cNvSpPr>
              <a:spLocks/>
            </p:cNvSpPr>
            <p:nvPr/>
          </p:nvSpPr>
          <p:spPr bwMode="auto">
            <a:xfrm>
              <a:off x="1790" y="1098"/>
              <a:ext cx="19" cy="12"/>
            </a:xfrm>
            <a:custGeom>
              <a:avLst/>
              <a:gdLst>
                <a:gd name="T0" fmla="*/ 0 w 74"/>
                <a:gd name="T1" fmla="*/ 0 h 71"/>
                <a:gd name="T2" fmla="*/ 0 w 74"/>
                <a:gd name="T3" fmla="*/ 0 h 71"/>
                <a:gd name="T4" fmla="*/ 0 w 74"/>
                <a:gd name="T5" fmla="*/ 0 h 71"/>
                <a:gd name="T6" fmla="*/ 0 w 74"/>
                <a:gd name="T7" fmla="*/ 0 h 71"/>
                <a:gd name="T8" fmla="*/ 0 w 74"/>
                <a:gd name="T9" fmla="*/ 0 h 71"/>
                <a:gd name="T10" fmla="*/ 0 w 74"/>
                <a:gd name="T11" fmla="*/ 0 h 71"/>
                <a:gd name="T12" fmla="*/ 0 w 74"/>
                <a:gd name="T13" fmla="*/ 0 h 71"/>
                <a:gd name="T14" fmla="*/ 0 w 74"/>
                <a:gd name="T15" fmla="*/ 0 h 71"/>
                <a:gd name="T16" fmla="*/ 0 w 74"/>
                <a:gd name="T17" fmla="*/ 0 h 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4"/>
                <a:gd name="T28" fmla="*/ 0 h 71"/>
                <a:gd name="T29" fmla="*/ 74 w 74"/>
                <a:gd name="T30" fmla="*/ 71 h 7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4" h="71">
                  <a:moveTo>
                    <a:pt x="74" y="47"/>
                  </a:moveTo>
                  <a:lnTo>
                    <a:pt x="58" y="32"/>
                  </a:lnTo>
                  <a:lnTo>
                    <a:pt x="40" y="15"/>
                  </a:lnTo>
                  <a:lnTo>
                    <a:pt x="23" y="0"/>
                  </a:lnTo>
                  <a:lnTo>
                    <a:pt x="0" y="25"/>
                  </a:lnTo>
                  <a:lnTo>
                    <a:pt x="15" y="40"/>
                  </a:lnTo>
                  <a:lnTo>
                    <a:pt x="34" y="56"/>
                  </a:lnTo>
                  <a:lnTo>
                    <a:pt x="50" y="71"/>
                  </a:lnTo>
                  <a:lnTo>
                    <a:pt x="74" y="4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Freeform 35"/>
            <p:cNvSpPr>
              <a:spLocks/>
            </p:cNvSpPr>
            <p:nvPr/>
          </p:nvSpPr>
          <p:spPr bwMode="auto">
            <a:xfrm>
              <a:off x="1809" y="1110"/>
              <a:ext cx="17" cy="13"/>
            </a:xfrm>
            <a:custGeom>
              <a:avLst/>
              <a:gdLst>
                <a:gd name="T0" fmla="*/ 0 w 72"/>
                <a:gd name="T1" fmla="*/ 0 h 74"/>
                <a:gd name="T2" fmla="*/ 0 w 72"/>
                <a:gd name="T3" fmla="*/ 0 h 74"/>
                <a:gd name="T4" fmla="*/ 0 w 72"/>
                <a:gd name="T5" fmla="*/ 0 h 74"/>
                <a:gd name="T6" fmla="*/ 0 w 72"/>
                <a:gd name="T7" fmla="*/ 0 h 74"/>
                <a:gd name="T8" fmla="*/ 0 w 72"/>
                <a:gd name="T9" fmla="*/ 0 h 74"/>
                <a:gd name="T10" fmla="*/ 0 w 72"/>
                <a:gd name="T11" fmla="*/ 0 h 74"/>
                <a:gd name="T12" fmla="*/ 0 w 72"/>
                <a:gd name="T13" fmla="*/ 0 h 74"/>
                <a:gd name="T14" fmla="*/ 0 w 72"/>
                <a:gd name="T15" fmla="*/ 0 h 74"/>
                <a:gd name="T16" fmla="*/ 0 w 72"/>
                <a:gd name="T17" fmla="*/ 0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"/>
                <a:gd name="T28" fmla="*/ 0 h 74"/>
                <a:gd name="T29" fmla="*/ 72 w 72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" h="74">
                  <a:moveTo>
                    <a:pt x="72" y="51"/>
                  </a:moveTo>
                  <a:lnTo>
                    <a:pt x="58" y="34"/>
                  </a:lnTo>
                  <a:lnTo>
                    <a:pt x="41" y="15"/>
                  </a:lnTo>
                  <a:lnTo>
                    <a:pt x="26" y="0"/>
                  </a:lnTo>
                  <a:lnTo>
                    <a:pt x="0" y="23"/>
                  </a:lnTo>
                  <a:lnTo>
                    <a:pt x="14" y="38"/>
                  </a:lnTo>
                  <a:lnTo>
                    <a:pt x="31" y="56"/>
                  </a:lnTo>
                  <a:lnTo>
                    <a:pt x="45" y="74"/>
                  </a:lnTo>
                  <a:lnTo>
                    <a:pt x="72" y="5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Freeform 36"/>
            <p:cNvSpPr>
              <a:spLocks/>
            </p:cNvSpPr>
            <p:nvPr/>
          </p:nvSpPr>
          <p:spPr bwMode="auto">
            <a:xfrm>
              <a:off x="1825" y="1124"/>
              <a:ext cx="17" cy="12"/>
            </a:xfrm>
            <a:custGeom>
              <a:avLst/>
              <a:gdLst>
                <a:gd name="T0" fmla="*/ 0 w 69"/>
                <a:gd name="T1" fmla="*/ 0 h 75"/>
                <a:gd name="T2" fmla="*/ 0 w 69"/>
                <a:gd name="T3" fmla="*/ 0 h 75"/>
                <a:gd name="T4" fmla="*/ 0 w 69"/>
                <a:gd name="T5" fmla="*/ 0 h 75"/>
                <a:gd name="T6" fmla="*/ 0 w 69"/>
                <a:gd name="T7" fmla="*/ 0 h 75"/>
                <a:gd name="T8" fmla="*/ 0 w 69"/>
                <a:gd name="T9" fmla="*/ 0 h 75"/>
                <a:gd name="T10" fmla="*/ 0 w 69"/>
                <a:gd name="T11" fmla="*/ 0 h 75"/>
                <a:gd name="T12" fmla="*/ 0 w 69"/>
                <a:gd name="T13" fmla="*/ 0 h 75"/>
                <a:gd name="T14" fmla="*/ 0 w 69"/>
                <a:gd name="T15" fmla="*/ 0 h 75"/>
                <a:gd name="T16" fmla="*/ 0 w 69"/>
                <a:gd name="T17" fmla="*/ 0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9"/>
                <a:gd name="T28" fmla="*/ 0 h 75"/>
                <a:gd name="T29" fmla="*/ 69 w 69"/>
                <a:gd name="T30" fmla="*/ 75 h 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9" h="75">
                  <a:moveTo>
                    <a:pt x="69" y="55"/>
                  </a:moveTo>
                  <a:lnTo>
                    <a:pt x="56" y="37"/>
                  </a:lnTo>
                  <a:lnTo>
                    <a:pt x="40" y="16"/>
                  </a:lnTo>
                  <a:lnTo>
                    <a:pt x="28" y="0"/>
                  </a:lnTo>
                  <a:lnTo>
                    <a:pt x="0" y="20"/>
                  </a:lnTo>
                  <a:lnTo>
                    <a:pt x="12" y="36"/>
                  </a:lnTo>
                  <a:lnTo>
                    <a:pt x="27" y="56"/>
                  </a:lnTo>
                  <a:lnTo>
                    <a:pt x="41" y="75"/>
                  </a:lnTo>
                  <a:lnTo>
                    <a:pt x="69" y="5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Freeform 37"/>
            <p:cNvSpPr>
              <a:spLocks/>
            </p:cNvSpPr>
            <p:nvPr/>
          </p:nvSpPr>
          <p:spPr bwMode="auto">
            <a:xfrm>
              <a:off x="1840" y="1137"/>
              <a:ext cx="16" cy="13"/>
            </a:xfrm>
            <a:custGeom>
              <a:avLst/>
              <a:gdLst>
                <a:gd name="T0" fmla="*/ 0 w 65"/>
                <a:gd name="T1" fmla="*/ 0 h 76"/>
                <a:gd name="T2" fmla="*/ 0 w 65"/>
                <a:gd name="T3" fmla="*/ 0 h 76"/>
                <a:gd name="T4" fmla="*/ 0 w 65"/>
                <a:gd name="T5" fmla="*/ 0 h 76"/>
                <a:gd name="T6" fmla="*/ 0 w 65"/>
                <a:gd name="T7" fmla="*/ 0 h 76"/>
                <a:gd name="T8" fmla="*/ 0 w 65"/>
                <a:gd name="T9" fmla="*/ 0 h 76"/>
                <a:gd name="T10" fmla="*/ 0 w 65"/>
                <a:gd name="T11" fmla="*/ 0 h 76"/>
                <a:gd name="T12" fmla="*/ 0 w 65"/>
                <a:gd name="T13" fmla="*/ 0 h 76"/>
                <a:gd name="T14" fmla="*/ 0 w 65"/>
                <a:gd name="T15" fmla="*/ 0 h 76"/>
                <a:gd name="T16" fmla="*/ 0 w 65"/>
                <a:gd name="T17" fmla="*/ 0 h 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5"/>
                <a:gd name="T28" fmla="*/ 0 h 76"/>
                <a:gd name="T29" fmla="*/ 65 w 65"/>
                <a:gd name="T30" fmla="*/ 76 h 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5" h="76">
                  <a:moveTo>
                    <a:pt x="65" y="59"/>
                  </a:moveTo>
                  <a:lnTo>
                    <a:pt x="55" y="40"/>
                  </a:lnTo>
                  <a:lnTo>
                    <a:pt x="41" y="18"/>
                  </a:lnTo>
                  <a:lnTo>
                    <a:pt x="29" y="0"/>
                  </a:lnTo>
                  <a:lnTo>
                    <a:pt x="0" y="18"/>
                  </a:lnTo>
                  <a:lnTo>
                    <a:pt x="11" y="36"/>
                  </a:lnTo>
                  <a:lnTo>
                    <a:pt x="24" y="57"/>
                  </a:lnTo>
                  <a:lnTo>
                    <a:pt x="35" y="76"/>
                  </a:lnTo>
                  <a:lnTo>
                    <a:pt x="65" y="5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Freeform 38"/>
            <p:cNvSpPr>
              <a:spLocks/>
            </p:cNvSpPr>
            <p:nvPr/>
          </p:nvSpPr>
          <p:spPr bwMode="auto">
            <a:xfrm>
              <a:off x="1853" y="1152"/>
              <a:ext cx="15" cy="13"/>
            </a:xfrm>
            <a:custGeom>
              <a:avLst/>
              <a:gdLst>
                <a:gd name="T0" fmla="*/ 0 w 62"/>
                <a:gd name="T1" fmla="*/ 0 h 76"/>
                <a:gd name="T2" fmla="*/ 0 w 62"/>
                <a:gd name="T3" fmla="*/ 0 h 76"/>
                <a:gd name="T4" fmla="*/ 0 w 62"/>
                <a:gd name="T5" fmla="*/ 0 h 76"/>
                <a:gd name="T6" fmla="*/ 0 w 62"/>
                <a:gd name="T7" fmla="*/ 0 h 76"/>
                <a:gd name="T8" fmla="*/ 0 w 62"/>
                <a:gd name="T9" fmla="*/ 0 h 76"/>
                <a:gd name="T10" fmla="*/ 0 w 62"/>
                <a:gd name="T11" fmla="*/ 0 h 76"/>
                <a:gd name="T12" fmla="*/ 0 w 62"/>
                <a:gd name="T13" fmla="*/ 0 h 76"/>
                <a:gd name="T14" fmla="*/ 0 w 62"/>
                <a:gd name="T15" fmla="*/ 0 h 76"/>
                <a:gd name="T16" fmla="*/ 0 w 62"/>
                <a:gd name="T17" fmla="*/ 0 h 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2"/>
                <a:gd name="T28" fmla="*/ 0 h 76"/>
                <a:gd name="T29" fmla="*/ 62 w 62"/>
                <a:gd name="T30" fmla="*/ 76 h 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2" h="76">
                  <a:moveTo>
                    <a:pt x="62" y="63"/>
                  </a:moveTo>
                  <a:lnTo>
                    <a:pt x="53" y="45"/>
                  </a:lnTo>
                  <a:lnTo>
                    <a:pt x="42" y="20"/>
                  </a:lnTo>
                  <a:lnTo>
                    <a:pt x="31" y="0"/>
                  </a:lnTo>
                  <a:lnTo>
                    <a:pt x="0" y="16"/>
                  </a:lnTo>
                  <a:lnTo>
                    <a:pt x="11" y="35"/>
                  </a:lnTo>
                  <a:lnTo>
                    <a:pt x="22" y="58"/>
                  </a:lnTo>
                  <a:lnTo>
                    <a:pt x="30" y="76"/>
                  </a:lnTo>
                  <a:lnTo>
                    <a:pt x="62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Freeform 39"/>
            <p:cNvSpPr>
              <a:spLocks/>
            </p:cNvSpPr>
            <p:nvPr/>
          </p:nvSpPr>
          <p:spPr bwMode="auto">
            <a:xfrm>
              <a:off x="1863" y="1168"/>
              <a:ext cx="14" cy="12"/>
            </a:xfrm>
            <a:custGeom>
              <a:avLst/>
              <a:gdLst>
                <a:gd name="T0" fmla="*/ 0 w 57"/>
                <a:gd name="T1" fmla="*/ 0 h 75"/>
                <a:gd name="T2" fmla="*/ 0 w 57"/>
                <a:gd name="T3" fmla="*/ 0 h 75"/>
                <a:gd name="T4" fmla="*/ 0 w 57"/>
                <a:gd name="T5" fmla="*/ 0 h 75"/>
                <a:gd name="T6" fmla="*/ 0 w 57"/>
                <a:gd name="T7" fmla="*/ 0 h 75"/>
                <a:gd name="T8" fmla="*/ 0 w 57"/>
                <a:gd name="T9" fmla="*/ 0 h 75"/>
                <a:gd name="T10" fmla="*/ 0 w 57"/>
                <a:gd name="T11" fmla="*/ 0 h 75"/>
                <a:gd name="T12" fmla="*/ 0 w 57"/>
                <a:gd name="T13" fmla="*/ 0 h 75"/>
                <a:gd name="T14" fmla="*/ 0 w 57"/>
                <a:gd name="T15" fmla="*/ 0 h 75"/>
                <a:gd name="T16" fmla="*/ 0 w 57"/>
                <a:gd name="T17" fmla="*/ 0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7"/>
                <a:gd name="T28" fmla="*/ 0 h 75"/>
                <a:gd name="T29" fmla="*/ 57 w 57"/>
                <a:gd name="T30" fmla="*/ 75 h 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7" h="75">
                  <a:moveTo>
                    <a:pt x="57" y="65"/>
                  </a:moveTo>
                  <a:lnTo>
                    <a:pt x="51" y="49"/>
                  </a:lnTo>
                  <a:lnTo>
                    <a:pt x="42" y="23"/>
                  </a:lnTo>
                  <a:lnTo>
                    <a:pt x="32" y="0"/>
                  </a:lnTo>
                  <a:lnTo>
                    <a:pt x="0" y="12"/>
                  </a:lnTo>
                  <a:lnTo>
                    <a:pt x="9" y="36"/>
                  </a:lnTo>
                  <a:lnTo>
                    <a:pt x="17" y="59"/>
                  </a:lnTo>
                  <a:lnTo>
                    <a:pt x="23" y="75"/>
                  </a:lnTo>
                  <a:lnTo>
                    <a:pt x="57" y="6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Freeform 40"/>
            <p:cNvSpPr>
              <a:spLocks/>
            </p:cNvSpPr>
            <p:nvPr/>
          </p:nvSpPr>
          <p:spPr bwMode="auto">
            <a:xfrm>
              <a:off x="1872" y="1184"/>
              <a:ext cx="12" cy="12"/>
            </a:xfrm>
            <a:custGeom>
              <a:avLst/>
              <a:gdLst>
                <a:gd name="T0" fmla="*/ 0 w 51"/>
                <a:gd name="T1" fmla="*/ 0 h 74"/>
                <a:gd name="T2" fmla="*/ 0 w 51"/>
                <a:gd name="T3" fmla="*/ 0 h 74"/>
                <a:gd name="T4" fmla="*/ 0 w 51"/>
                <a:gd name="T5" fmla="*/ 0 h 74"/>
                <a:gd name="T6" fmla="*/ 0 w 51"/>
                <a:gd name="T7" fmla="*/ 0 h 74"/>
                <a:gd name="T8" fmla="*/ 0 w 51"/>
                <a:gd name="T9" fmla="*/ 0 h 74"/>
                <a:gd name="T10" fmla="*/ 0 w 51"/>
                <a:gd name="T11" fmla="*/ 0 h 74"/>
                <a:gd name="T12" fmla="*/ 0 w 51"/>
                <a:gd name="T13" fmla="*/ 0 h 74"/>
                <a:gd name="T14" fmla="*/ 0 w 51"/>
                <a:gd name="T15" fmla="*/ 0 h 74"/>
                <a:gd name="T16" fmla="*/ 0 w 51"/>
                <a:gd name="T17" fmla="*/ 0 h 74"/>
                <a:gd name="T18" fmla="*/ 0 w 51"/>
                <a:gd name="T19" fmla="*/ 0 h 74"/>
                <a:gd name="T20" fmla="*/ 0 w 51"/>
                <a:gd name="T21" fmla="*/ 0 h 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"/>
                <a:gd name="T34" fmla="*/ 0 h 74"/>
                <a:gd name="T35" fmla="*/ 51 w 51"/>
                <a:gd name="T36" fmla="*/ 74 h 7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" h="74">
                  <a:moveTo>
                    <a:pt x="51" y="66"/>
                  </a:moveTo>
                  <a:lnTo>
                    <a:pt x="48" y="55"/>
                  </a:lnTo>
                  <a:lnTo>
                    <a:pt x="41" y="28"/>
                  </a:lnTo>
                  <a:lnTo>
                    <a:pt x="33" y="2"/>
                  </a:lnTo>
                  <a:lnTo>
                    <a:pt x="33" y="0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8" y="37"/>
                  </a:lnTo>
                  <a:lnTo>
                    <a:pt x="15" y="62"/>
                  </a:lnTo>
                  <a:lnTo>
                    <a:pt x="17" y="74"/>
                  </a:lnTo>
                  <a:lnTo>
                    <a:pt x="51" y="6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Freeform 41"/>
            <p:cNvSpPr>
              <a:spLocks/>
            </p:cNvSpPr>
            <p:nvPr/>
          </p:nvSpPr>
          <p:spPr bwMode="auto">
            <a:xfrm>
              <a:off x="1878" y="1201"/>
              <a:ext cx="11" cy="12"/>
            </a:xfrm>
            <a:custGeom>
              <a:avLst/>
              <a:gdLst>
                <a:gd name="T0" fmla="*/ 0 w 46"/>
                <a:gd name="T1" fmla="*/ 0 h 73"/>
                <a:gd name="T2" fmla="*/ 0 w 46"/>
                <a:gd name="T3" fmla="*/ 0 h 73"/>
                <a:gd name="T4" fmla="*/ 0 w 46"/>
                <a:gd name="T5" fmla="*/ 0 h 73"/>
                <a:gd name="T6" fmla="*/ 0 w 46"/>
                <a:gd name="T7" fmla="*/ 0 h 73"/>
                <a:gd name="T8" fmla="*/ 0 w 46"/>
                <a:gd name="T9" fmla="*/ 0 h 73"/>
                <a:gd name="T10" fmla="*/ 0 w 46"/>
                <a:gd name="T11" fmla="*/ 0 h 73"/>
                <a:gd name="T12" fmla="*/ 0 w 46"/>
                <a:gd name="T13" fmla="*/ 0 h 73"/>
                <a:gd name="T14" fmla="*/ 0 w 46"/>
                <a:gd name="T15" fmla="*/ 0 h 73"/>
                <a:gd name="T16" fmla="*/ 0 w 46"/>
                <a:gd name="T17" fmla="*/ 0 h 73"/>
                <a:gd name="T18" fmla="*/ 0 w 46"/>
                <a:gd name="T19" fmla="*/ 0 h 73"/>
                <a:gd name="T20" fmla="*/ 0 w 46"/>
                <a:gd name="T21" fmla="*/ 0 h 7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73"/>
                <a:gd name="T35" fmla="*/ 46 w 46"/>
                <a:gd name="T36" fmla="*/ 73 h 7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73">
                  <a:moveTo>
                    <a:pt x="46" y="68"/>
                  </a:moveTo>
                  <a:lnTo>
                    <a:pt x="45" y="62"/>
                  </a:lnTo>
                  <a:lnTo>
                    <a:pt x="42" y="35"/>
                  </a:lnTo>
                  <a:lnTo>
                    <a:pt x="36" y="8"/>
                  </a:lnTo>
                  <a:lnTo>
                    <a:pt x="35" y="0"/>
                  </a:lnTo>
                  <a:lnTo>
                    <a:pt x="0" y="7"/>
                  </a:lnTo>
                  <a:lnTo>
                    <a:pt x="2" y="15"/>
                  </a:lnTo>
                  <a:lnTo>
                    <a:pt x="7" y="40"/>
                  </a:lnTo>
                  <a:lnTo>
                    <a:pt x="10" y="67"/>
                  </a:lnTo>
                  <a:lnTo>
                    <a:pt x="12" y="73"/>
                  </a:lnTo>
                  <a:lnTo>
                    <a:pt x="46" y="6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Freeform 42"/>
            <p:cNvSpPr>
              <a:spLocks/>
            </p:cNvSpPr>
            <p:nvPr/>
          </p:nvSpPr>
          <p:spPr bwMode="auto">
            <a:xfrm>
              <a:off x="1882" y="1218"/>
              <a:ext cx="10" cy="11"/>
            </a:xfrm>
            <a:custGeom>
              <a:avLst/>
              <a:gdLst>
                <a:gd name="T0" fmla="*/ 0 w 41"/>
                <a:gd name="T1" fmla="*/ 0 h 70"/>
                <a:gd name="T2" fmla="*/ 0 w 41"/>
                <a:gd name="T3" fmla="*/ 0 h 70"/>
                <a:gd name="T4" fmla="*/ 0 w 41"/>
                <a:gd name="T5" fmla="*/ 0 h 70"/>
                <a:gd name="T6" fmla="*/ 0 w 41"/>
                <a:gd name="T7" fmla="*/ 0 h 70"/>
                <a:gd name="T8" fmla="*/ 0 w 41"/>
                <a:gd name="T9" fmla="*/ 0 h 70"/>
                <a:gd name="T10" fmla="*/ 0 w 41"/>
                <a:gd name="T11" fmla="*/ 0 h 70"/>
                <a:gd name="T12" fmla="*/ 0 w 41"/>
                <a:gd name="T13" fmla="*/ 0 h 70"/>
                <a:gd name="T14" fmla="*/ 0 w 41"/>
                <a:gd name="T15" fmla="*/ 0 h 70"/>
                <a:gd name="T16" fmla="*/ 0 w 41"/>
                <a:gd name="T17" fmla="*/ 0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1"/>
                <a:gd name="T28" fmla="*/ 0 h 70"/>
                <a:gd name="T29" fmla="*/ 41 w 41"/>
                <a:gd name="T30" fmla="*/ 70 h 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1" h="70">
                  <a:moveTo>
                    <a:pt x="41" y="68"/>
                  </a:moveTo>
                  <a:lnTo>
                    <a:pt x="38" y="42"/>
                  </a:lnTo>
                  <a:lnTo>
                    <a:pt x="36" y="14"/>
                  </a:lnTo>
                  <a:lnTo>
                    <a:pt x="35" y="0"/>
                  </a:lnTo>
                  <a:lnTo>
                    <a:pt x="0" y="4"/>
                  </a:lnTo>
                  <a:lnTo>
                    <a:pt x="1" y="18"/>
                  </a:lnTo>
                  <a:lnTo>
                    <a:pt x="4" y="44"/>
                  </a:lnTo>
                  <a:lnTo>
                    <a:pt x="6" y="70"/>
                  </a:lnTo>
                  <a:lnTo>
                    <a:pt x="41" y="6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Freeform 43"/>
            <p:cNvSpPr>
              <a:spLocks/>
            </p:cNvSpPr>
            <p:nvPr/>
          </p:nvSpPr>
          <p:spPr bwMode="auto">
            <a:xfrm>
              <a:off x="1884" y="1235"/>
              <a:ext cx="8" cy="4"/>
            </a:xfrm>
            <a:custGeom>
              <a:avLst/>
              <a:gdLst>
                <a:gd name="T0" fmla="*/ 0 w 35"/>
                <a:gd name="T1" fmla="*/ 0 h 25"/>
                <a:gd name="T2" fmla="*/ 0 w 35"/>
                <a:gd name="T3" fmla="*/ 0 h 25"/>
                <a:gd name="T4" fmla="*/ 0 w 35"/>
                <a:gd name="T5" fmla="*/ 0 h 25"/>
                <a:gd name="T6" fmla="*/ 0 w 35"/>
                <a:gd name="T7" fmla="*/ 0 h 25"/>
                <a:gd name="T8" fmla="*/ 0 w 35"/>
                <a:gd name="T9" fmla="*/ 0 h 25"/>
                <a:gd name="T10" fmla="*/ 0 w 35"/>
                <a:gd name="T11" fmla="*/ 0 h 25"/>
                <a:gd name="T12" fmla="*/ 0 w 35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25"/>
                <a:gd name="T23" fmla="*/ 35 w 35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25">
                  <a:moveTo>
                    <a:pt x="35" y="25"/>
                  </a:moveTo>
                  <a:lnTo>
                    <a:pt x="35" y="25"/>
                  </a:lnTo>
                  <a:lnTo>
                    <a:pt x="35" y="0"/>
                  </a:lnTo>
                  <a:lnTo>
                    <a:pt x="0" y="2"/>
                  </a:lnTo>
                  <a:lnTo>
                    <a:pt x="0" y="25"/>
                  </a:lnTo>
                  <a:lnTo>
                    <a:pt x="35" y="2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Freeform 44"/>
            <p:cNvSpPr>
              <a:spLocks/>
            </p:cNvSpPr>
            <p:nvPr/>
          </p:nvSpPr>
          <p:spPr bwMode="auto">
            <a:xfrm>
              <a:off x="1883" y="1239"/>
              <a:ext cx="9" cy="7"/>
            </a:xfrm>
            <a:custGeom>
              <a:avLst/>
              <a:gdLst>
                <a:gd name="T0" fmla="*/ 0 w 36"/>
                <a:gd name="T1" fmla="*/ 0 h 44"/>
                <a:gd name="T2" fmla="*/ 0 w 36"/>
                <a:gd name="T3" fmla="*/ 0 h 44"/>
                <a:gd name="T4" fmla="*/ 0 w 36"/>
                <a:gd name="T5" fmla="*/ 0 h 44"/>
                <a:gd name="T6" fmla="*/ 0 w 36"/>
                <a:gd name="T7" fmla="*/ 0 h 44"/>
                <a:gd name="T8" fmla="*/ 0 w 36"/>
                <a:gd name="T9" fmla="*/ 0 h 44"/>
                <a:gd name="T10" fmla="*/ 0 w 36"/>
                <a:gd name="T11" fmla="*/ 0 h 44"/>
                <a:gd name="T12" fmla="*/ 0 w 36"/>
                <a:gd name="T13" fmla="*/ 0 h 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44"/>
                <a:gd name="T23" fmla="*/ 36 w 36"/>
                <a:gd name="T24" fmla="*/ 44 h 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44">
                  <a:moveTo>
                    <a:pt x="35" y="44"/>
                  </a:moveTo>
                  <a:lnTo>
                    <a:pt x="36" y="28"/>
                  </a:lnTo>
                  <a:lnTo>
                    <a:pt x="36" y="0"/>
                  </a:lnTo>
                  <a:lnTo>
                    <a:pt x="1" y="0"/>
                  </a:lnTo>
                  <a:lnTo>
                    <a:pt x="1" y="27"/>
                  </a:lnTo>
                  <a:lnTo>
                    <a:pt x="0" y="42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Freeform 45"/>
            <p:cNvSpPr>
              <a:spLocks/>
            </p:cNvSpPr>
            <p:nvPr/>
          </p:nvSpPr>
          <p:spPr bwMode="auto">
            <a:xfrm>
              <a:off x="1881" y="1251"/>
              <a:ext cx="11" cy="12"/>
            </a:xfrm>
            <a:custGeom>
              <a:avLst/>
              <a:gdLst>
                <a:gd name="T0" fmla="*/ 0 w 42"/>
                <a:gd name="T1" fmla="*/ 0 h 70"/>
                <a:gd name="T2" fmla="*/ 0 w 42"/>
                <a:gd name="T3" fmla="*/ 0 h 70"/>
                <a:gd name="T4" fmla="*/ 0 w 42"/>
                <a:gd name="T5" fmla="*/ 0 h 70"/>
                <a:gd name="T6" fmla="*/ 0 w 42"/>
                <a:gd name="T7" fmla="*/ 0 h 70"/>
                <a:gd name="T8" fmla="*/ 0 w 42"/>
                <a:gd name="T9" fmla="*/ 0 h 70"/>
                <a:gd name="T10" fmla="*/ 0 w 42"/>
                <a:gd name="T11" fmla="*/ 0 h 70"/>
                <a:gd name="T12" fmla="*/ 0 w 42"/>
                <a:gd name="T13" fmla="*/ 0 h 70"/>
                <a:gd name="T14" fmla="*/ 0 w 42"/>
                <a:gd name="T15" fmla="*/ 0 h 70"/>
                <a:gd name="T16" fmla="*/ 0 w 42"/>
                <a:gd name="T17" fmla="*/ 0 h 70"/>
                <a:gd name="T18" fmla="*/ 0 w 42"/>
                <a:gd name="T19" fmla="*/ 0 h 70"/>
                <a:gd name="T20" fmla="*/ 0 w 42"/>
                <a:gd name="T21" fmla="*/ 0 h 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2"/>
                <a:gd name="T34" fmla="*/ 0 h 70"/>
                <a:gd name="T35" fmla="*/ 42 w 42"/>
                <a:gd name="T36" fmla="*/ 70 h 7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2" h="70">
                  <a:moveTo>
                    <a:pt x="35" y="70"/>
                  </a:moveTo>
                  <a:lnTo>
                    <a:pt x="36" y="62"/>
                  </a:lnTo>
                  <a:lnTo>
                    <a:pt x="38" y="36"/>
                  </a:lnTo>
                  <a:lnTo>
                    <a:pt x="40" y="8"/>
                  </a:lnTo>
                  <a:lnTo>
                    <a:pt x="42" y="1"/>
                  </a:lnTo>
                  <a:lnTo>
                    <a:pt x="6" y="0"/>
                  </a:lnTo>
                  <a:lnTo>
                    <a:pt x="6" y="5"/>
                  </a:lnTo>
                  <a:lnTo>
                    <a:pt x="3" y="32"/>
                  </a:lnTo>
                  <a:lnTo>
                    <a:pt x="1" y="59"/>
                  </a:lnTo>
                  <a:lnTo>
                    <a:pt x="0" y="66"/>
                  </a:lnTo>
                  <a:lnTo>
                    <a:pt x="35" y="7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Freeform 46"/>
            <p:cNvSpPr>
              <a:spLocks/>
            </p:cNvSpPr>
            <p:nvPr/>
          </p:nvSpPr>
          <p:spPr bwMode="auto">
            <a:xfrm>
              <a:off x="1877" y="1268"/>
              <a:ext cx="11" cy="12"/>
            </a:xfrm>
            <a:custGeom>
              <a:avLst/>
              <a:gdLst>
                <a:gd name="T0" fmla="*/ 0 w 47"/>
                <a:gd name="T1" fmla="*/ 0 h 72"/>
                <a:gd name="T2" fmla="*/ 0 w 47"/>
                <a:gd name="T3" fmla="*/ 0 h 72"/>
                <a:gd name="T4" fmla="*/ 0 w 47"/>
                <a:gd name="T5" fmla="*/ 0 h 72"/>
                <a:gd name="T6" fmla="*/ 0 w 47"/>
                <a:gd name="T7" fmla="*/ 0 h 72"/>
                <a:gd name="T8" fmla="*/ 0 w 47"/>
                <a:gd name="T9" fmla="*/ 0 h 72"/>
                <a:gd name="T10" fmla="*/ 0 w 47"/>
                <a:gd name="T11" fmla="*/ 0 h 72"/>
                <a:gd name="T12" fmla="*/ 0 w 47"/>
                <a:gd name="T13" fmla="*/ 0 h 72"/>
                <a:gd name="T14" fmla="*/ 0 w 47"/>
                <a:gd name="T15" fmla="*/ 0 h 72"/>
                <a:gd name="T16" fmla="*/ 0 w 47"/>
                <a:gd name="T17" fmla="*/ 0 h 72"/>
                <a:gd name="T18" fmla="*/ 0 w 47"/>
                <a:gd name="T19" fmla="*/ 0 h 72"/>
                <a:gd name="T20" fmla="*/ 0 w 47"/>
                <a:gd name="T21" fmla="*/ 0 h 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"/>
                <a:gd name="T34" fmla="*/ 0 h 72"/>
                <a:gd name="T35" fmla="*/ 47 w 47"/>
                <a:gd name="T36" fmla="*/ 72 h 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" h="72">
                  <a:moveTo>
                    <a:pt x="34" y="72"/>
                  </a:moveTo>
                  <a:lnTo>
                    <a:pt x="34" y="72"/>
                  </a:lnTo>
                  <a:lnTo>
                    <a:pt x="40" y="45"/>
                  </a:lnTo>
                  <a:lnTo>
                    <a:pt x="46" y="18"/>
                  </a:lnTo>
                  <a:lnTo>
                    <a:pt x="47" y="5"/>
                  </a:lnTo>
                  <a:lnTo>
                    <a:pt x="13" y="0"/>
                  </a:lnTo>
                  <a:lnTo>
                    <a:pt x="11" y="13"/>
                  </a:lnTo>
                  <a:lnTo>
                    <a:pt x="6" y="38"/>
                  </a:lnTo>
                  <a:lnTo>
                    <a:pt x="0" y="64"/>
                  </a:lnTo>
                  <a:lnTo>
                    <a:pt x="0" y="65"/>
                  </a:lnTo>
                  <a:lnTo>
                    <a:pt x="34" y="7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Freeform 47"/>
            <p:cNvSpPr>
              <a:spLocks/>
            </p:cNvSpPr>
            <p:nvPr/>
          </p:nvSpPr>
          <p:spPr bwMode="auto">
            <a:xfrm>
              <a:off x="1870" y="1284"/>
              <a:ext cx="13" cy="12"/>
            </a:xfrm>
            <a:custGeom>
              <a:avLst/>
              <a:gdLst>
                <a:gd name="T0" fmla="*/ 0 w 52"/>
                <a:gd name="T1" fmla="*/ 0 h 74"/>
                <a:gd name="T2" fmla="*/ 0 w 52"/>
                <a:gd name="T3" fmla="*/ 0 h 74"/>
                <a:gd name="T4" fmla="*/ 0 w 52"/>
                <a:gd name="T5" fmla="*/ 0 h 74"/>
                <a:gd name="T6" fmla="*/ 0 w 52"/>
                <a:gd name="T7" fmla="*/ 0 h 74"/>
                <a:gd name="T8" fmla="*/ 0 w 52"/>
                <a:gd name="T9" fmla="*/ 0 h 74"/>
                <a:gd name="T10" fmla="*/ 0 w 52"/>
                <a:gd name="T11" fmla="*/ 0 h 74"/>
                <a:gd name="T12" fmla="*/ 0 w 52"/>
                <a:gd name="T13" fmla="*/ 0 h 74"/>
                <a:gd name="T14" fmla="*/ 0 w 52"/>
                <a:gd name="T15" fmla="*/ 0 h 74"/>
                <a:gd name="T16" fmla="*/ 0 w 52"/>
                <a:gd name="T17" fmla="*/ 0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2"/>
                <a:gd name="T28" fmla="*/ 0 h 74"/>
                <a:gd name="T29" fmla="*/ 52 w 52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2" h="74">
                  <a:moveTo>
                    <a:pt x="33" y="74"/>
                  </a:moveTo>
                  <a:lnTo>
                    <a:pt x="39" y="53"/>
                  </a:lnTo>
                  <a:lnTo>
                    <a:pt x="47" y="27"/>
                  </a:lnTo>
                  <a:lnTo>
                    <a:pt x="52" y="8"/>
                  </a:lnTo>
                  <a:lnTo>
                    <a:pt x="18" y="0"/>
                  </a:lnTo>
                  <a:lnTo>
                    <a:pt x="14" y="18"/>
                  </a:lnTo>
                  <a:lnTo>
                    <a:pt x="7" y="44"/>
                  </a:lnTo>
                  <a:lnTo>
                    <a:pt x="0" y="64"/>
                  </a:lnTo>
                  <a:lnTo>
                    <a:pt x="33" y="7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Freeform 48"/>
            <p:cNvSpPr>
              <a:spLocks/>
            </p:cNvSpPr>
            <p:nvPr/>
          </p:nvSpPr>
          <p:spPr bwMode="auto">
            <a:xfrm>
              <a:off x="1861" y="1300"/>
              <a:ext cx="15" cy="12"/>
            </a:xfrm>
            <a:custGeom>
              <a:avLst/>
              <a:gdLst>
                <a:gd name="T0" fmla="*/ 0 w 58"/>
                <a:gd name="T1" fmla="*/ 0 h 75"/>
                <a:gd name="T2" fmla="*/ 0 w 58"/>
                <a:gd name="T3" fmla="*/ 0 h 75"/>
                <a:gd name="T4" fmla="*/ 0 w 58"/>
                <a:gd name="T5" fmla="*/ 0 h 75"/>
                <a:gd name="T6" fmla="*/ 0 w 58"/>
                <a:gd name="T7" fmla="*/ 0 h 75"/>
                <a:gd name="T8" fmla="*/ 0 w 58"/>
                <a:gd name="T9" fmla="*/ 0 h 75"/>
                <a:gd name="T10" fmla="*/ 0 w 58"/>
                <a:gd name="T11" fmla="*/ 0 h 75"/>
                <a:gd name="T12" fmla="*/ 0 w 58"/>
                <a:gd name="T13" fmla="*/ 0 h 75"/>
                <a:gd name="T14" fmla="*/ 0 w 58"/>
                <a:gd name="T15" fmla="*/ 0 h 75"/>
                <a:gd name="T16" fmla="*/ 0 w 58"/>
                <a:gd name="T17" fmla="*/ 0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8"/>
                <a:gd name="T28" fmla="*/ 0 h 75"/>
                <a:gd name="T29" fmla="*/ 58 w 58"/>
                <a:gd name="T30" fmla="*/ 75 h 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8" h="75">
                  <a:moveTo>
                    <a:pt x="32" y="75"/>
                  </a:moveTo>
                  <a:lnTo>
                    <a:pt x="39" y="58"/>
                  </a:lnTo>
                  <a:lnTo>
                    <a:pt x="50" y="34"/>
                  </a:lnTo>
                  <a:lnTo>
                    <a:pt x="58" y="11"/>
                  </a:lnTo>
                  <a:lnTo>
                    <a:pt x="25" y="0"/>
                  </a:lnTo>
                  <a:lnTo>
                    <a:pt x="17" y="23"/>
                  </a:lnTo>
                  <a:lnTo>
                    <a:pt x="8" y="46"/>
                  </a:lnTo>
                  <a:lnTo>
                    <a:pt x="0" y="63"/>
                  </a:lnTo>
                  <a:lnTo>
                    <a:pt x="32" y="7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Freeform 49"/>
            <p:cNvSpPr>
              <a:spLocks/>
            </p:cNvSpPr>
            <p:nvPr/>
          </p:nvSpPr>
          <p:spPr bwMode="auto">
            <a:xfrm>
              <a:off x="1850" y="1315"/>
              <a:ext cx="16" cy="13"/>
            </a:xfrm>
            <a:custGeom>
              <a:avLst/>
              <a:gdLst>
                <a:gd name="T0" fmla="*/ 0 w 62"/>
                <a:gd name="T1" fmla="*/ 0 h 75"/>
                <a:gd name="T2" fmla="*/ 0 w 62"/>
                <a:gd name="T3" fmla="*/ 0 h 75"/>
                <a:gd name="T4" fmla="*/ 0 w 62"/>
                <a:gd name="T5" fmla="*/ 0 h 75"/>
                <a:gd name="T6" fmla="*/ 0 w 62"/>
                <a:gd name="T7" fmla="*/ 0 h 75"/>
                <a:gd name="T8" fmla="*/ 0 w 62"/>
                <a:gd name="T9" fmla="*/ 0 h 75"/>
                <a:gd name="T10" fmla="*/ 0 w 62"/>
                <a:gd name="T11" fmla="*/ 0 h 75"/>
                <a:gd name="T12" fmla="*/ 0 w 62"/>
                <a:gd name="T13" fmla="*/ 0 h 75"/>
                <a:gd name="T14" fmla="*/ 0 w 62"/>
                <a:gd name="T15" fmla="*/ 0 h 75"/>
                <a:gd name="T16" fmla="*/ 0 w 62"/>
                <a:gd name="T17" fmla="*/ 0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2"/>
                <a:gd name="T28" fmla="*/ 0 h 75"/>
                <a:gd name="T29" fmla="*/ 62 w 62"/>
                <a:gd name="T30" fmla="*/ 75 h 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2" h="75">
                  <a:moveTo>
                    <a:pt x="31" y="75"/>
                  </a:moveTo>
                  <a:lnTo>
                    <a:pt x="39" y="61"/>
                  </a:lnTo>
                  <a:lnTo>
                    <a:pt x="51" y="38"/>
                  </a:lnTo>
                  <a:lnTo>
                    <a:pt x="62" y="14"/>
                  </a:lnTo>
                  <a:lnTo>
                    <a:pt x="31" y="0"/>
                  </a:lnTo>
                  <a:lnTo>
                    <a:pt x="20" y="23"/>
                  </a:lnTo>
                  <a:lnTo>
                    <a:pt x="8" y="46"/>
                  </a:lnTo>
                  <a:lnTo>
                    <a:pt x="0" y="60"/>
                  </a:lnTo>
                  <a:lnTo>
                    <a:pt x="31" y="7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Freeform 50"/>
            <p:cNvSpPr>
              <a:spLocks/>
            </p:cNvSpPr>
            <p:nvPr/>
          </p:nvSpPr>
          <p:spPr bwMode="auto">
            <a:xfrm>
              <a:off x="1837" y="1330"/>
              <a:ext cx="17" cy="13"/>
            </a:xfrm>
            <a:custGeom>
              <a:avLst/>
              <a:gdLst>
                <a:gd name="T0" fmla="*/ 0 w 66"/>
                <a:gd name="T1" fmla="*/ 0 h 75"/>
                <a:gd name="T2" fmla="*/ 0 w 66"/>
                <a:gd name="T3" fmla="*/ 0 h 75"/>
                <a:gd name="T4" fmla="*/ 0 w 66"/>
                <a:gd name="T5" fmla="*/ 0 h 75"/>
                <a:gd name="T6" fmla="*/ 0 w 66"/>
                <a:gd name="T7" fmla="*/ 0 h 75"/>
                <a:gd name="T8" fmla="*/ 0 w 66"/>
                <a:gd name="T9" fmla="*/ 0 h 75"/>
                <a:gd name="T10" fmla="*/ 0 w 66"/>
                <a:gd name="T11" fmla="*/ 0 h 75"/>
                <a:gd name="T12" fmla="*/ 0 w 66"/>
                <a:gd name="T13" fmla="*/ 0 h 75"/>
                <a:gd name="T14" fmla="*/ 0 w 66"/>
                <a:gd name="T15" fmla="*/ 0 h 75"/>
                <a:gd name="T16" fmla="*/ 0 w 66"/>
                <a:gd name="T17" fmla="*/ 0 h 75"/>
                <a:gd name="T18" fmla="*/ 0 w 66"/>
                <a:gd name="T19" fmla="*/ 0 h 75"/>
                <a:gd name="T20" fmla="*/ 0 w 66"/>
                <a:gd name="T21" fmla="*/ 0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75"/>
                <a:gd name="T35" fmla="*/ 66 w 66"/>
                <a:gd name="T36" fmla="*/ 75 h 7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75">
                  <a:moveTo>
                    <a:pt x="30" y="75"/>
                  </a:moveTo>
                  <a:lnTo>
                    <a:pt x="38" y="63"/>
                  </a:lnTo>
                  <a:lnTo>
                    <a:pt x="52" y="40"/>
                  </a:lnTo>
                  <a:lnTo>
                    <a:pt x="66" y="18"/>
                  </a:lnTo>
                  <a:lnTo>
                    <a:pt x="66" y="16"/>
                  </a:lnTo>
                  <a:lnTo>
                    <a:pt x="36" y="0"/>
                  </a:lnTo>
                  <a:lnTo>
                    <a:pt x="35" y="1"/>
                  </a:lnTo>
                  <a:lnTo>
                    <a:pt x="22" y="24"/>
                  </a:lnTo>
                  <a:lnTo>
                    <a:pt x="8" y="45"/>
                  </a:lnTo>
                  <a:lnTo>
                    <a:pt x="0" y="57"/>
                  </a:lnTo>
                  <a:lnTo>
                    <a:pt x="30" y="7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Freeform 51"/>
            <p:cNvSpPr>
              <a:spLocks/>
            </p:cNvSpPr>
            <p:nvPr/>
          </p:nvSpPr>
          <p:spPr bwMode="auto">
            <a:xfrm>
              <a:off x="1822" y="1344"/>
              <a:ext cx="18" cy="13"/>
            </a:xfrm>
            <a:custGeom>
              <a:avLst/>
              <a:gdLst>
                <a:gd name="T0" fmla="*/ 0 w 69"/>
                <a:gd name="T1" fmla="*/ 0 h 73"/>
                <a:gd name="T2" fmla="*/ 0 w 69"/>
                <a:gd name="T3" fmla="*/ 0 h 73"/>
                <a:gd name="T4" fmla="*/ 0 w 69"/>
                <a:gd name="T5" fmla="*/ 0 h 73"/>
                <a:gd name="T6" fmla="*/ 0 w 69"/>
                <a:gd name="T7" fmla="*/ 0 h 73"/>
                <a:gd name="T8" fmla="*/ 0 w 69"/>
                <a:gd name="T9" fmla="*/ 0 h 73"/>
                <a:gd name="T10" fmla="*/ 0 w 69"/>
                <a:gd name="T11" fmla="*/ 0 h 73"/>
                <a:gd name="T12" fmla="*/ 0 w 69"/>
                <a:gd name="T13" fmla="*/ 0 h 73"/>
                <a:gd name="T14" fmla="*/ 0 w 69"/>
                <a:gd name="T15" fmla="*/ 0 h 73"/>
                <a:gd name="T16" fmla="*/ 0 w 69"/>
                <a:gd name="T17" fmla="*/ 0 h 73"/>
                <a:gd name="T18" fmla="*/ 0 w 69"/>
                <a:gd name="T19" fmla="*/ 0 h 73"/>
                <a:gd name="T20" fmla="*/ 0 w 69"/>
                <a:gd name="T21" fmla="*/ 0 h 7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9"/>
                <a:gd name="T34" fmla="*/ 0 h 73"/>
                <a:gd name="T35" fmla="*/ 69 w 69"/>
                <a:gd name="T36" fmla="*/ 73 h 7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9" h="73">
                  <a:moveTo>
                    <a:pt x="27" y="73"/>
                  </a:moveTo>
                  <a:lnTo>
                    <a:pt x="37" y="63"/>
                  </a:lnTo>
                  <a:lnTo>
                    <a:pt x="52" y="42"/>
                  </a:lnTo>
                  <a:lnTo>
                    <a:pt x="68" y="21"/>
                  </a:lnTo>
                  <a:lnTo>
                    <a:pt x="69" y="19"/>
                  </a:lnTo>
                  <a:lnTo>
                    <a:pt x="40" y="0"/>
                  </a:lnTo>
                  <a:lnTo>
                    <a:pt x="39" y="2"/>
                  </a:lnTo>
                  <a:lnTo>
                    <a:pt x="24" y="22"/>
                  </a:lnTo>
                  <a:lnTo>
                    <a:pt x="9" y="42"/>
                  </a:lnTo>
                  <a:lnTo>
                    <a:pt x="0" y="53"/>
                  </a:lnTo>
                  <a:lnTo>
                    <a:pt x="27" y="7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Freeform 52"/>
            <p:cNvSpPr>
              <a:spLocks/>
            </p:cNvSpPr>
            <p:nvPr/>
          </p:nvSpPr>
          <p:spPr bwMode="auto">
            <a:xfrm>
              <a:off x="1805" y="1358"/>
              <a:ext cx="18" cy="12"/>
            </a:xfrm>
            <a:custGeom>
              <a:avLst/>
              <a:gdLst>
                <a:gd name="T0" fmla="*/ 0 w 73"/>
                <a:gd name="T1" fmla="*/ 0 h 73"/>
                <a:gd name="T2" fmla="*/ 0 w 73"/>
                <a:gd name="T3" fmla="*/ 0 h 73"/>
                <a:gd name="T4" fmla="*/ 0 w 73"/>
                <a:gd name="T5" fmla="*/ 0 h 73"/>
                <a:gd name="T6" fmla="*/ 0 w 73"/>
                <a:gd name="T7" fmla="*/ 0 h 73"/>
                <a:gd name="T8" fmla="*/ 0 w 73"/>
                <a:gd name="T9" fmla="*/ 0 h 73"/>
                <a:gd name="T10" fmla="*/ 0 w 73"/>
                <a:gd name="T11" fmla="*/ 0 h 73"/>
                <a:gd name="T12" fmla="*/ 0 w 73"/>
                <a:gd name="T13" fmla="*/ 0 h 73"/>
                <a:gd name="T14" fmla="*/ 0 w 73"/>
                <a:gd name="T15" fmla="*/ 0 h 73"/>
                <a:gd name="T16" fmla="*/ 0 w 73"/>
                <a:gd name="T17" fmla="*/ 0 h 73"/>
                <a:gd name="T18" fmla="*/ 0 w 73"/>
                <a:gd name="T19" fmla="*/ 0 h 73"/>
                <a:gd name="T20" fmla="*/ 0 w 73"/>
                <a:gd name="T21" fmla="*/ 0 h 7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3"/>
                <a:gd name="T34" fmla="*/ 0 h 73"/>
                <a:gd name="T35" fmla="*/ 73 w 73"/>
                <a:gd name="T36" fmla="*/ 73 h 7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3" h="73">
                  <a:moveTo>
                    <a:pt x="26" y="73"/>
                  </a:moveTo>
                  <a:lnTo>
                    <a:pt x="36" y="61"/>
                  </a:lnTo>
                  <a:lnTo>
                    <a:pt x="55" y="44"/>
                  </a:lnTo>
                  <a:lnTo>
                    <a:pt x="72" y="23"/>
                  </a:lnTo>
                  <a:lnTo>
                    <a:pt x="73" y="21"/>
                  </a:lnTo>
                  <a:lnTo>
                    <a:pt x="47" y="0"/>
                  </a:lnTo>
                  <a:lnTo>
                    <a:pt x="45" y="2"/>
                  </a:lnTo>
                  <a:lnTo>
                    <a:pt x="28" y="20"/>
                  </a:lnTo>
                  <a:lnTo>
                    <a:pt x="11" y="39"/>
                  </a:lnTo>
                  <a:lnTo>
                    <a:pt x="0" y="49"/>
                  </a:lnTo>
                  <a:lnTo>
                    <a:pt x="26" y="7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Freeform 53"/>
            <p:cNvSpPr>
              <a:spLocks/>
            </p:cNvSpPr>
            <p:nvPr/>
          </p:nvSpPr>
          <p:spPr bwMode="auto">
            <a:xfrm>
              <a:off x="1786" y="1370"/>
              <a:ext cx="19" cy="11"/>
            </a:xfrm>
            <a:custGeom>
              <a:avLst/>
              <a:gdLst>
                <a:gd name="T0" fmla="*/ 0 w 76"/>
                <a:gd name="T1" fmla="*/ 0 h 70"/>
                <a:gd name="T2" fmla="*/ 0 w 76"/>
                <a:gd name="T3" fmla="*/ 0 h 70"/>
                <a:gd name="T4" fmla="*/ 0 w 76"/>
                <a:gd name="T5" fmla="*/ 0 h 70"/>
                <a:gd name="T6" fmla="*/ 0 w 76"/>
                <a:gd name="T7" fmla="*/ 0 h 70"/>
                <a:gd name="T8" fmla="*/ 0 w 76"/>
                <a:gd name="T9" fmla="*/ 0 h 70"/>
                <a:gd name="T10" fmla="*/ 0 w 76"/>
                <a:gd name="T11" fmla="*/ 0 h 70"/>
                <a:gd name="T12" fmla="*/ 0 w 76"/>
                <a:gd name="T13" fmla="*/ 0 h 70"/>
                <a:gd name="T14" fmla="*/ 0 w 76"/>
                <a:gd name="T15" fmla="*/ 0 h 70"/>
                <a:gd name="T16" fmla="*/ 0 w 76"/>
                <a:gd name="T17" fmla="*/ 0 h 70"/>
                <a:gd name="T18" fmla="*/ 0 w 76"/>
                <a:gd name="T19" fmla="*/ 0 h 70"/>
                <a:gd name="T20" fmla="*/ 0 w 76"/>
                <a:gd name="T21" fmla="*/ 0 h 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"/>
                <a:gd name="T34" fmla="*/ 0 h 70"/>
                <a:gd name="T35" fmla="*/ 76 w 76"/>
                <a:gd name="T36" fmla="*/ 70 h 7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" h="70">
                  <a:moveTo>
                    <a:pt x="23" y="70"/>
                  </a:moveTo>
                  <a:lnTo>
                    <a:pt x="36" y="60"/>
                  </a:lnTo>
                  <a:lnTo>
                    <a:pt x="56" y="43"/>
                  </a:lnTo>
                  <a:lnTo>
                    <a:pt x="74" y="25"/>
                  </a:lnTo>
                  <a:lnTo>
                    <a:pt x="76" y="23"/>
                  </a:lnTo>
                  <a:lnTo>
                    <a:pt x="51" y="0"/>
                  </a:lnTo>
                  <a:lnTo>
                    <a:pt x="50" y="1"/>
                  </a:lnTo>
                  <a:lnTo>
                    <a:pt x="31" y="19"/>
                  </a:lnTo>
                  <a:lnTo>
                    <a:pt x="13" y="34"/>
                  </a:lnTo>
                  <a:lnTo>
                    <a:pt x="0" y="44"/>
                  </a:lnTo>
                  <a:lnTo>
                    <a:pt x="23" y="7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Freeform 54"/>
            <p:cNvSpPr>
              <a:spLocks/>
            </p:cNvSpPr>
            <p:nvPr/>
          </p:nvSpPr>
          <p:spPr bwMode="auto">
            <a:xfrm>
              <a:off x="1766" y="1381"/>
              <a:ext cx="19" cy="11"/>
            </a:xfrm>
            <a:custGeom>
              <a:avLst/>
              <a:gdLst>
                <a:gd name="T0" fmla="*/ 0 w 78"/>
                <a:gd name="T1" fmla="*/ 0 h 67"/>
                <a:gd name="T2" fmla="*/ 0 w 78"/>
                <a:gd name="T3" fmla="*/ 0 h 67"/>
                <a:gd name="T4" fmla="*/ 0 w 78"/>
                <a:gd name="T5" fmla="*/ 0 h 67"/>
                <a:gd name="T6" fmla="*/ 0 w 78"/>
                <a:gd name="T7" fmla="*/ 0 h 67"/>
                <a:gd name="T8" fmla="*/ 0 w 78"/>
                <a:gd name="T9" fmla="*/ 0 h 67"/>
                <a:gd name="T10" fmla="*/ 0 w 78"/>
                <a:gd name="T11" fmla="*/ 0 h 67"/>
                <a:gd name="T12" fmla="*/ 0 w 78"/>
                <a:gd name="T13" fmla="*/ 0 h 67"/>
                <a:gd name="T14" fmla="*/ 0 w 78"/>
                <a:gd name="T15" fmla="*/ 0 h 67"/>
                <a:gd name="T16" fmla="*/ 0 w 78"/>
                <a:gd name="T17" fmla="*/ 0 h 67"/>
                <a:gd name="T18" fmla="*/ 0 w 78"/>
                <a:gd name="T19" fmla="*/ 0 h 67"/>
                <a:gd name="T20" fmla="*/ 0 w 78"/>
                <a:gd name="T21" fmla="*/ 0 h 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8"/>
                <a:gd name="T34" fmla="*/ 0 h 67"/>
                <a:gd name="T35" fmla="*/ 78 w 78"/>
                <a:gd name="T36" fmla="*/ 67 h 6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8" h="67">
                  <a:moveTo>
                    <a:pt x="21" y="67"/>
                  </a:moveTo>
                  <a:lnTo>
                    <a:pt x="35" y="58"/>
                  </a:lnTo>
                  <a:lnTo>
                    <a:pt x="56" y="43"/>
                  </a:lnTo>
                  <a:lnTo>
                    <a:pt x="76" y="27"/>
                  </a:lnTo>
                  <a:lnTo>
                    <a:pt x="78" y="26"/>
                  </a:lnTo>
                  <a:lnTo>
                    <a:pt x="56" y="0"/>
                  </a:lnTo>
                  <a:lnTo>
                    <a:pt x="54" y="2"/>
                  </a:lnTo>
                  <a:lnTo>
                    <a:pt x="35" y="16"/>
                  </a:lnTo>
                  <a:lnTo>
                    <a:pt x="14" y="31"/>
                  </a:lnTo>
                  <a:lnTo>
                    <a:pt x="0" y="41"/>
                  </a:lnTo>
                  <a:lnTo>
                    <a:pt x="21" y="6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Freeform 55"/>
            <p:cNvSpPr>
              <a:spLocks/>
            </p:cNvSpPr>
            <p:nvPr/>
          </p:nvSpPr>
          <p:spPr bwMode="auto">
            <a:xfrm>
              <a:off x="1744" y="1390"/>
              <a:ext cx="20" cy="11"/>
            </a:xfrm>
            <a:custGeom>
              <a:avLst/>
              <a:gdLst>
                <a:gd name="T0" fmla="*/ 0 w 78"/>
                <a:gd name="T1" fmla="*/ 0 h 64"/>
                <a:gd name="T2" fmla="*/ 0 w 78"/>
                <a:gd name="T3" fmla="*/ 0 h 64"/>
                <a:gd name="T4" fmla="*/ 0 w 78"/>
                <a:gd name="T5" fmla="*/ 0 h 64"/>
                <a:gd name="T6" fmla="*/ 0 w 78"/>
                <a:gd name="T7" fmla="*/ 0 h 64"/>
                <a:gd name="T8" fmla="*/ 0 w 78"/>
                <a:gd name="T9" fmla="*/ 0 h 64"/>
                <a:gd name="T10" fmla="*/ 0 w 78"/>
                <a:gd name="T11" fmla="*/ 0 h 64"/>
                <a:gd name="T12" fmla="*/ 0 w 78"/>
                <a:gd name="T13" fmla="*/ 0 h 64"/>
                <a:gd name="T14" fmla="*/ 0 w 78"/>
                <a:gd name="T15" fmla="*/ 0 h 64"/>
                <a:gd name="T16" fmla="*/ 0 w 78"/>
                <a:gd name="T17" fmla="*/ 0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8"/>
                <a:gd name="T28" fmla="*/ 0 h 64"/>
                <a:gd name="T29" fmla="*/ 78 w 78"/>
                <a:gd name="T30" fmla="*/ 64 h 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8" h="64">
                  <a:moveTo>
                    <a:pt x="17" y="64"/>
                  </a:moveTo>
                  <a:lnTo>
                    <a:pt x="34" y="55"/>
                  </a:lnTo>
                  <a:lnTo>
                    <a:pt x="56" y="42"/>
                  </a:lnTo>
                  <a:lnTo>
                    <a:pt x="78" y="29"/>
                  </a:lnTo>
                  <a:lnTo>
                    <a:pt x="59" y="0"/>
                  </a:lnTo>
                  <a:lnTo>
                    <a:pt x="38" y="14"/>
                  </a:lnTo>
                  <a:lnTo>
                    <a:pt x="16" y="26"/>
                  </a:lnTo>
                  <a:lnTo>
                    <a:pt x="0" y="35"/>
                  </a:lnTo>
                  <a:lnTo>
                    <a:pt x="17" y="6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Freeform 56"/>
            <p:cNvSpPr>
              <a:spLocks/>
            </p:cNvSpPr>
            <p:nvPr/>
          </p:nvSpPr>
          <p:spPr bwMode="auto">
            <a:xfrm>
              <a:off x="1721" y="1399"/>
              <a:ext cx="20" cy="9"/>
            </a:xfrm>
            <a:custGeom>
              <a:avLst/>
              <a:gdLst>
                <a:gd name="T0" fmla="*/ 0 w 78"/>
                <a:gd name="T1" fmla="*/ 0 h 59"/>
                <a:gd name="T2" fmla="*/ 0 w 78"/>
                <a:gd name="T3" fmla="*/ 0 h 59"/>
                <a:gd name="T4" fmla="*/ 0 w 78"/>
                <a:gd name="T5" fmla="*/ 0 h 59"/>
                <a:gd name="T6" fmla="*/ 0 w 78"/>
                <a:gd name="T7" fmla="*/ 0 h 59"/>
                <a:gd name="T8" fmla="*/ 0 w 78"/>
                <a:gd name="T9" fmla="*/ 0 h 59"/>
                <a:gd name="T10" fmla="*/ 0 w 78"/>
                <a:gd name="T11" fmla="*/ 0 h 59"/>
                <a:gd name="T12" fmla="*/ 0 w 78"/>
                <a:gd name="T13" fmla="*/ 0 h 59"/>
                <a:gd name="T14" fmla="*/ 0 w 78"/>
                <a:gd name="T15" fmla="*/ 0 h 59"/>
                <a:gd name="T16" fmla="*/ 0 w 78"/>
                <a:gd name="T17" fmla="*/ 0 h 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8"/>
                <a:gd name="T28" fmla="*/ 0 h 59"/>
                <a:gd name="T29" fmla="*/ 78 w 78"/>
                <a:gd name="T30" fmla="*/ 59 h 5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8" h="59">
                  <a:moveTo>
                    <a:pt x="14" y="59"/>
                  </a:moveTo>
                  <a:lnTo>
                    <a:pt x="33" y="51"/>
                  </a:lnTo>
                  <a:lnTo>
                    <a:pt x="57" y="40"/>
                  </a:lnTo>
                  <a:lnTo>
                    <a:pt x="78" y="30"/>
                  </a:lnTo>
                  <a:lnTo>
                    <a:pt x="63" y="0"/>
                  </a:lnTo>
                  <a:lnTo>
                    <a:pt x="42" y="10"/>
                  </a:lnTo>
                  <a:lnTo>
                    <a:pt x="19" y="20"/>
                  </a:lnTo>
                  <a:lnTo>
                    <a:pt x="0" y="28"/>
                  </a:lnTo>
                  <a:lnTo>
                    <a:pt x="14" y="5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Freeform 57"/>
            <p:cNvSpPr>
              <a:spLocks/>
            </p:cNvSpPr>
            <p:nvPr/>
          </p:nvSpPr>
          <p:spPr bwMode="auto">
            <a:xfrm>
              <a:off x="1697" y="1405"/>
              <a:ext cx="19" cy="9"/>
            </a:xfrm>
            <a:custGeom>
              <a:avLst/>
              <a:gdLst>
                <a:gd name="T0" fmla="*/ 0 w 78"/>
                <a:gd name="T1" fmla="*/ 0 h 55"/>
                <a:gd name="T2" fmla="*/ 0 w 78"/>
                <a:gd name="T3" fmla="*/ 0 h 55"/>
                <a:gd name="T4" fmla="*/ 0 w 78"/>
                <a:gd name="T5" fmla="*/ 0 h 55"/>
                <a:gd name="T6" fmla="*/ 0 w 78"/>
                <a:gd name="T7" fmla="*/ 0 h 55"/>
                <a:gd name="T8" fmla="*/ 0 w 78"/>
                <a:gd name="T9" fmla="*/ 0 h 55"/>
                <a:gd name="T10" fmla="*/ 0 w 78"/>
                <a:gd name="T11" fmla="*/ 0 h 55"/>
                <a:gd name="T12" fmla="*/ 0 w 78"/>
                <a:gd name="T13" fmla="*/ 0 h 55"/>
                <a:gd name="T14" fmla="*/ 0 w 78"/>
                <a:gd name="T15" fmla="*/ 0 h 55"/>
                <a:gd name="T16" fmla="*/ 0 w 78"/>
                <a:gd name="T17" fmla="*/ 0 h 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8"/>
                <a:gd name="T28" fmla="*/ 0 h 55"/>
                <a:gd name="T29" fmla="*/ 78 w 78"/>
                <a:gd name="T30" fmla="*/ 55 h 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8" h="55">
                  <a:moveTo>
                    <a:pt x="12" y="55"/>
                  </a:moveTo>
                  <a:lnTo>
                    <a:pt x="33" y="48"/>
                  </a:lnTo>
                  <a:lnTo>
                    <a:pt x="57" y="39"/>
                  </a:lnTo>
                  <a:lnTo>
                    <a:pt x="78" y="31"/>
                  </a:lnTo>
                  <a:lnTo>
                    <a:pt x="65" y="0"/>
                  </a:lnTo>
                  <a:lnTo>
                    <a:pt x="45" y="8"/>
                  </a:lnTo>
                  <a:lnTo>
                    <a:pt x="21" y="15"/>
                  </a:lnTo>
                  <a:lnTo>
                    <a:pt x="0" y="22"/>
                  </a:lnTo>
                  <a:lnTo>
                    <a:pt x="12" y="5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Freeform 58"/>
            <p:cNvSpPr>
              <a:spLocks/>
            </p:cNvSpPr>
            <p:nvPr/>
          </p:nvSpPr>
          <p:spPr bwMode="auto">
            <a:xfrm>
              <a:off x="1672" y="1411"/>
              <a:ext cx="19" cy="8"/>
            </a:xfrm>
            <a:custGeom>
              <a:avLst/>
              <a:gdLst>
                <a:gd name="T0" fmla="*/ 0 w 76"/>
                <a:gd name="T1" fmla="*/ 0 h 48"/>
                <a:gd name="T2" fmla="*/ 0 w 76"/>
                <a:gd name="T3" fmla="*/ 0 h 48"/>
                <a:gd name="T4" fmla="*/ 0 w 76"/>
                <a:gd name="T5" fmla="*/ 0 h 48"/>
                <a:gd name="T6" fmla="*/ 0 w 76"/>
                <a:gd name="T7" fmla="*/ 0 h 48"/>
                <a:gd name="T8" fmla="*/ 0 w 76"/>
                <a:gd name="T9" fmla="*/ 0 h 48"/>
                <a:gd name="T10" fmla="*/ 0 w 76"/>
                <a:gd name="T11" fmla="*/ 0 h 48"/>
                <a:gd name="T12" fmla="*/ 0 w 76"/>
                <a:gd name="T13" fmla="*/ 0 h 48"/>
                <a:gd name="T14" fmla="*/ 0 w 76"/>
                <a:gd name="T15" fmla="*/ 0 h 48"/>
                <a:gd name="T16" fmla="*/ 0 w 76"/>
                <a:gd name="T17" fmla="*/ 0 h 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"/>
                <a:gd name="T28" fmla="*/ 0 h 48"/>
                <a:gd name="T29" fmla="*/ 76 w 76"/>
                <a:gd name="T30" fmla="*/ 48 h 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" h="48">
                  <a:moveTo>
                    <a:pt x="7" y="48"/>
                  </a:moveTo>
                  <a:lnTo>
                    <a:pt x="30" y="44"/>
                  </a:lnTo>
                  <a:lnTo>
                    <a:pt x="55" y="38"/>
                  </a:lnTo>
                  <a:lnTo>
                    <a:pt x="76" y="32"/>
                  </a:lnTo>
                  <a:lnTo>
                    <a:pt x="67" y="0"/>
                  </a:lnTo>
                  <a:lnTo>
                    <a:pt x="47" y="6"/>
                  </a:lnTo>
                  <a:lnTo>
                    <a:pt x="22" y="11"/>
                  </a:lnTo>
                  <a:lnTo>
                    <a:pt x="0" y="16"/>
                  </a:lnTo>
                  <a:lnTo>
                    <a:pt x="7" y="4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Freeform 59"/>
            <p:cNvSpPr>
              <a:spLocks/>
            </p:cNvSpPr>
            <p:nvPr/>
          </p:nvSpPr>
          <p:spPr bwMode="auto">
            <a:xfrm>
              <a:off x="1646" y="1414"/>
              <a:ext cx="19" cy="7"/>
            </a:xfrm>
            <a:custGeom>
              <a:avLst/>
              <a:gdLst>
                <a:gd name="T0" fmla="*/ 0 w 74"/>
                <a:gd name="T1" fmla="*/ 0 h 42"/>
                <a:gd name="T2" fmla="*/ 0 w 74"/>
                <a:gd name="T3" fmla="*/ 0 h 42"/>
                <a:gd name="T4" fmla="*/ 0 w 74"/>
                <a:gd name="T5" fmla="*/ 0 h 42"/>
                <a:gd name="T6" fmla="*/ 0 w 74"/>
                <a:gd name="T7" fmla="*/ 0 h 42"/>
                <a:gd name="T8" fmla="*/ 0 w 74"/>
                <a:gd name="T9" fmla="*/ 0 h 42"/>
                <a:gd name="T10" fmla="*/ 0 w 74"/>
                <a:gd name="T11" fmla="*/ 0 h 42"/>
                <a:gd name="T12" fmla="*/ 0 w 74"/>
                <a:gd name="T13" fmla="*/ 0 h 42"/>
                <a:gd name="T14" fmla="*/ 0 w 74"/>
                <a:gd name="T15" fmla="*/ 0 h 42"/>
                <a:gd name="T16" fmla="*/ 0 w 74"/>
                <a:gd name="T17" fmla="*/ 0 h 4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4"/>
                <a:gd name="T28" fmla="*/ 0 h 42"/>
                <a:gd name="T29" fmla="*/ 74 w 74"/>
                <a:gd name="T30" fmla="*/ 42 h 4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4" h="42">
                  <a:moveTo>
                    <a:pt x="3" y="42"/>
                  </a:moveTo>
                  <a:lnTo>
                    <a:pt x="25" y="39"/>
                  </a:lnTo>
                  <a:lnTo>
                    <a:pt x="52" y="36"/>
                  </a:lnTo>
                  <a:lnTo>
                    <a:pt x="74" y="33"/>
                  </a:lnTo>
                  <a:lnTo>
                    <a:pt x="68" y="0"/>
                  </a:lnTo>
                  <a:lnTo>
                    <a:pt x="47" y="3"/>
                  </a:lnTo>
                  <a:lnTo>
                    <a:pt x="22" y="6"/>
                  </a:lnTo>
                  <a:lnTo>
                    <a:pt x="0" y="8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7" name="Freeform 60"/>
            <p:cNvSpPr>
              <a:spLocks/>
            </p:cNvSpPr>
            <p:nvPr/>
          </p:nvSpPr>
          <p:spPr bwMode="auto">
            <a:xfrm>
              <a:off x="1626" y="1416"/>
              <a:ext cx="12" cy="5"/>
            </a:xfrm>
            <a:custGeom>
              <a:avLst/>
              <a:gdLst>
                <a:gd name="T0" fmla="*/ 0 w 51"/>
                <a:gd name="T1" fmla="*/ 0 h 35"/>
                <a:gd name="T2" fmla="*/ 0 w 51"/>
                <a:gd name="T3" fmla="*/ 0 h 35"/>
                <a:gd name="T4" fmla="*/ 0 w 51"/>
                <a:gd name="T5" fmla="*/ 0 h 35"/>
                <a:gd name="T6" fmla="*/ 0 w 51"/>
                <a:gd name="T7" fmla="*/ 0 h 35"/>
                <a:gd name="T8" fmla="*/ 0 w 51"/>
                <a:gd name="T9" fmla="*/ 0 h 35"/>
                <a:gd name="T10" fmla="*/ 0 w 51"/>
                <a:gd name="T11" fmla="*/ 0 h 35"/>
                <a:gd name="T12" fmla="*/ 0 w 51"/>
                <a:gd name="T13" fmla="*/ 0 h 35"/>
                <a:gd name="T14" fmla="*/ 0 w 51"/>
                <a:gd name="T15" fmla="*/ 0 h 35"/>
                <a:gd name="T16" fmla="*/ 0 w 51"/>
                <a:gd name="T17" fmla="*/ 0 h 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1"/>
                <a:gd name="T28" fmla="*/ 0 h 35"/>
                <a:gd name="T29" fmla="*/ 51 w 51"/>
                <a:gd name="T30" fmla="*/ 35 h 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1" h="35">
                  <a:moveTo>
                    <a:pt x="0" y="35"/>
                  </a:moveTo>
                  <a:lnTo>
                    <a:pt x="0" y="35"/>
                  </a:lnTo>
                  <a:lnTo>
                    <a:pt x="28" y="35"/>
                  </a:lnTo>
                  <a:lnTo>
                    <a:pt x="51" y="34"/>
                  </a:lnTo>
                  <a:lnTo>
                    <a:pt x="49" y="0"/>
                  </a:lnTo>
                  <a:lnTo>
                    <a:pt x="27" y="1"/>
                  </a:lnTo>
                  <a:lnTo>
                    <a:pt x="0" y="1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Freeform 61"/>
            <p:cNvSpPr>
              <a:spLocks/>
            </p:cNvSpPr>
            <p:nvPr/>
          </p:nvSpPr>
          <p:spPr bwMode="auto">
            <a:xfrm>
              <a:off x="1594" y="1415"/>
              <a:ext cx="18" cy="6"/>
            </a:xfrm>
            <a:custGeom>
              <a:avLst/>
              <a:gdLst>
                <a:gd name="T0" fmla="*/ 0 w 72"/>
                <a:gd name="T1" fmla="*/ 0 h 40"/>
                <a:gd name="T2" fmla="*/ 0 w 72"/>
                <a:gd name="T3" fmla="*/ 0 h 40"/>
                <a:gd name="T4" fmla="*/ 0 w 72"/>
                <a:gd name="T5" fmla="*/ 0 h 40"/>
                <a:gd name="T6" fmla="*/ 0 w 72"/>
                <a:gd name="T7" fmla="*/ 0 h 40"/>
                <a:gd name="T8" fmla="*/ 0 w 72"/>
                <a:gd name="T9" fmla="*/ 0 h 40"/>
                <a:gd name="T10" fmla="*/ 0 w 72"/>
                <a:gd name="T11" fmla="*/ 0 h 40"/>
                <a:gd name="T12" fmla="*/ 0 w 72"/>
                <a:gd name="T13" fmla="*/ 0 h 40"/>
                <a:gd name="T14" fmla="*/ 0 w 72"/>
                <a:gd name="T15" fmla="*/ 0 h 40"/>
                <a:gd name="T16" fmla="*/ 0 w 72"/>
                <a:gd name="T17" fmla="*/ 0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"/>
                <a:gd name="T28" fmla="*/ 0 h 40"/>
                <a:gd name="T29" fmla="*/ 72 w 72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" h="40">
                  <a:moveTo>
                    <a:pt x="0" y="33"/>
                  </a:moveTo>
                  <a:lnTo>
                    <a:pt x="18" y="35"/>
                  </a:lnTo>
                  <a:lnTo>
                    <a:pt x="45" y="38"/>
                  </a:lnTo>
                  <a:lnTo>
                    <a:pt x="71" y="40"/>
                  </a:lnTo>
                  <a:lnTo>
                    <a:pt x="72" y="6"/>
                  </a:lnTo>
                  <a:lnTo>
                    <a:pt x="48" y="4"/>
                  </a:lnTo>
                  <a:lnTo>
                    <a:pt x="22" y="2"/>
                  </a:lnTo>
                  <a:lnTo>
                    <a:pt x="4" y="0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Freeform 62"/>
            <p:cNvSpPr>
              <a:spLocks/>
            </p:cNvSpPr>
            <p:nvPr/>
          </p:nvSpPr>
          <p:spPr bwMode="auto">
            <a:xfrm>
              <a:off x="1568" y="1412"/>
              <a:ext cx="19" cy="7"/>
            </a:xfrm>
            <a:custGeom>
              <a:avLst/>
              <a:gdLst>
                <a:gd name="T0" fmla="*/ 0 w 75"/>
                <a:gd name="T1" fmla="*/ 0 h 47"/>
                <a:gd name="T2" fmla="*/ 0 w 75"/>
                <a:gd name="T3" fmla="*/ 0 h 47"/>
                <a:gd name="T4" fmla="*/ 0 w 75"/>
                <a:gd name="T5" fmla="*/ 0 h 47"/>
                <a:gd name="T6" fmla="*/ 0 w 75"/>
                <a:gd name="T7" fmla="*/ 0 h 47"/>
                <a:gd name="T8" fmla="*/ 0 w 75"/>
                <a:gd name="T9" fmla="*/ 0 h 47"/>
                <a:gd name="T10" fmla="*/ 0 w 75"/>
                <a:gd name="T11" fmla="*/ 0 h 47"/>
                <a:gd name="T12" fmla="*/ 0 w 75"/>
                <a:gd name="T13" fmla="*/ 0 h 47"/>
                <a:gd name="T14" fmla="*/ 0 w 75"/>
                <a:gd name="T15" fmla="*/ 0 h 47"/>
                <a:gd name="T16" fmla="*/ 0 w 75"/>
                <a:gd name="T17" fmla="*/ 0 h 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5"/>
                <a:gd name="T28" fmla="*/ 0 h 47"/>
                <a:gd name="T29" fmla="*/ 75 w 75"/>
                <a:gd name="T30" fmla="*/ 47 h 4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5" h="47">
                  <a:moveTo>
                    <a:pt x="0" y="33"/>
                  </a:moveTo>
                  <a:lnTo>
                    <a:pt x="17" y="37"/>
                  </a:lnTo>
                  <a:lnTo>
                    <a:pt x="44" y="42"/>
                  </a:lnTo>
                  <a:lnTo>
                    <a:pt x="69" y="47"/>
                  </a:lnTo>
                  <a:lnTo>
                    <a:pt x="75" y="13"/>
                  </a:lnTo>
                  <a:lnTo>
                    <a:pt x="50" y="9"/>
                  </a:lnTo>
                  <a:lnTo>
                    <a:pt x="24" y="4"/>
                  </a:lnTo>
                  <a:lnTo>
                    <a:pt x="8" y="0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Freeform 63"/>
            <p:cNvSpPr>
              <a:spLocks/>
            </p:cNvSpPr>
            <p:nvPr/>
          </p:nvSpPr>
          <p:spPr bwMode="auto">
            <a:xfrm>
              <a:off x="1542" y="1407"/>
              <a:ext cx="19" cy="9"/>
            </a:xfrm>
            <a:custGeom>
              <a:avLst/>
              <a:gdLst>
                <a:gd name="T0" fmla="*/ 0 w 76"/>
                <a:gd name="T1" fmla="*/ 0 h 52"/>
                <a:gd name="T2" fmla="*/ 0 w 76"/>
                <a:gd name="T3" fmla="*/ 0 h 52"/>
                <a:gd name="T4" fmla="*/ 0 w 76"/>
                <a:gd name="T5" fmla="*/ 0 h 52"/>
                <a:gd name="T6" fmla="*/ 0 w 76"/>
                <a:gd name="T7" fmla="*/ 0 h 52"/>
                <a:gd name="T8" fmla="*/ 0 w 76"/>
                <a:gd name="T9" fmla="*/ 0 h 52"/>
                <a:gd name="T10" fmla="*/ 0 w 76"/>
                <a:gd name="T11" fmla="*/ 0 h 52"/>
                <a:gd name="T12" fmla="*/ 0 w 76"/>
                <a:gd name="T13" fmla="*/ 0 h 52"/>
                <a:gd name="T14" fmla="*/ 0 w 76"/>
                <a:gd name="T15" fmla="*/ 0 h 52"/>
                <a:gd name="T16" fmla="*/ 0 w 76"/>
                <a:gd name="T17" fmla="*/ 0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"/>
                <a:gd name="T28" fmla="*/ 0 h 52"/>
                <a:gd name="T29" fmla="*/ 76 w 76"/>
                <a:gd name="T30" fmla="*/ 52 h 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" h="52">
                  <a:moveTo>
                    <a:pt x="0" y="31"/>
                  </a:moveTo>
                  <a:lnTo>
                    <a:pt x="17" y="38"/>
                  </a:lnTo>
                  <a:lnTo>
                    <a:pt x="43" y="46"/>
                  </a:lnTo>
                  <a:lnTo>
                    <a:pt x="67" y="52"/>
                  </a:lnTo>
                  <a:lnTo>
                    <a:pt x="76" y="20"/>
                  </a:lnTo>
                  <a:lnTo>
                    <a:pt x="52" y="13"/>
                  </a:lnTo>
                  <a:lnTo>
                    <a:pt x="28" y="5"/>
                  </a:lnTo>
                  <a:lnTo>
                    <a:pt x="10" y="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1" name="Freeform 64"/>
            <p:cNvSpPr>
              <a:spLocks/>
            </p:cNvSpPr>
            <p:nvPr/>
          </p:nvSpPr>
          <p:spPr bwMode="auto">
            <a:xfrm>
              <a:off x="1518" y="1401"/>
              <a:ext cx="19" cy="9"/>
            </a:xfrm>
            <a:custGeom>
              <a:avLst/>
              <a:gdLst>
                <a:gd name="T0" fmla="*/ 0 w 78"/>
                <a:gd name="T1" fmla="*/ 0 h 58"/>
                <a:gd name="T2" fmla="*/ 0 w 78"/>
                <a:gd name="T3" fmla="*/ 0 h 58"/>
                <a:gd name="T4" fmla="*/ 0 w 78"/>
                <a:gd name="T5" fmla="*/ 0 h 58"/>
                <a:gd name="T6" fmla="*/ 0 w 78"/>
                <a:gd name="T7" fmla="*/ 0 h 58"/>
                <a:gd name="T8" fmla="*/ 0 w 78"/>
                <a:gd name="T9" fmla="*/ 0 h 58"/>
                <a:gd name="T10" fmla="*/ 0 w 78"/>
                <a:gd name="T11" fmla="*/ 0 h 58"/>
                <a:gd name="T12" fmla="*/ 0 w 78"/>
                <a:gd name="T13" fmla="*/ 0 h 58"/>
                <a:gd name="T14" fmla="*/ 0 w 78"/>
                <a:gd name="T15" fmla="*/ 0 h 58"/>
                <a:gd name="T16" fmla="*/ 0 w 78"/>
                <a:gd name="T17" fmla="*/ 0 h 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8"/>
                <a:gd name="T28" fmla="*/ 0 h 58"/>
                <a:gd name="T29" fmla="*/ 78 w 78"/>
                <a:gd name="T30" fmla="*/ 58 h 5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8" h="58">
                  <a:moveTo>
                    <a:pt x="0" y="30"/>
                  </a:moveTo>
                  <a:lnTo>
                    <a:pt x="18" y="39"/>
                  </a:lnTo>
                  <a:lnTo>
                    <a:pt x="42" y="49"/>
                  </a:lnTo>
                  <a:lnTo>
                    <a:pt x="65" y="58"/>
                  </a:lnTo>
                  <a:lnTo>
                    <a:pt x="78" y="27"/>
                  </a:lnTo>
                  <a:lnTo>
                    <a:pt x="56" y="18"/>
                  </a:lnTo>
                  <a:lnTo>
                    <a:pt x="33" y="8"/>
                  </a:lnTo>
                  <a:lnTo>
                    <a:pt x="14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Freeform 65"/>
            <p:cNvSpPr>
              <a:spLocks/>
            </p:cNvSpPr>
            <p:nvPr/>
          </p:nvSpPr>
          <p:spPr bwMode="auto">
            <a:xfrm>
              <a:off x="1494" y="1393"/>
              <a:ext cx="20" cy="10"/>
            </a:xfrm>
            <a:custGeom>
              <a:avLst/>
              <a:gdLst>
                <a:gd name="T0" fmla="*/ 0 w 77"/>
                <a:gd name="T1" fmla="*/ 0 h 62"/>
                <a:gd name="T2" fmla="*/ 0 w 77"/>
                <a:gd name="T3" fmla="*/ 0 h 62"/>
                <a:gd name="T4" fmla="*/ 0 w 77"/>
                <a:gd name="T5" fmla="*/ 0 h 62"/>
                <a:gd name="T6" fmla="*/ 0 w 77"/>
                <a:gd name="T7" fmla="*/ 0 h 62"/>
                <a:gd name="T8" fmla="*/ 0 w 77"/>
                <a:gd name="T9" fmla="*/ 0 h 62"/>
                <a:gd name="T10" fmla="*/ 0 w 77"/>
                <a:gd name="T11" fmla="*/ 0 h 62"/>
                <a:gd name="T12" fmla="*/ 0 w 77"/>
                <a:gd name="T13" fmla="*/ 0 h 62"/>
                <a:gd name="T14" fmla="*/ 0 w 77"/>
                <a:gd name="T15" fmla="*/ 0 h 62"/>
                <a:gd name="T16" fmla="*/ 0 w 77"/>
                <a:gd name="T17" fmla="*/ 0 h 6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7"/>
                <a:gd name="T28" fmla="*/ 0 h 62"/>
                <a:gd name="T29" fmla="*/ 77 w 77"/>
                <a:gd name="T30" fmla="*/ 62 h 6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7" h="62">
                  <a:moveTo>
                    <a:pt x="0" y="29"/>
                  </a:moveTo>
                  <a:lnTo>
                    <a:pt x="18" y="40"/>
                  </a:lnTo>
                  <a:lnTo>
                    <a:pt x="40" y="52"/>
                  </a:lnTo>
                  <a:lnTo>
                    <a:pt x="61" y="62"/>
                  </a:lnTo>
                  <a:lnTo>
                    <a:pt x="77" y="33"/>
                  </a:lnTo>
                  <a:lnTo>
                    <a:pt x="58" y="23"/>
                  </a:lnTo>
                  <a:lnTo>
                    <a:pt x="36" y="11"/>
                  </a:lnTo>
                  <a:lnTo>
                    <a:pt x="17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3" name="Freeform 66"/>
            <p:cNvSpPr>
              <a:spLocks/>
            </p:cNvSpPr>
            <p:nvPr/>
          </p:nvSpPr>
          <p:spPr bwMode="auto">
            <a:xfrm>
              <a:off x="1472" y="1383"/>
              <a:ext cx="19" cy="12"/>
            </a:xfrm>
            <a:custGeom>
              <a:avLst/>
              <a:gdLst>
                <a:gd name="T0" fmla="*/ 0 w 76"/>
                <a:gd name="T1" fmla="*/ 0 h 67"/>
                <a:gd name="T2" fmla="*/ 0 w 76"/>
                <a:gd name="T3" fmla="*/ 0 h 67"/>
                <a:gd name="T4" fmla="*/ 0 w 76"/>
                <a:gd name="T5" fmla="*/ 0 h 67"/>
                <a:gd name="T6" fmla="*/ 0 w 76"/>
                <a:gd name="T7" fmla="*/ 0 h 67"/>
                <a:gd name="T8" fmla="*/ 0 w 76"/>
                <a:gd name="T9" fmla="*/ 0 h 67"/>
                <a:gd name="T10" fmla="*/ 0 w 76"/>
                <a:gd name="T11" fmla="*/ 0 h 67"/>
                <a:gd name="T12" fmla="*/ 0 w 76"/>
                <a:gd name="T13" fmla="*/ 0 h 67"/>
                <a:gd name="T14" fmla="*/ 0 w 76"/>
                <a:gd name="T15" fmla="*/ 0 h 67"/>
                <a:gd name="T16" fmla="*/ 0 w 76"/>
                <a:gd name="T17" fmla="*/ 0 h 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"/>
                <a:gd name="T28" fmla="*/ 0 h 67"/>
                <a:gd name="T29" fmla="*/ 76 w 76"/>
                <a:gd name="T30" fmla="*/ 67 h 6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" h="67">
                  <a:moveTo>
                    <a:pt x="0" y="28"/>
                  </a:moveTo>
                  <a:lnTo>
                    <a:pt x="18" y="41"/>
                  </a:lnTo>
                  <a:lnTo>
                    <a:pt x="39" y="56"/>
                  </a:lnTo>
                  <a:lnTo>
                    <a:pt x="58" y="67"/>
                  </a:lnTo>
                  <a:lnTo>
                    <a:pt x="76" y="39"/>
                  </a:lnTo>
                  <a:lnTo>
                    <a:pt x="59" y="28"/>
                  </a:lnTo>
                  <a:lnTo>
                    <a:pt x="39" y="14"/>
                  </a:lnTo>
                  <a:lnTo>
                    <a:pt x="19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4" name="Freeform 67"/>
            <p:cNvSpPr>
              <a:spLocks/>
            </p:cNvSpPr>
            <p:nvPr/>
          </p:nvSpPr>
          <p:spPr bwMode="auto">
            <a:xfrm>
              <a:off x="1452" y="1373"/>
              <a:ext cx="18" cy="11"/>
            </a:xfrm>
            <a:custGeom>
              <a:avLst/>
              <a:gdLst>
                <a:gd name="T0" fmla="*/ 0 w 76"/>
                <a:gd name="T1" fmla="*/ 0 h 70"/>
                <a:gd name="T2" fmla="*/ 0 w 76"/>
                <a:gd name="T3" fmla="*/ 0 h 70"/>
                <a:gd name="T4" fmla="*/ 0 w 76"/>
                <a:gd name="T5" fmla="*/ 0 h 70"/>
                <a:gd name="T6" fmla="*/ 0 w 76"/>
                <a:gd name="T7" fmla="*/ 0 h 70"/>
                <a:gd name="T8" fmla="*/ 0 w 76"/>
                <a:gd name="T9" fmla="*/ 0 h 70"/>
                <a:gd name="T10" fmla="*/ 0 w 76"/>
                <a:gd name="T11" fmla="*/ 0 h 70"/>
                <a:gd name="T12" fmla="*/ 0 w 76"/>
                <a:gd name="T13" fmla="*/ 0 h 70"/>
                <a:gd name="T14" fmla="*/ 0 w 76"/>
                <a:gd name="T15" fmla="*/ 0 h 70"/>
                <a:gd name="T16" fmla="*/ 0 w 76"/>
                <a:gd name="T17" fmla="*/ 0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"/>
                <a:gd name="T28" fmla="*/ 0 h 70"/>
                <a:gd name="T29" fmla="*/ 76 w 76"/>
                <a:gd name="T30" fmla="*/ 70 h 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" h="70">
                  <a:moveTo>
                    <a:pt x="0" y="25"/>
                  </a:moveTo>
                  <a:lnTo>
                    <a:pt x="19" y="41"/>
                  </a:lnTo>
                  <a:lnTo>
                    <a:pt x="39" y="58"/>
                  </a:lnTo>
                  <a:lnTo>
                    <a:pt x="54" y="70"/>
                  </a:lnTo>
                  <a:lnTo>
                    <a:pt x="76" y="43"/>
                  </a:lnTo>
                  <a:lnTo>
                    <a:pt x="62" y="32"/>
                  </a:lnTo>
                  <a:lnTo>
                    <a:pt x="42" y="15"/>
                  </a:lnTo>
                  <a:lnTo>
                    <a:pt x="24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5" name="Freeform 68"/>
            <p:cNvSpPr>
              <a:spLocks/>
            </p:cNvSpPr>
            <p:nvPr/>
          </p:nvSpPr>
          <p:spPr bwMode="auto">
            <a:xfrm>
              <a:off x="1433" y="1361"/>
              <a:ext cx="18" cy="12"/>
            </a:xfrm>
            <a:custGeom>
              <a:avLst/>
              <a:gdLst>
                <a:gd name="T0" fmla="*/ 0 w 73"/>
                <a:gd name="T1" fmla="*/ 0 h 73"/>
                <a:gd name="T2" fmla="*/ 0 w 73"/>
                <a:gd name="T3" fmla="*/ 0 h 73"/>
                <a:gd name="T4" fmla="*/ 0 w 73"/>
                <a:gd name="T5" fmla="*/ 0 h 73"/>
                <a:gd name="T6" fmla="*/ 0 w 73"/>
                <a:gd name="T7" fmla="*/ 0 h 73"/>
                <a:gd name="T8" fmla="*/ 0 w 73"/>
                <a:gd name="T9" fmla="*/ 0 h 73"/>
                <a:gd name="T10" fmla="*/ 0 w 73"/>
                <a:gd name="T11" fmla="*/ 0 h 73"/>
                <a:gd name="T12" fmla="*/ 0 w 73"/>
                <a:gd name="T13" fmla="*/ 0 h 73"/>
                <a:gd name="T14" fmla="*/ 0 w 73"/>
                <a:gd name="T15" fmla="*/ 0 h 73"/>
                <a:gd name="T16" fmla="*/ 0 w 73"/>
                <a:gd name="T17" fmla="*/ 0 h 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"/>
                <a:gd name="T28" fmla="*/ 0 h 73"/>
                <a:gd name="T29" fmla="*/ 73 w 73"/>
                <a:gd name="T30" fmla="*/ 73 h 7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" h="73">
                  <a:moveTo>
                    <a:pt x="0" y="24"/>
                  </a:moveTo>
                  <a:lnTo>
                    <a:pt x="18" y="41"/>
                  </a:lnTo>
                  <a:lnTo>
                    <a:pt x="35" y="60"/>
                  </a:lnTo>
                  <a:lnTo>
                    <a:pt x="49" y="73"/>
                  </a:lnTo>
                  <a:lnTo>
                    <a:pt x="73" y="49"/>
                  </a:lnTo>
                  <a:lnTo>
                    <a:pt x="61" y="37"/>
                  </a:lnTo>
                  <a:lnTo>
                    <a:pt x="43" y="19"/>
                  </a:lnTo>
                  <a:lnTo>
                    <a:pt x="26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6" name="Freeform 69"/>
            <p:cNvSpPr>
              <a:spLocks/>
            </p:cNvSpPr>
            <p:nvPr/>
          </p:nvSpPr>
          <p:spPr bwMode="auto">
            <a:xfrm>
              <a:off x="1416" y="1348"/>
              <a:ext cx="18" cy="12"/>
            </a:xfrm>
            <a:custGeom>
              <a:avLst/>
              <a:gdLst>
                <a:gd name="T0" fmla="*/ 0 w 70"/>
                <a:gd name="T1" fmla="*/ 0 h 75"/>
                <a:gd name="T2" fmla="*/ 0 w 70"/>
                <a:gd name="T3" fmla="*/ 0 h 75"/>
                <a:gd name="T4" fmla="*/ 0 w 70"/>
                <a:gd name="T5" fmla="*/ 0 h 75"/>
                <a:gd name="T6" fmla="*/ 0 w 70"/>
                <a:gd name="T7" fmla="*/ 0 h 75"/>
                <a:gd name="T8" fmla="*/ 0 w 70"/>
                <a:gd name="T9" fmla="*/ 0 h 75"/>
                <a:gd name="T10" fmla="*/ 0 w 70"/>
                <a:gd name="T11" fmla="*/ 0 h 75"/>
                <a:gd name="T12" fmla="*/ 0 w 70"/>
                <a:gd name="T13" fmla="*/ 0 h 75"/>
                <a:gd name="T14" fmla="*/ 0 w 70"/>
                <a:gd name="T15" fmla="*/ 0 h 75"/>
                <a:gd name="T16" fmla="*/ 0 w 70"/>
                <a:gd name="T17" fmla="*/ 0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75"/>
                <a:gd name="T29" fmla="*/ 70 w 70"/>
                <a:gd name="T30" fmla="*/ 75 h 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75">
                  <a:moveTo>
                    <a:pt x="0" y="21"/>
                  </a:moveTo>
                  <a:lnTo>
                    <a:pt x="15" y="41"/>
                  </a:lnTo>
                  <a:lnTo>
                    <a:pt x="31" y="62"/>
                  </a:lnTo>
                  <a:lnTo>
                    <a:pt x="43" y="75"/>
                  </a:lnTo>
                  <a:lnTo>
                    <a:pt x="70" y="53"/>
                  </a:lnTo>
                  <a:lnTo>
                    <a:pt x="59" y="40"/>
                  </a:lnTo>
                  <a:lnTo>
                    <a:pt x="43" y="20"/>
                  </a:lnTo>
                  <a:lnTo>
                    <a:pt x="27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7" name="Freeform 70"/>
            <p:cNvSpPr>
              <a:spLocks/>
            </p:cNvSpPr>
            <p:nvPr/>
          </p:nvSpPr>
          <p:spPr bwMode="auto">
            <a:xfrm>
              <a:off x="1402" y="1334"/>
              <a:ext cx="16" cy="13"/>
            </a:xfrm>
            <a:custGeom>
              <a:avLst/>
              <a:gdLst>
                <a:gd name="T0" fmla="*/ 0 w 66"/>
                <a:gd name="T1" fmla="*/ 0 h 74"/>
                <a:gd name="T2" fmla="*/ 0 w 66"/>
                <a:gd name="T3" fmla="*/ 0 h 74"/>
                <a:gd name="T4" fmla="*/ 0 w 66"/>
                <a:gd name="T5" fmla="*/ 0 h 74"/>
                <a:gd name="T6" fmla="*/ 0 w 66"/>
                <a:gd name="T7" fmla="*/ 0 h 74"/>
                <a:gd name="T8" fmla="*/ 0 w 66"/>
                <a:gd name="T9" fmla="*/ 0 h 74"/>
                <a:gd name="T10" fmla="*/ 0 w 66"/>
                <a:gd name="T11" fmla="*/ 0 h 74"/>
                <a:gd name="T12" fmla="*/ 0 w 66"/>
                <a:gd name="T13" fmla="*/ 0 h 74"/>
                <a:gd name="T14" fmla="*/ 0 w 66"/>
                <a:gd name="T15" fmla="*/ 0 h 74"/>
                <a:gd name="T16" fmla="*/ 0 w 66"/>
                <a:gd name="T17" fmla="*/ 0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6"/>
                <a:gd name="T28" fmla="*/ 0 h 74"/>
                <a:gd name="T29" fmla="*/ 66 w 66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6" h="74">
                  <a:moveTo>
                    <a:pt x="0" y="17"/>
                  </a:moveTo>
                  <a:lnTo>
                    <a:pt x="13" y="39"/>
                  </a:lnTo>
                  <a:lnTo>
                    <a:pt x="28" y="60"/>
                  </a:lnTo>
                  <a:lnTo>
                    <a:pt x="38" y="74"/>
                  </a:lnTo>
                  <a:lnTo>
                    <a:pt x="66" y="55"/>
                  </a:lnTo>
                  <a:lnTo>
                    <a:pt x="57" y="42"/>
                  </a:lnTo>
                  <a:lnTo>
                    <a:pt x="43" y="21"/>
                  </a:lnTo>
                  <a:lnTo>
                    <a:pt x="29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8" name="Freeform 71"/>
            <p:cNvSpPr>
              <a:spLocks/>
            </p:cNvSpPr>
            <p:nvPr/>
          </p:nvSpPr>
          <p:spPr bwMode="auto">
            <a:xfrm>
              <a:off x="1389" y="1320"/>
              <a:ext cx="15" cy="12"/>
            </a:xfrm>
            <a:custGeom>
              <a:avLst/>
              <a:gdLst>
                <a:gd name="T0" fmla="*/ 0 w 63"/>
                <a:gd name="T1" fmla="*/ 0 h 75"/>
                <a:gd name="T2" fmla="*/ 0 w 63"/>
                <a:gd name="T3" fmla="*/ 0 h 75"/>
                <a:gd name="T4" fmla="*/ 0 w 63"/>
                <a:gd name="T5" fmla="*/ 0 h 75"/>
                <a:gd name="T6" fmla="*/ 0 w 63"/>
                <a:gd name="T7" fmla="*/ 0 h 75"/>
                <a:gd name="T8" fmla="*/ 0 w 63"/>
                <a:gd name="T9" fmla="*/ 0 h 75"/>
                <a:gd name="T10" fmla="*/ 0 w 63"/>
                <a:gd name="T11" fmla="*/ 0 h 75"/>
                <a:gd name="T12" fmla="*/ 0 w 63"/>
                <a:gd name="T13" fmla="*/ 0 h 75"/>
                <a:gd name="T14" fmla="*/ 0 w 63"/>
                <a:gd name="T15" fmla="*/ 0 h 75"/>
                <a:gd name="T16" fmla="*/ 0 w 63"/>
                <a:gd name="T17" fmla="*/ 0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3"/>
                <a:gd name="T28" fmla="*/ 0 h 75"/>
                <a:gd name="T29" fmla="*/ 63 w 63"/>
                <a:gd name="T30" fmla="*/ 75 h 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3" h="75">
                  <a:moveTo>
                    <a:pt x="0" y="15"/>
                  </a:moveTo>
                  <a:lnTo>
                    <a:pt x="11" y="36"/>
                  </a:lnTo>
                  <a:lnTo>
                    <a:pt x="23" y="60"/>
                  </a:lnTo>
                  <a:lnTo>
                    <a:pt x="33" y="75"/>
                  </a:lnTo>
                  <a:lnTo>
                    <a:pt x="63" y="59"/>
                  </a:lnTo>
                  <a:lnTo>
                    <a:pt x="53" y="43"/>
                  </a:lnTo>
                  <a:lnTo>
                    <a:pt x="42" y="21"/>
                  </a:lnTo>
                  <a:lnTo>
                    <a:pt x="31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9" name="Freeform 72"/>
            <p:cNvSpPr>
              <a:spLocks/>
            </p:cNvSpPr>
            <p:nvPr/>
          </p:nvSpPr>
          <p:spPr bwMode="auto">
            <a:xfrm>
              <a:off x="1378" y="1304"/>
              <a:ext cx="15" cy="13"/>
            </a:xfrm>
            <a:custGeom>
              <a:avLst/>
              <a:gdLst>
                <a:gd name="T0" fmla="*/ 0 w 58"/>
                <a:gd name="T1" fmla="*/ 0 h 75"/>
                <a:gd name="T2" fmla="*/ 0 w 58"/>
                <a:gd name="T3" fmla="*/ 0 h 75"/>
                <a:gd name="T4" fmla="*/ 0 w 58"/>
                <a:gd name="T5" fmla="*/ 0 h 75"/>
                <a:gd name="T6" fmla="*/ 0 w 58"/>
                <a:gd name="T7" fmla="*/ 0 h 75"/>
                <a:gd name="T8" fmla="*/ 0 w 58"/>
                <a:gd name="T9" fmla="*/ 0 h 75"/>
                <a:gd name="T10" fmla="*/ 0 w 58"/>
                <a:gd name="T11" fmla="*/ 0 h 75"/>
                <a:gd name="T12" fmla="*/ 0 w 58"/>
                <a:gd name="T13" fmla="*/ 0 h 75"/>
                <a:gd name="T14" fmla="*/ 0 w 58"/>
                <a:gd name="T15" fmla="*/ 0 h 75"/>
                <a:gd name="T16" fmla="*/ 0 w 58"/>
                <a:gd name="T17" fmla="*/ 0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8"/>
                <a:gd name="T28" fmla="*/ 0 h 75"/>
                <a:gd name="T29" fmla="*/ 58 w 58"/>
                <a:gd name="T30" fmla="*/ 75 h 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8" h="75">
                  <a:moveTo>
                    <a:pt x="0" y="12"/>
                  </a:moveTo>
                  <a:lnTo>
                    <a:pt x="7" y="31"/>
                  </a:lnTo>
                  <a:lnTo>
                    <a:pt x="18" y="56"/>
                  </a:lnTo>
                  <a:lnTo>
                    <a:pt x="27" y="75"/>
                  </a:lnTo>
                  <a:lnTo>
                    <a:pt x="58" y="61"/>
                  </a:lnTo>
                  <a:lnTo>
                    <a:pt x="50" y="42"/>
                  </a:lnTo>
                  <a:lnTo>
                    <a:pt x="40" y="19"/>
                  </a:lnTo>
                  <a:lnTo>
                    <a:pt x="3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0" name="Freeform 73"/>
            <p:cNvSpPr>
              <a:spLocks/>
            </p:cNvSpPr>
            <p:nvPr/>
          </p:nvSpPr>
          <p:spPr bwMode="auto">
            <a:xfrm>
              <a:off x="1370" y="1289"/>
              <a:ext cx="14" cy="12"/>
            </a:xfrm>
            <a:custGeom>
              <a:avLst/>
              <a:gdLst>
                <a:gd name="T0" fmla="*/ 0 w 54"/>
                <a:gd name="T1" fmla="*/ 0 h 75"/>
                <a:gd name="T2" fmla="*/ 0 w 54"/>
                <a:gd name="T3" fmla="*/ 0 h 75"/>
                <a:gd name="T4" fmla="*/ 0 w 54"/>
                <a:gd name="T5" fmla="*/ 0 h 75"/>
                <a:gd name="T6" fmla="*/ 0 w 54"/>
                <a:gd name="T7" fmla="*/ 0 h 75"/>
                <a:gd name="T8" fmla="*/ 0 w 54"/>
                <a:gd name="T9" fmla="*/ 0 h 75"/>
                <a:gd name="T10" fmla="*/ 0 w 54"/>
                <a:gd name="T11" fmla="*/ 0 h 75"/>
                <a:gd name="T12" fmla="*/ 0 w 54"/>
                <a:gd name="T13" fmla="*/ 0 h 75"/>
                <a:gd name="T14" fmla="*/ 0 w 54"/>
                <a:gd name="T15" fmla="*/ 0 h 75"/>
                <a:gd name="T16" fmla="*/ 0 w 54"/>
                <a:gd name="T17" fmla="*/ 0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"/>
                <a:gd name="T28" fmla="*/ 0 h 75"/>
                <a:gd name="T29" fmla="*/ 54 w 54"/>
                <a:gd name="T30" fmla="*/ 75 h 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" h="75">
                  <a:moveTo>
                    <a:pt x="0" y="9"/>
                  </a:moveTo>
                  <a:lnTo>
                    <a:pt x="5" y="26"/>
                  </a:lnTo>
                  <a:lnTo>
                    <a:pt x="13" y="51"/>
                  </a:lnTo>
                  <a:lnTo>
                    <a:pt x="21" y="75"/>
                  </a:lnTo>
                  <a:lnTo>
                    <a:pt x="54" y="64"/>
                  </a:lnTo>
                  <a:lnTo>
                    <a:pt x="46" y="41"/>
                  </a:lnTo>
                  <a:lnTo>
                    <a:pt x="38" y="17"/>
                  </a:lnTo>
                  <a:lnTo>
                    <a:pt x="33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1" name="Freeform 74"/>
            <p:cNvSpPr>
              <a:spLocks/>
            </p:cNvSpPr>
            <p:nvPr/>
          </p:nvSpPr>
          <p:spPr bwMode="auto">
            <a:xfrm>
              <a:off x="1364" y="1273"/>
              <a:ext cx="12" cy="12"/>
            </a:xfrm>
            <a:custGeom>
              <a:avLst/>
              <a:gdLst>
                <a:gd name="T0" fmla="*/ 0 w 48"/>
                <a:gd name="T1" fmla="*/ 0 h 74"/>
                <a:gd name="T2" fmla="*/ 0 w 48"/>
                <a:gd name="T3" fmla="*/ 0 h 74"/>
                <a:gd name="T4" fmla="*/ 0 w 48"/>
                <a:gd name="T5" fmla="*/ 0 h 74"/>
                <a:gd name="T6" fmla="*/ 0 w 48"/>
                <a:gd name="T7" fmla="*/ 0 h 74"/>
                <a:gd name="T8" fmla="*/ 0 w 48"/>
                <a:gd name="T9" fmla="*/ 0 h 74"/>
                <a:gd name="T10" fmla="*/ 0 w 48"/>
                <a:gd name="T11" fmla="*/ 0 h 74"/>
                <a:gd name="T12" fmla="*/ 0 w 48"/>
                <a:gd name="T13" fmla="*/ 0 h 74"/>
                <a:gd name="T14" fmla="*/ 0 w 48"/>
                <a:gd name="T15" fmla="*/ 0 h 74"/>
                <a:gd name="T16" fmla="*/ 0 w 48"/>
                <a:gd name="T17" fmla="*/ 0 h 74"/>
                <a:gd name="T18" fmla="*/ 0 w 48"/>
                <a:gd name="T19" fmla="*/ 0 h 74"/>
                <a:gd name="T20" fmla="*/ 0 w 48"/>
                <a:gd name="T21" fmla="*/ 0 h 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8"/>
                <a:gd name="T34" fmla="*/ 0 h 74"/>
                <a:gd name="T35" fmla="*/ 48 w 48"/>
                <a:gd name="T36" fmla="*/ 74 h 7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8" h="74">
                  <a:moveTo>
                    <a:pt x="0" y="6"/>
                  </a:moveTo>
                  <a:lnTo>
                    <a:pt x="2" y="18"/>
                  </a:lnTo>
                  <a:lnTo>
                    <a:pt x="7" y="45"/>
                  </a:lnTo>
                  <a:lnTo>
                    <a:pt x="14" y="70"/>
                  </a:lnTo>
                  <a:lnTo>
                    <a:pt x="14" y="74"/>
                  </a:lnTo>
                  <a:lnTo>
                    <a:pt x="48" y="65"/>
                  </a:lnTo>
                  <a:lnTo>
                    <a:pt x="47" y="63"/>
                  </a:lnTo>
                  <a:lnTo>
                    <a:pt x="41" y="37"/>
                  </a:lnTo>
                  <a:lnTo>
                    <a:pt x="36" y="11"/>
                  </a:lnTo>
                  <a:lnTo>
                    <a:pt x="33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2" name="Freeform 75"/>
            <p:cNvSpPr>
              <a:spLocks/>
            </p:cNvSpPr>
            <p:nvPr/>
          </p:nvSpPr>
          <p:spPr bwMode="auto">
            <a:xfrm>
              <a:off x="1360" y="1256"/>
              <a:ext cx="11" cy="12"/>
            </a:xfrm>
            <a:custGeom>
              <a:avLst/>
              <a:gdLst>
                <a:gd name="T0" fmla="*/ 0 w 43"/>
                <a:gd name="T1" fmla="*/ 0 h 70"/>
                <a:gd name="T2" fmla="*/ 0 w 43"/>
                <a:gd name="T3" fmla="*/ 0 h 70"/>
                <a:gd name="T4" fmla="*/ 0 w 43"/>
                <a:gd name="T5" fmla="*/ 0 h 70"/>
                <a:gd name="T6" fmla="*/ 0 w 43"/>
                <a:gd name="T7" fmla="*/ 0 h 70"/>
                <a:gd name="T8" fmla="*/ 0 w 43"/>
                <a:gd name="T9" fmla="*/ 0 h 70"/>
                <a:gd name="T10" fmla="*/ 0 w 43"/>
                <a:gd name="T11" fmla="*/ 0 h 70"/>
                <a:gd name="T12" fmla="*/ 0 w 43"/>
                <a:gd name="T13" fmla="*/ 0 h 70"/>
                <a:gd name="T14" fmla="*/ 0 w 43"/>
                <a:gd name="T15" fmla="*/ 0 h 70"/>
                <a:gd name="T16" fmla="*/ 0 w 43"/>
                <a:gd name="T17" fmla="*/ 0 h 70"/>
                <a:gd name="T18" fmla="*/ 0 w 43"/>
                <a:gd name="T19" fmla="*/ 0 h 70"/>
                <a:gd name="T20" fmla="*/ 0 w 43"/>
                <a:gd name="T21" fmla="*/ 0 h 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3"/>
                <a:gd name="T34" fmla="*/ 0 h 70"/>
                <a:gd name="T35" fmla="*/ 43 w 43"/>
                <a:gd name="T36" fmla="*/ 70 h 7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3" h="70">
                  <a:moveTo>
                    <a:pt x="0" y="2"/>
                  </a:moveTo>
                  <a:lnTo>
                    <a:pt x="1" y="8"/>
                  </a:lnTo>
                  <a:lnTo>
                    <a:pt x="3" y="34"/>
                  </a:lnTo>
                  <a:lnTo>
                    <a:pt x="7" y="62"/>
                  </a:lnTo>
                  <a:lnTo>
                    <a:pt x="9" y="70"/>
                  </a:lnTo>
                  <a:lnTo>
                    <a:pt x="43" y="65"/>
                  </a:lnTo>
                  <a:lnTo>
                    <a:pt x="41" y="57"/>
                  </a:lnTo>
                  <a:lnTo>
                    <a:pt x="38" y="31"/>
                  </a:lnTo>
                  <a:lnTo>
                    <a:pt x="36" y="4"/>
                  </a:lnTo>
                  <a:lnTo>
                    <a:pt x="3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3" name="Freeform 76"/>
            <p:cNvSpPr>
              <a:spLocks/>
            </p:cNvSpPr>
            <p:nvPr/>
          </p:nvSpPr>
          <p:spPr bwMode="auto">
            <a:xfrm>
              <a:off x="1359" y="1239"/>
              <a:ext cx="10" cy="12"/>
            </a:xfrm>
            <a:custGeom>
              <a:avLst/>
              <a:gdLst>
                <a:gd name="T0" fmla="*/ 0 w 37"/>
                <a:gd name="T1" fmla="*/ 0 h 70"/>
                <a:gd name="T2" fmla="*/ 0 w 37"/>
                <a:gd name="T3" fmla="*/ 0 h 70"/>
                <a:gd name="T4" fmla="*/ 0 w 37"/>
                <a:gd name="T5" fmla="*/ 0 h 70"/>
                <a:gd name="T6" fmla="*/ 0 w 37"/>
                <a:gd name="T7" fmla="*/ 0 h 70"/>
                <a:gd name="T8" fmla="*/ 0 w 37"/>
                <a:gd name="T9" fmla="*/ 0 h 70"/>
                <a:gd name="T10" fmla="*/ 0 w 37"/>
                <a:gd name="T11" fmla="*/ 0 h 70"/>
                <a:gd name="T12" fmla="*/ 0 w 37"/>
                <a:gd name="T13" fmla="*/ 0 h 70"/>
                <a:gd name="T14" fmla="*/ 0 w 37"/>
                <a:gd name="T15" fmla="*/ 0 h 70"/>
                <a:gd name="T16" fmla="*/ 0 w 37"/>
                <a:gd name="T17" fmla="*/ 0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7"/>
                <a:gd name="T28" fmla="*/ 0 h 70"/>
                <a:gd name="T29" fmla="*/ 37 w 37"/>
                <a:gd name="T30" fmla="*/ 70 h 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7" h="70">
                  <a:moveTo>
                    <a:pt x="0" y="1"/>
                  </a:moveTo>
                  <a:lnTo>
                    <a:pt x="0" y="25"/>
                  </a:lnTo>
                  <a:lnTo>
                    <a:pt x="1" y="53"/>
                  </a:lnTo>
                  <a:lnTo>
                    <a:pt x="2" y="70"/>
                  </a:lnTo>
                  <a:lnTo>
                    <a:pt x="37" y="67"/>
                  </a:lnTo>
                  <a:lnTo>
                    <a:pt x="36" y="52"/>
                  </a:lnTo>
                  <a:lnTo>
                    <a:pt x="35" y="24"/>
                  </a:lnTo>
                  <a:lnTo>
                    <a:pt x="35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4" name="Freeform 77"/>
            <p:cNvSpPr>
              <a:spLocks/>
            </p:cNvSpPr>
            <p:nvPr/>
          </p:nvSpPr>
          <p:spPr bwMode="auto">
            <a:xfrm>
              <a:off x="1359" y="1222"/>
              <a:ext cx="10" cy="12"/>
            </a:xfrm>
            <a:custGeom>
              <a:avLst/>
              <a:gdLst>
                <a:gd name="T0" fmla="*/ 0 w 39"/>
                <a:gd name="T1" fmla="*/ 0 h 69"/>
                <a:gd name="T2" fmla="*/ 0 w 39"/>
                <a:gd name="T3" fmla="*/ 0 h 69"/>
                <a:gd name="T4" fmla="*/ 0 w 39"/>
                <a:gd name="T5" fmla="*/ 0 h 69"/>
                <a:gd name="T6" fmla="*/ 0 w 39"/>
                <a:gd name="T7" fmla="*/ 0 h 69"/>
                <a:gd name="T8" fmla="*/ 0 w 39"/>
                <a:gd name="T9" fmla="*/ 0 h 69"/>
                <a:gd name="T10" fmla="*/ 0 w 39"/>
                <a:gd name="T11" fmla="*/ 0 h 69"/>
                <a:gd name="T12" fmla="*/ 0 w 39"/>
                <a:gd name="T13" fmla="*/ 0 h 69"/>
                <a:gd name="T14" fmla="*/ 0 w 39"/>
                <a:gd name="T15" fmla="*/ 0 h 69"/>
                <a:gd name="T16" fmla="*/ 0 w 39"/>
                <a:gd name="T17" fmla="*/ 0 h 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"/>
                <a:gd name="T28" fmla="*/ 0 h 69"/>
                <a:gd name="T29" fmla="*/ 39 w 39"/>
                <a:gd name="T30" fmla="*/ 69 h 6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" h="69">
                  <a:moveTo>
                    <a:pt x="5" y="0"/>
                  </a:moveTo>
                  <a:lnTo>
                    <a:pt x="4" y="13"/>
                  </a:lnTo>
                  <a:lnTo>
                    <a:pt x="1" y="41"/>
                  </a:lnTo>
                  <a:lnTo>
                    <a:pt x="0" y="68"/>
                  </a:lnTo>
                  <a:lnTo>
                    <a:pt x="35" y="69"/>
                  </a:lnTo>
                  <a:lnTo>
                    <a:pt x="36" y="43"/>
                  </a:lnTo>
                  <a:lnTo>
                    <a:pt x="38" y="15"/>
                  </a:lnTo>
                  <a:lnTo>
                    <a:pt x="39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5" name="Freeform 78"/>
            <p:cNvSpPr>
              <a:spLocks/>
            </p:cNvSpPr>
            <p:nvPr/>
          </p:nvSpPr>
          <p:spPr bwMode="auto">
            <a:xfrm>
              <a:off x="1361" y="1206"/>
              <a:ext cx="11" cy="11"/>
            </a:xfrm>
            <a:custGeom>
              <a:avLst/>
              <a:gdLst>
                <a:gd name="T0" fmla="*/ 0 w 44"/>
                <a:gd name="T1" fmla="*/ 0 h 71"/>
                <a:gd name="T2" fmla="*/ 0 w 44"/>
                <a:gd name="T3" fmla="*/ 0 h 71"/>
                <a:gd name="T4" fmla="*/ 0 w 44"/>
                <a:gd name="T5" fmla="*/ 0 h 71"/>
                <a:gd name="T6" fmla="*/ 0 w 44"/>
                <a:gd name="T7" fmla="*/ 0 h 71"/>
                <a:gd name="T8" fmla="*/ 0 w 44"/>
                <a:gd name="T9" fmla="*/ 0 h 71"/>
                <a:gd name="T10" fmla="*/ 0 w 44"/>
                <a:gd name="T11" fmla="*/ 0 h 71"/>
                <a:gd name="T12" fmla="*/ 0 w 44"/>
                <a:gd name="T13" fmla="*/ 0 h 71"/>
                <a:gd name="T14" fmla="*/ 0 w 44"/>
                <a:gd name="T15" fmla="*/ 0 h 71"/>
                <a:gd name="T16" fmla="*/ 0 w 44"/>
                <a:gd name="T17" fmla="*/ 0 h 71"/>
                <a:gd name="T18" fmla="*/ 0 w 44"/>
                <a:gd name="T19" fmla="*/ 0 h 71"/>
                <a:gd name="T20" fmla="*/ 0 w 44"/>
                <a:gd name="T21" fmla="*/ 0 h 7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71"/>
                <a:gd name="T35" fmla="*/ 44 w 44"/>
                <a:gd name="T36" fmla="*/ 71 h 7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71">
                  <a:moveTo>
                    <a:pt x="9" y="0"/>
                  </a:moveTo>
                  <a:lnTo>
                    <a:pt x="8" y="6"/>
                  </a:lnTo>
                  <a:lnTo>
                    <a:pt x="4" y="33"/>
                  </a:lnTo>
                  <a:lnTo>
                    <a:pt x="0" y="61"/>
                  </a:lnTo>
                  <a:lnTo>
                    <a:pt x="0" y="68"/>
                  </a:lnTo>
                  <a:lnTo>
                    <a:pt x="34" y="71"/>
                  </a:lnTo>
                  <a:lnTo>
                    <a:pt x="35" y="64"/>
                  </a:lnTo>
                  <a:lnTo>
                    <a:pt x="38" y="38"/>
                  </a:lnTo>
                  <a:lnTo>
                    <a:pt x="43" y="11"/>
                  </a:lnTo>
                  <a:lnTo>
                    <a:pt x="44" y="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6" name="Freeform 79"/>
            <p:cNvSpPr>
              <a:spLocks/>
            </p:cNvSpPr>
            <p:nvPr/>
          </p:nvSpPr>
          <p:spPr bwMode="auto">
            <a:xfrm>
              <a:off x="1365" y="1189"/>
              <a:ext cx="13" cy="12"/>
            </a:xfrm>
            <a:custGeom>
              <a:avLst/>
              <a:gdLst>
                <a:gd name="T0" fmla="*/ 0 w 50"/>
                <a:gd name="T1" fmla="*/ 0 h 72"/>
                <a:gd name="T2" fmla="*/ 0 w 50"/>
                <a:gd name="T3" fmla="*/ 0 h 72"/>
                <a:gd name="T4" fmla="*/ 0 w 50"/>
                <a:gd name="T5" fmla="*/ 0 h 72"/>
                <a:gd name="T6" fmla="*/ 0 w 50"/>
                <a:gd name="T7" fmla="*/ 0 h 72"/>
                <a:gd name="T8" fmla="*/ 0 w 50"/>
                <a:gd name="T9" fmla="*/ 0 h 72"/>
                <a:gd name="T10" fmla="*/ 0 w 50"/>
                <a:gd name="T11" fmla="*/ 0 h 72"/>
                <a:gd name="T12" fmla="*/ 0 w 50"/>
                <a:gd name="T13" fmla="*/ 0 h 72"/>
                <a:gd name="T14" fmla="*/ 0 w 50"/>
                <a:gd name="T15" fmla="*/ 0 h 72"/>
                <a:gd name="T16" fmla="*/ 0 w 50"/>
                <a:gd name="T17" fmla="*/ 0 h 72"/>
                <a:gd name="T18" fmla="*/ 0 w 50"/>
                <a:gd name="T19" fmla="*/ 0 h 72"/>
                <a:gd name="T20" fmla="*/ 0 w 50"/>
                <a:gd name="T21" fmla="*/ 0 h 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"/>
                <a:gd name="T34" fmla="*/ 0 h 72"/>
                <a:gd name="T35" fmla="*/ 50 w 50"/>
                <a:gd name="T36" fmla="*/ 72 h 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" h="72">
                  <a:moveTo>
                    <a:pt x="17" y="0"/>
                  </a:moveTo>
                  <a:lnTo>
                    <a:pt x="17" y="0"/>
                  </a:lnTo>
                  <a:lnTo>
                    <a:pt x="10" y="27"/>
                  </a:lnTo>
                  <a:lnTo>
                    <a:pt x="3" y="52"/>
                  </a:lnTo>
                  <a:lnTo>
                    <a:pt x="0" y="67"/>
                  </a:lnTo>
                  <a:lnTo>
                    <a:pt x="34" y="72"/>
                  </a:lnTo>
                  <a:lnTo>
                    <a:pt x="37" y="60"/>
                  </a:lnTo>
                  <a:lnTo>
                    <a:pt x="43" y="34"/>
                  </a:lnTo>
                  <a:lnTo>
                    <a:pt x="50" y="9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7" name="Freeform 80"/>
            <p:cNvSpPr>
              <a:spLocks/>
            </p:cNvSpPr>
            <p:nvPr/>
          </p:nvSpPr>
          <p:spPr bwMode="auto">
            <a:xfrm>
              <a:off x="1372" y="1172"/>
              <a:ext cx="14" cy="13"/>
            </a:xfrm>
            <a:custGeom>
              <a:avLst/>
              <a:gdLst>
                <a:gd name="T0" fmla="*/ 0 w 55"/>
                <a:gd name="T1" fmla="*/ 0 h 74"/>
                <a:gd name="T2" fmla="*/ 0 w 55"/>
                <a:gd name="T3" fmla="*/ 0 h 74"/>
                <a:gd name="T4" fmla="*/ 0 w 55"/>
                <a:gd name="T5" fmla="*/ 0 h 74"/>
                <a:gd name="T6" fmla="*/ 0 w 55"/>
                <a:gd name="T7" fmla="*/ 0 h 74"/>
                <a:gd name="T8" fmla="*/ 0 w 55"/>
                <a:gd name="T9" fmla="*/ 0 h 74"/>
                <a:gd name="T10" fmla="*/ 0 w 55"/>
                <a:gd name="T11" fmla="*/ 0 h 74"/>
                <a:gd name="T12" fmla="*/ 0 w 55"/>
                <a:gd name="T13" fmla="*/ 0 h 74"/>
                <a:gd name="T14" fmla="*/ 0 w 55"/>
                <a:gd name="T15" fmla="*/ 0 h 74"/>
                <a:gd name="T16" fmla="*/ 0 w 55"/>
                <a:gd name="T17" fmla="*/ 0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"/>
                <a:gd name="T28" fmla="*/ 0 h 74"/>
                <a:gd name="T29" fmla="*/ 55 w 55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" h="74">
                  <a:moveTo>
                    <a:pt x="23" y="0"/>
                  </a:moveTo>
                  <a:lnTo>
                    <a:pt x="15" y="22"/>
                  </a:lnTo>
                  <a:lnTo>
                    <a:pt x="6" y="46"/>
                  </a:lnTo>
                  <a:lnTo>
                    <a:pt x="0" y="64"/>
                  </a:lnTo>
                  <a:lnTo>
                    <a:pt x="33" y="74"/>
                  </a:lnTo>
                  <a:lnTo>
                    <a:pt x="39" y="57"/>
                  </a:lnTo>
                  <a:lnTo>
                    <a:pt x="47" y="32"/>
                  </a:lnTo>
                  <a:lnTo>
                    <a:pt x="55" y="1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8" name="Freeform 81"/>
            <p:cNvSpPr>
              <a:spLocks/>
            </p:cNvSpPr>
            <p:nvPr/>
          </p:nvSpPr>
          <p:spPr bwMode="auto">
            <a:xfrm>
              <a:off x="1381" y="1157"/>
              <a:ext cx="15" cy="12"/>
            </a:xfrm>
            <a:custGeom>
              <a:avLst/>
              <a:gdLst>
                <a:gd name="T0" fmla="*/ 0 w 60"/>
                <a:gd name="T1" fmla="*/ 0 h 75"/>
                <a:gd name="T2" fmla="*/ 0 w 60"/>
                <a:gd name="T3" fmla="*/ 0 h 75"/>
                <a:gd name="T4" fmla="*/ 0 w 60"/>
                <a:gd name="T5" fmla="*/ 0 h 75"/>
                <a:gd name="T6" fmla="*/ 0 w 60"/>
                <a:gd name="T7" fmla="*/ 0 h 75"/>
                <a:gd name="T8" fmla="*/ 0 w 60"/>
                <a:gd name="T9" fmla="*/ 0 h 75"/>
                <a:gd name="T10" fmla="*/ 0 w 60"/>
                <a:gd name="T11" fmla="*/ 0 h 75"/>
                <a:gd name="T12" fmla="*/ 0 w 60"/>
                <a:gd name="T13" fmla="*/ 0 h 75"/>
                <a:gd name="T14" fmla="*/ 0 w 60"/>
                <a:gd name="T15" fmla="*/ 0 h 75"/>
                <a:gd name="T16" fmla="*/ 0 w 60"/>
                <a:gd name="T17" fmla="*/ 0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"/>
                <a:gd name="T28" fmla="*/ 0 h 75"/>
                <a:gd name="T29" fmla="*/ 60 w 60"/>
                <a:gd name="T30" fmla="*/ 75 h 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" h="75">
                  <a:moveTo>
                    <a:pt x="28" y="0"/>
                  </a:moveTo>
                  <a:lnTo>
                    <a:pt x="19" y="18"/>
                  </a:lnTo>
                  <a:lnTo>
                    <a:pt x="8" y="41"/>
                  </a:lnTo>
                  <a:lnTo>
                    <a:pt x="0" y="62"/>
                  </a:lnTo>
                  <a:lnTo>
                    <a:pt x="32" y="75"/>
                  </a:lnTo>
                  <a:lnTo>
                    <a:pt x="40" y="55"/>
                  </a:lnTo>
                  <a:lnTo>
                    <a:pt x="51" y="31"/>
                  </a:lnTo>
                  <a:lnTo>
                    <a:pt x="60" y="13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9" name="Freeform 82"/>
            <p:cNvSpPr>
              <a:spLocks/>
            </p:cNvSpPr>
            <p:nvPr/>
          </p:nvSpPr>
          <p:spPr bwMode="auto">
            <a:xfrm>
              <a:off x="1392" y="1142"/>
              <a:ext cx="16" cy="12"/>
            </a:xfrm>
            <a:custGeom>
              <a:avLst/>
              <a:gdLst>
                <a:gd name="T0" fmla="*/ 0 w 63"/>
                <a:gd name="T1" fmla="*/ 0 h 76"/>
                <a:gd name="T2" fmla="*/ 0 w 63"/>
                <a:gd name="T3" fmla="*/ 0 h 76"/>
                <a:gd name="T4" fmla="*/ 0 w 63"/>
                <a:gd name="T5" fmla="*/ 0 h 76"/>
                <a:gd name="T6" fmla="*/ 0 w 63"/>
                <a:gd name="T7" fmla="*/ 0 h 76"/>
                <a:gd name="T8" fmla="*/ 0 w 63"/>
                <a:gd name="T9" fmla="*/ 0 h 76"/>
                <a:gd name="T10" fmla="*/ 0 w 63"/>
                <a:gd name="T11" fmla="*/ 0 h 76"/>
                <a:gd name="T12" fmla="*/ 0 w 63"/>
                <a:gd name="T13" fmla="*/ 0 h 76"/>
                <a:gd name="T14" fmla="*/ 0 w 63"/>
                <a:gd name="T15" fmla="*/ 0 h 76"/>
                <a:gd name="T16" fmla="*/ 0 w 63"/>
                <a:gd name="T17" fmla="*/ 0 h 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3"/>
                <a:gd name="T28" fmla="*/ 0 h 76"/>
                <a:gd name="T29" fmla="*/ 63 w 63"/>
                <a:gd name="T30" fmla="*/ 76 h 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3" h="76">
                  <a:moveTo>
                    <a:pt x="33" y="0"/>
                  </a:moveTo>
                  <a:lnTo>
                    <a:pt x="24" y="16"/>
                  </a:lnTo>
                  <a:lnTo>
                    <a:pt x="11" y="39"/>
                  </a:lnTo>
                  <a:lnTo>
                    <a:pt x="0" y="61"/>
                  </a:lnTo>
                  <a:lnTo>
                    <a:pt x="31" y="76"/>
                  </a:lnTo>
                  <a:lnTo>
                    <a:pt x="41" y="55"/>
                  </a:lnTo>
                  <a:lnTo>
                    <a:pt x="54" y="33"/>
                  </a:lnTo>
                  <a:lnTo>
                    <a:pt x="63" y="17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40" name="Freeform 83"/>
            <p:cNvSpPr>
              <a:spLocks/>
            </p:cNvSpPr>
            <p:nvPr/>
          </p:nvSpPr>
          <p:spPr bwMode="auto">
            <a:xfrm>
              <a:off x="1405" y="1127"/>
              <a:ext cx="17" cy="13"/>
            </a:xfrm>
            <a:custGeom>
              <a:avLst/>
              <a:gdLst>
                <a:gd name="T0" fmla="*/ 0 w 68"/>
                <a:gd name="T1" fmla="*/ 0 h 73"/>
                <a:gd name="T2" fmla="*/ 0 w 68"/>
                <a:gd name="T3" fmla="*/ 0 h 73"/>
                <a:gd name="T4" fmla="*/ 0 w 68"/>
                <a:gd name="T5" fmla="*/ 0 h 73"/>
                <a:gd name="T6" fmla="*/ 0 w 68"/>
                <a:gd name="T7" fmla="*/ 0 h 73"/>
                <a:gd name="T8" fmla="*/ 0 w 68"/>
                <a:gd name="T9" fmla="*/ 0 h 73"/>
                <a:gd name="T10" fmla="*/ 0 w 68"/>
                <a:gd name="T11" fmla="*/ 0 h 73"/>
                <a:gd name="T12" fmla="*/ 0 w 68"/>
                <a:gd name="T13" fmla="*/ 0 h 73"/>
                <a:gd name="T14" fmla="*/ 0 w 68"/>
                <a:gd name="T15" fmla="*/ 0 h 73"/>
                <a:gd name="T16" fmla="*/ 0 w 68"/>
                <a:gd name="T17" fmla="*/ 0 h 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8"/>
                <a:gd name="T28" fmla="*/ 0 h 73"/>
                <a:gd name="T29" fmla="*/ 68 w 68"/>
                <a:gd name="T30" fmla="*/ 73 h 7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8" h="73">
                  <a:moveTo>
                    <a:pt x="40" y="0"/>
                  </a:moveTo>
                  <a:lnTo>
                    <a:pt x="30" y="13"/>
                  </a:lnTo>
                  <a:lnTo>
                    <a:pt x="15" y="34"/>
                  </a:lnTo>
                  <a:lnTo>
                    <a:pt x="0" y="55"/>
                  </a:lnTo>
                  <a:lnTo>
                    <a:pt x="30" y="73"/>
                  </a:lnTo>
                  <a:lnTo>
                    <a:pt x="44" y="52"/>
                  </a:lnTo>
                  <a:lnTo>
                    <a:pt x="58" y="32"/>
                  </a:lnTo>
                  <a:lnTo>
                    <a:pt x="68" y="19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41" name="Freeform 84"/>
            <p:cNvSpPr>
              <a:spLocks/>
            </p:cNvSpPr>
            <p:nvPr/>
          </p:nvSpPr>
          <p:spPr bwMode="auto">
            <a:xfrm>
              <a:off x="1420" y="1114"/>
              <a:ext cx="18" cy="12"/>
            </a:xfrm>
            <a:custGeom>
              <a:avLst/>
              <a:gdLst>
                <a:gd name="T0" fmla="*/ 0 w 72"/>
                <a:gd name="T1" fmla="*/ 0 h 73"/>
                <a:gd name="T2" fmla="*/ 0 w 72"/>
                <a:gd name="T3" fmla="*/ 0 h 73"/>
                <a:gd name="T4" fmla="*/ 0 w 72"/>
                <a:gd name="T5" fmla="*/ 0 h 73"/>
                <a:gd name="T6" fmla="*/ 0 w 72"/>
                <a:gd name="T7" fmla="*/ 0 h 73"/>
                <a:gd name="T8" fmla="*/ 0 w 72"/>
                <a:gd name="T9" fmla="*/ 0 h 73"/>
                <a:gd name="T10" fmla="*/ 0 w 72"/>
                <a:gd name="T11" fmla="*/ 0 h 73"/>
                <a:gd name="T12" fmla="*/ 0 w 72"/>
                <a:gd name="T13" fmla="*/ 0 h 73"/>
                <a:gd name="T14" fmla="*/ 0 w 72"/>
                <a:gd name="T15" fmla="*/ 0 h 73"/>
                <a:gd name="T16" fmla="*/ 0 w 72"/>
                <a:gd name="T17" fmla="*/ 0 h 73"/>
                <a:gd name="T18" fmla="*/ 0 w 72"/>
                <a:gd name="T19" fmla="*/ 0 h 73"/>
                <a:gd name="T20" fmla="*/ 0 w 72"/>
                <a:gd name="T21" fmla="*/ 0 h 7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73"/>
                <a:gd name="T35" fmla="*/ 72 w 72"/>
                <a:gd name="T36" fmla="*/ 73 h 7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73">
                  <a:moveTo>
                    <a:pt x="45" y="0"/>
                  </a:moveTo>
                  <a:lnTo>
                    <a:pt x="34" y="12"/>
                  </a:lnTo>
                  <a:lnTo>
                    <a:pt x="16" y="33"/>
                  </a:lnTo>
                  <a:lnTo>
                    <a:pt x="0" y="53"/>
                  </a:lnTo>
                  <a:lnTo>
                    <a:pt x="28" y="73"/>
                  </a:lnTo>
                  <a:lnTo>
                    <a:pt x="44" y="54"/>
                  </a:lnTo>
                  <a:lnTo>
                    <a:pt x="60" y="34"/>
                  </a:lnTo>
                  <a:lnTo>
                    <a:pt x="72" y="2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42" name="Freeform 85"/>
            <p:cNvSpPr>
              <a:spLocks/>
            </p:cNvSpPr>
            <p:nvPr/>
          </p:nvSpPr>
          <p:spPr bwMode="auto">
            <a:xfrm>
              <a:off x="1437" y="1102"/>
              <a:ext cx="19" cy="11"/>
            </a:xfrm>
            <a:custGeom>
              <a:avLst/>
              <a:gdLst>
                <a:gd name="T0" fmla="*/ 0 w 74"/>
                <a:gd name="T1" fmla="*/ 0 h 72"/>
                <a:gd name="T2" fmla="*/ 0 w 74"/>
                <a:gd name="T3" fmla="*/ 0 h 72"/>
                <a:gd name="T4" fmla="*/ 0 w 74"/>
                <a:gd name="T5" fmla="*/ 0 h 72"/>
                <a:gd name="T6" fmla="*/ 0 w 74"/>
                <a:gd name="T7" fmla="*/ 0 h 72"/>
                <a:gd name="T8" fmla="*/ 0 w 74"/>
                <a:gd name="T9" fmla="*/ 0 h 72"/>
                <a:gd name="T10" fmla="*/ 0 w 74"/>
                <a:gd name="T11" fmla="*/ 0 h 72"/>
                <a:gd name="T12" fmla="*/ 0 w 74"/>
                <a:gd name="T13" fmla="*/ 0 h 72"/>
                <a:gd name="T14" fmla="*/ 0 w 74"/>
                <a:gd name="T15" fmla="*/ 0 h 72"/>
                <a:gd name="T16" fmla="*/ 0 w 74"/>
                <a:gd name="T17" fmla="*/ 0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4"/>
                <a:gd name="T28" fmla="*/ 0 h 72"/>
                <a:gd name="T29" fmla="*/ 74 w 74"/>
                <a:gd name="T30" fmla="*/ 72 h 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4" h="72">
                  <a:moveTo>
                    <a:pt x="49" y="0"/>
                  </a:moveTo>
                  <a:lnTo>
                    <a:pt x="37" y="13"/>
                  </a:lnTo>
                  <a:lnTo>
                    <a:pt x="17" y="31"/>
                  </a:lnTo>
                  <a:lnTo>
                    <a:pt x="0" y="50"/>
                  </a:lnTo>
                  <a:lnTo>
                    <a:pt x="25" y="72"/>
                  </a:lnTo>
                  <a:lnTo>
                    <a:pt x="43" y="54"/>
                  </a:lnTo>
                  <a:lnTo>
                    <a:pt x="61" y="37"/>
                  </a:lnTo>
                  <a:lnTo>
                    <a:pt x="74" y="25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43" name="Freeform 86"/>
            <p:cNvSpPr>
              <a:spLocks/>
            </p:cNvSpPr>
            <p:nvPr/>
          </p:nvSpPr>
          <p:spPr bwMode="auto">
            <a:xfrm>
              <a:off x="1457" y="1091"/>
              <a:ext cx="19" cy="11"/>
            </a:xfrm>
            <a:custGeom>
              <a:avLst/>
              <a:gdLst>
                <a:gd name="T0" fmla="*/ 0 w 77"/>
                <a:gd name="T1" fmla="*/ 0 h 68"/>
                <a:gd name="T2" fmla="*/ 0 w 77"/>
                <a:gd name="T3" fmla="*/ 0 h 68"/>
                <a:gd name="T4" fmla="*/ 0 w 77"/>
                <a:gd name="T5" fmla="*/ 0 h 68"/>
                <a:gd name="T6" fmla="*/ 0 w 77"/>
                <a:gd name="T7" fmla="*/ 0 h 68"/>
                <a:gd name="T8" fmla="*/ 0 w 77"/>
                <a:gd name="T9" fmla="*/ 0 h 68"/>
                <a:gd name="T10" fmla="*/ 0 w 77"/>
                <a:gd name="T11" fmla="*/ 0 h 68"/>
                <a:gd name="T12" fmla="*/ 0 w 77"/>
                <a:gd name="T13" fmla="*/ 0 h 68"/>
                <a:gd name="T14" fmla="*/ 0 w 77"/>
                <a:gd name="T15" fmla="*/ 0 h 68"/>
                <a:gd name="T16" fmla="*/ 0 w 77"/>
                <a:gd name="T17" fmla="*/ 0 h 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7"/>
                <a:gd name="T28" fmla="*/ 0 h 68"/>
                <a:gd name="T29" fmla="*/ 77 w 77"/>
                <a:gd name="T30" fmla="*/ 68 h 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7" h="68">
                  <a:moveTo>
                    <a:pt x="55" y="0"/>
                  </a:moveTo>
                  <a:lnTo>
                    <a:pt x="39" y="11"/>
                  </a:lnTo>
                  <a:lnTo>
                    <a:pt x="19" y="26"/>
                  </a:lnTo>
                  <a:lnTo>
                    <a:pt x="0" y="43"/>
                  </a:lnTo>
                  <a:lnTo>
                    <a:pt x="23" y="68"/>
                  </a:lnTo>
                  <a:lnTo>
                    <a:pt x="42" y="52"/>
                  </a:lnTo>
                  <a:lnTo>
                    <a:pt x="61" y="36"/>
                  </a:lnTo>
                  <a:lnTo>
                    <a:pt x="77" y="25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44" name="Freeform 87"/>
            <p:cNvSpPr>
              <a:spLocks/>
            </p:cNvSpPr>
            <p:nvPr/>
          </p:nvSpPr>
          <p:spPr bwMode="auto">
            <a:xfrm>
              <a:off x="1477" y="1081"/>
              <a:ext cx="20" cy="11"/>
            </a:xfrm>
            <a:custGeom>
              <a:avLst/>
              <a:gdLst>
                <a:gd name="T0" fmla="*/ 0 w 78"/>
                <a:gd name="T1" fmla="*/ 0 h 66"/>
                <a:gd name="T2" fmla="*/ 0 w 78"/>
                <a:gd name="T3" fmla="*/ 0 h 66"/>
                <a:gd name="T4" fmla="*/ 0 w 78"/>
                <a:gd name="T5" fmla="*/ 0 h 66"/>
                <a:gd name="T6" fmla="*/ 0 w 78"/>
                <a:gd name="T7" fmla="*/ 0 h 66"/>
                <a:gd name="T8" fmla="*/ 0 w 78"/>
                <a:gd name="T9" fmla="*/ 0 h 66"/>
                <a:gd name="T10" fmla="*/ 0 w 78"/>
                <a:gd name="T11" fmla="*/ 0 h 66"/>
                <a:gd name="T12" fmla="*/ 0 w 78"/>
                <a:gd name="T13" fmla="*/ 0 h 66"/>
                <a:gd name="T14" fmla="*/ 0 w 78"/>
                <a:gd name="T15" fmla="*/ 0 h 66"/>
                <a:gd name="T16" fmla="*/ 0 w 78"/>
                <a:gd name="T17" fmla="*/ 0 h 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8"/>
                <a:gd name="T28" fmla="*/ 0 h 66"/>
                <a:gd name="T29" fmla="*/ 78 w 78"/>
                <a:gd name="T30" fmla="*/ 66 h 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8" h="66">
                  <a:moveTo>
                    <a:pt x="58" y="0"/>
                  </a:moveTo>
                  <a:lnTo>
                    <a:pt x="41" y="12"/>
                  </a:lnTo>
                  <a:lnTo>
                    <a:pt x="19" y="25"/>
                  </a:lnTo>
                  <a:lnTo>
                    <a:pt x="0" y="38"/>
                  </a:lnTo>
                  <a:lnTo>
                    <a:pt x="20" y="66"/>
                  </a:lnTo>
                  <a:lnTo>
                    <a:pt x="39" y="53"/>
                  </a:lnTo>
                  <a:lnTo>
                    <a:pt x="61" y="39"/>
                  </a:lnTo>
                  <a:lnTo>
                    <a:pt x="78" y="28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45" name="Freeform 88"/>
            <p:cNvSpPr>
              <a:spLocks/>
            </p:cNvSpPr>
            <p:nvPr/>
          </p:nvSpPr>
          <p:spPr bwMode="auto">
            <a:xfrm>
              <a:off x="1500" y="1073"/>
              <a:ext cx="19" cy="10"/>
            </a:xfrm>
            <a:custGeom>
              <a:avLst/>
              <a:gdLst>
                <a:gd name="T0" fmla="*/ 0 w 78"/>
                <a:gd name="T1" fmla="*/ 0 h 61"/>
                <a:gd name="T2" fmla="*/ 0 w 78"/>
                <a:gd name="T3" fmla="*/ 0 h 61"/>
                <a:gd name="T4" fmla="*/ 0 w 78"/>
                <a:gd name="T5" fmla="*/ 0 h 61"/>
                <a:gd name="T6" fmla="*/ 0 w 78"/>
                <a:gd name="T7" fmla="*/ 0 h 61"/>
                <a:gd name="T8" fmla="*/ 0 w 78"/>
                <a:gd name="T9" fmla="*/ 0 h 61"/>
                <a:gd name="T10" fmla="*/ 0 w 78"/>
                <a:gd name="T11" fmla="*/ 0 h 61"/>
                <a:gd name="T12" fmla="*/ 0 w 78"/>
                <a:gd name="T13" fmla="*/ 0 h 61"/>
                <a:gd name="T14" fmla="*/ 0 w 78"/>
                <a:gd name="T15" fmla="*/ 0 h 61"/>
                <a:gd name="T16" fmla="*/ 0 w 78"/>
                <a:gd name="T17" fmla="*/ 0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8"/>
                <a:gd name="T28" fmla="*/ 0 h 61"/>
                <a:gd name="T29" fmla="*/ 78 w 78"/>
                <a:gd name="T30" fmla="*/ 61 h 6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8" h="61">
                  <a:moveTo>
                    <a:pt x="62" y="0"/>
                  </a:moveTo>
                  <a:lnTo>
                    <a:pt x="41" y="9"/>
                  </a:lnTo>
                  <a:lnTo>
                    <a:pt x="18" y="22"/>
                  </a:lnTo>
                  <a:lnTo>
                    <a:pt x="0" y="32"/>
                  </a:lnTo>
                  <a:lnTo>
                    <a:pt x="17" y="61"/>
                  </a:lnTo>
                  <a:lnTo>
                    <a:pt x="36" y="51"/>
                  </a:lnTo>
                  <a:lnTo>
                    <a:pt x="58" y="39"/>
                  </a:lnTo>
                  <a:lnTo>
                    <a:pt x="78" y="29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46" name="Freeform 89"/>
            <p:cNvSpPr>
              <a:spLocks/>
            </p:cNvSpPr>
            <p:nvPr/>
          </p:nvSpPr>
          <p:spPr bwMode="auto">
            <a:xfrm>
              <a:off x="1523" y="1066"/>
              <a:ext cx="20" cy="9"/>
            </a:xfrm>
            <a:custGeom>
              <a:avLst/>
              <a:gdLst>
                <a:gd name="T0" fmla="*/ 0 w 78"/>
                <a:gd name="T1" fmla="*/ 0 h 56"/>
                <a:gd name="T2" fmla="*/ 0 w 78"/>
                <a:gd name="T3" fmla="*/ 0 h 56"/>
                <a:gd name="T4" fmla="*/ 0 w 78"/>
                <a:gd name="T5" fmla="*/ 0 h 56"/>
                <a:gd name="T6" fmla="*/ 0 w 78"/>
                <a:gd name="T7" fmla="*/ 0 h 56"/>
                <a:gd name="T8" fmla="*/ 0 w 78"/>
                <a:gd name="T9" fmla="*/ 0 h 56"/>
                <a:gd name="T10" fmla="*/ 0 w 78"/>
                <a:gd name="T11" fmla="*/ 0 h 56"/>
                <a:gd name="T12" fmla="*/ 0 w 78"/>
                <a:gd name="T13" fmla="*/ 0 h 56"/>
                <a:gd name="T14" fmla="*/ 0 w 78"/>
                <a:gd name="T15" fmla="*/ 0 h 56"/>
                <a:gd name="T16" fmla="*/ 0 w 78"/>
                <a:gd name="T17" fmla="*/ 0 h 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8"/>
                <a:gd name="T28" fmla="*/ 0 h 56"/>
                <a:gd name="T29" fmla="*/ 78 w 78"/>
                <a:gd name="T30" fmla="*/ 56 h 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8" h="56">
                  <a:moveTo>
                    <a:pt x="66" y="0"/>
                  </a:moveTo>
                  <a:lnTo>
                    <a:pt x="42" y="8"/>
                  </a:lnTo>
                  <a:lnTo>
                    <a:pt x="18" y="18"/>
                  </a:lnTo>
                  <a:lnTo>
                    <a:pt x="0" y="25"/>
                  </a:lnTo>
                  <a:lnTo>
                    <a:pt x="13" y="56"/>
                  </a:lnTo>
                  <a:lnTo>
                    <a:pt x="32" y="48"/>
                  </a:lnTo>
                  <a:lnTo>
                    <a:pt x="55" y="39"/>
                  </a:lnTo>
                  <a:lnTo>
                    <a:pt x="78" y="31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47" name="Freeform 90"/>
            <p:cNvSpPr>
              <a:spLocks/>
            </p:cNvSpPr>
            <p:nvPr/>
          </p:nvSpPr>
          <p:spPr bwMode="auto">
            <a:xfrm>
              <a:off x="1548" y="1061"/>
              <a:ext cx="20" cy="8"/>
            </a:xfrm>
            <a:custGeom>
              <a:avLst/>
              <a:gdLst>
                <a:gd name="T0" fmla="*/ 0 w 78"/>
                <a:gd name="T1" fmla="*/ 0 h 50"/>
                <a:gd name="T2" fmla="*/ 0 w 78"/>
                <a:gd name="T3" fmla="*/ 0 h 50"/>
                <a:gd name="T4" fmla="*/ 0 w 78"/>
                <a:gd name="T5" fmla="*/ 0 h 50"/>
                <a:gd name="T6" fmla="*/ 0 w 78"/>
                <a:gd name="T7" fmla="*/ 0 h 50"/>
                <a:gd name="T8" fmla="*/ 0 w 78"/>
                <a:gd name="T9" fmla="*/ 0 h 50"/>
                <a:gd name="T10" fmla="*/ 0 w 78"/>
                <a:gd name="T11" fmla="*/ 0 h 50"/>
                <a:gd name="T12" fmla="*/ 0 w 78"/>
                <a:gd name="T13" fmla="*/ 0 h 50"/>
                <a:gd name="T14" fmla="*/ 0 w 78"/>
                <a:gd name="T15" fmla="*/ 0 h 50"/>
                <a:gd name="T16" fmla="*/ 0 w 78"/>
                <a:gd name="T17" fmla="*/ 0 h 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8"/>
                <a:gd name="T28" fmla="*/ 0 h 50"/>
                <a:gd name="T29" fmla="*/ 78 w 78"/>
                <a:gd name="T30" fmla="*/ 50 h 5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8" h="50">
                  <a:moveTo>
                    <a:pt x="69" y="0"/>
                  </a:moveTo>
                  <a:lnTo>
                    <a:pt x="43" y="6"/>
                  </a:lnTo>
                  <a:lnTo>
                    <a:pt x="19" y="13"/>
                  </a:lnTo>
                  <a:lnTo>
                    <a:pt x="0" y="18"/>
                  </a:lnTo>
                  <a:lnTo>
                    <a:pt x="12" y="50"/>
                  </a:lnTo>
                  <a:lnTo>
                    <a:pt x="28" y="45"/>
                  </a:lnTo>
                  <a:lnTo>
                    <a:pt x="53" y="38"/>
                  </a:lnTo>
                  <a:lnTo>
                    <a:pt x="78" y="32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48" name="Freeform 91"/>
            <p:cNvSpPr>
              <a:spLocks/>
            </p:cNvSpPr>
            <p:nvPr/>
          </p:nvSpPr>
          <p:spPr bwMode="auto">
            <a:xfrm>
              <a:off x="1574" y="1057"/>
              <a:ext cx="19" cy="8"/>
            </a:xfrm>
            <a:custGeom>
              <a:avLst/>
              <a:gdLst>
                <a:gd name="T0" fmla="*/ 0 w 76"/>
                <a:gd name="T1" fmla="*/ 0 h 45"/>
                <a:gd name="T2" fmla="*/ 0 w 76"/>
                <a:gd name="T3" fmla="*/ 0 h 45"/>
                <a:gd name="T4" fmla="*/ 0 w 76"/>
                <a:gd name="T5" fmla="*/ 0 h 45"/>
                <a:gd name="T6" fmla="*/ 0 w 76"/>
                <a:gd name="T7" fmla="*/ 0 h 45"/>
                <a:gd name="T8" fmla="*/ 0 w 76"/>
                <a:gd name="T9" fmla="*/ 0 h 45"/>
                <a:gd name="T10" fmla="*/ 0 w 76"/>
                <a:gd name="T11" fmla="*/ 0 h 45"/>
                <a:gd name="T12" fmla="*/ 0 w 76"/>
                <a:gd name="T13" fmla="*/ 0 h 45"/>
                <a:gd name="T14" fmla="*/ 0 w 76"/>
                <a:gd name="T15" fmla="*/ 0 h 45"/>
                <a:gd name="T16" fmla="*/ 0 w 76"/>
                <a:gd name="T17" fmla="*/ 0 h 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"/>
                <a:gd name="T28" fmla="*/ 0 h 45"/>
                <a:gd name="T29" fmla="*/ 76 w 76"/>
                <a:gd name="T30" fmla="*/ 45 h 4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" h="45">
                  <a:moveTo>
                    <a:pt x="70" y="0"/>
                  </a:moveTo>
                  <a:lnTo>
                    <a:pt x="44" y="3"/>
                  </a:lnTo>
                  <a:lnTo>
                    <a:pt x="19" y="8"/>
                  </a:lnTo>
                  <a:lnTo>
                    <a:pt x="0" y="12"/>
                  </a:lnTo>
                  <a:lnTo>
                    <a:pt x="7" y="45"/>
                  </a:lnTo>
                  <a:lnTo>
                    <a:pt x="25" y="41"/>
                  </a:lnTo>
                  <a:lnTo>
                    <a:pt x="50" y="37"/>
                  </a:lnTo>
                  <a:lnTo>
                    <a:pt x="76" y="33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49" name="Freeform 92"/>
            <p:cNvSpPr>
              <a:spLocks/>
            </p:cNvSpPr>
            <p:nvPr/>
          </p:nvSpPr>
          <p:spPr bwMode="auto">
            <a:xfrm>
              <a:off x="1600" y="1056"/>
              <a:ext cx="19" cy="6"/>
            </a:xfrm>
            <a:custGeom>
              <a:avLst/>
              <a:gdLst>
                <a:gd name="T0" fmla="*/ 0 w 73"/>
                <a:gd name="T1" fmla="*/ 0 h 38"/>
                <a:gd name="T2" fmla="*/ 0 w 73"/>
                <a:gd name="T3" fmla="*/ 0 h 38"/>
                <a:gd name="T4" fmla="*/ 0 w 73"/>
                <a:gd name="T5" fmla="*/ 0 h 38"/>
                <a:gd name="T6" fmla="*/ 0 w 73"/>
                <a:gd name="T7" fmla="*/ 0 h 38"/>
                <a:gd name="T8" fmla="*/ 0 w 73"/>
                <a:gd name="T9" fmla="*/ 0 h 38"/>
                <a:gd name="T10" fmla="*/ 0 w 73"/>
                <a:gd name="T11" fmla="*/ 0 h 38"/>
                <a:gd name="T12" fmla="*/ 0 w 73"/>
                <a:gd name="T13" fmla="*/ 0 h 38"/>
                <a:gd name="T14" fmla="*/ 0 w 73"/>
                <a:gd name="T15" fmla="*/ 0 h 38"/>
                <a:gd name="T16" fmla="*/ 0 w 73"/>
                <a:gd name="T17" fmla="*/ 0 h 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"/>
                <a:gd name="T28" fmla="*/ 0 h 38"/>
                <a:gd name="T29" fmla="*/ 73 w 73"/>
                <a:gd name="T30" fmla="*/ 38 h 3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" h="38">
                  <a:moveTo>
                    <a:pt x="70" y="0"/>
                  </a:moveTo>
                  <a:lnTo>
                    <a:pt x="46" y="1"/>
                  </a:lnTo>
                  <a:lnTo>
                    <a:pt x="19" y="3"/>
                  </a:lnTo>
                  <a:lnTo>
                    <a:pt x="0" y="6"/>
                  </a:lnTo>
                  <a:lnTo>
                    <a:pt x="3" y="38"/>
                  </a:lnTo>
                  <a:lnTo>
                    <a:pt x="22" y="37"/>
                  </a:lnTo>
                  <a:lnTo>
                    <a:pt x="48" y="35"/>
                  </a:lnTo>
                  <a:lnTo>
                    <a:pt x="73" y="35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50" name="Freeform 93"/>
            <p:cNvSpPr>
              <a:spLocks/>
            </p:cNvSpPr>
            <p:nvPr/>
          </p:nvSpPr>
          <p:spPr bwMode="auto">
            <a:xfrm>
              <a:off x="939" y="3853"/>
              <a:ext cx="278" cy="33"/>
            </a:xfrm>
            <a:custGeom>
              <a:avLst/>
              <a:gdLst>
                <a:gd name="T0" fmla="*/ 1 w 1112"/>
                <a:gd name="T1" fmla="*/ 0 h 193"/>
                <a:gd name="T2" fmla="*/ 1 w 1112"/>
                <a:gd name="T3" fmla="*/ 0 h 193"/>
                <a:gd name="T4" fmla="*/ 1 w 1112"/>
                <a:gd name="T5" fmla="*/ 0 h 193"/>
                <a:gd name="T6" fmla="*/ 1 w 1112"/>
                <a:gd name="T7" fmla="*/ 0 h 193"/>
                <a:gd name="T8" fmla="*/ 1 w 1112"/>
                <a:gd name="T9" fmla="*/ 0 h 193"/>
                <a:gd name="T10" fmla="*/ 1 w 1112"/>
                <a:gd name="T11" fmla="*/ 0 h 193"/>
                <a:gd name="T12" fmla="*/ 1 w 1112"/>
                <a:gd name="T13" fmla="*/ 0 h 193"/>
                <a:gd name="T14" fmla="*/ 1 w 1112"/>
                <a:gd name="T15" fmla="*/ 0 h 193"/>
                <a:gd name="T16" fmla="*/ 1 w 1112"/>
                <a:gd name="T17" fmla="*/ 0 h 193"/>
                <a:gd name="T18" fmla="*/ 1 w 1112"/>
                <a:gd name="T19" fmla="*/ 0 h 193"/>
                <a:gd name="T20" fmla="*/ 1 w 1112"/>
                <a:gd name="T21" fmla="*/ 0 h 193"/>
                <a:gd name="T22" fmla="*/ 1 w 1112"/>
                <a:gd name="T23" fmla="*/ 0 h 193"/>
                <a:gd name="T24" fmla="*/ 1 w 1112"/>
                <a:gd name="T25" fmla="*/ 0 h 193"/>
                <a:gd name="T26" fmla="*/ 1 w 1112"/>
                <a:gd name="T27" fmla="*/ 0 h 193"/>
                <a:gd name="T28" fmla="*/ 1 w 1112"/>
                <a:gd name="T29" fmla="*/ 0 h 193"/>
                <a:gd name="T30" fmla="*/ 0 w 1112"/>
                <a:gd name="T31" fmla="*/ 0 h 193"/>
                <a:gd name="T32" fmla="*/ 0 w 1112"/>
                <a:gd name="T33" fmla="*/ 0 h 193"/>
                <a:gd name="T34" fmla="*/ 0 w 1112"/>
                <a:gd name="T35" fmla="*/ 0 h 193"/>
                <a:gd name="T36" fmla="*/ 0 w 1112"/>
                <a:gd name="T37" fmla="*/ 0 h 193"/>
                <a:gd name="T38" fmla="*/ 0 w 1112"/>
                <a:gd name="T39" fmla="*/ 0 h 193"/>
                <a:gd name="T40" fmla="*/ 0 w 1112"/>
                <a:gd name="T41" fmla="*/ 0 h 193"/>
                <a:gd name="T42" fmla="*/ 0 w 1112"/>
                <a:gd name="T43" fmla="*/ 0 h 193"/>
                <a:gd name="T44" fmla="*/ 0 w 1112"/>
                <a:gd name="T45" fmla="*/ 0 h 193"/>
                <a:gd name="T46" fmla="*/ 0 w 1112"/>
                <a:gd name="T47" fmla="*/ 0 h 193"/>
                <a:gd name="T48" fmla="*/ 0 w 1112"/>
                <a:gd name="T49" fmla="*/ 0 h 193"/>
                <a:gd name="T50" fmla="*/ 0 w 1112"/>
                <a:gd name="T51" fmla="*/ 0 h 193"/>
                <a:gd name="T52" fmla="*/ 0 w 1112"/>
                <a:gd name="T53" fmla="*/ 0 h 193"/>
                <a:gd name="T54" fmla="*/ 0 w 1112"/>
                <a:gd name="T55" fmla="*/ 0 h 193"/>
                <a:gd name="T56" fmla="*/ 0 w 1112"/>
                <a:gd name="T57" fmla="*/ 0 h 193"/>
                <a:gd name="T58" fmla="*/ 0 w 1112"/>
                <a:gd name="T59" fmla="*/ 0 h 193"/>
                <a:gd name="T60" fmla="*/ 0 w 1112"/>
                <a:gd name="T61" fmla="*/ 0 h 193"/>
                <a:gd name="T62" fmla="*/ 0 w 1112"/>
                <a:gd name="T63" fmla="*/ 0 h 193"/>
                <a:gd name="T64" fmla="*/ 1 w 1112"/>
                <a:gd name="T65" fmla="*/ 0 h 193"/>
                <a:gd name="T66" fmla="*/ 1 w 1112"/>
                <a:gd name="T67" fmla="*/ 0 h 193"/>
                <a:gd name="T68" fmla="*/ 1 w 1112"/>
                <a:gd name="T69" fmla="*/ 0 h 193"/>
                <a:gd name="T70" fmla="*/ 1 w 1112"/>
                <a:gd name="T71" fmla="*/ 0 h 193"/>
                <a:gd name="T72" fmla="*/ 1 w 1112"/>
                <a:gd name="T73" fmla="*/ 0 h 193"/>
                <a:gd name="T74" fmla="*/ 1 w 1112"/>
                <a:gd name="T75" fmla="*/ 0 h 193"/>
                <a:gd name="T76" fmla="*/ 1 w 1112"/>
                <a:gd name="T77" fmla="*/ 0 h 193"/>
                <a:gd name="T78" fmla="*/ 1 w 1112"/>
                <a:gd name="T79" fmla="*/ 0 h 193"/>
                <a:gd name="T80" fmla="*/ 1 w 1112"/>
                <a:gd name="T81" fmla="*/ 0 h 193"/>
                <a:gd name="T82" fmla="*/ 1 w 1112"/>
                <a:gd name="T83" fmla="*/ 0 h 193"/>
                <a:gd name="T84" fmla="*/ 1 w 1112"/>
                <a:gd name="T85" fmla="*/ 0 h 193"/>
                <a:gd name="T86" fmla="*/ 1 w 1112"/>
                <a:gd name="T87" fmla="*/ 0 h 193"/>
                <a:gd name="T88" fmla="*/ 1 w 1112"/>
                <a:gd name="T89" fmla="*/ 0 h 193"/>
                <a:gd name="T90" fmla="*/ 1 w 1112"/>
                <a:gd name="T91" fmla="*/ 0 h 193"/>
                <a:gd name="T92" fmla="*/ 1 w 1112"/>
                <a:gd name="T93" fmla="*/ 0 h 193"/>
                <a:gd name="T94" fmla="*/ 1 w 1112"/>
                <a:gd name="T95" fmla="*/ 0 h 193"/>
                <a:gd name="T96" fmla="*/ 1 w 1112"/>
                <a:gd name="T97" fmla="*/ 0 h 19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12"/>
                <a:gd name="T148" fmla="*/ 0 h 193"/>
                <a:gd name="T149" fmla="*/ 1112 w 1112"/>
                <a:gd name="T150" fmla="*/ 193 h 19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12" h="193">
                  <a:moveTo>
                    <a:pt x="1112" y="42"/>
                  </a:moveTo>
                  <a:lnTo>
                    <a:pt x="1112" y="42"/>
                  </a:lnTo>
                  <a:lnTo>
                    <a:pt x="1059" y="31"/>
                  </a:lnTo>
                  <a:lnTo>
                    <a:pt x="1006" y="22"/>
                  </a:lnTo>
                  <a:lnTo>
                    <a:pt x="954" y="15"/>
                  </a:lnTo>
                  <a:lnTo>
                    <a:pt x="901" y="10"/>
                  </a:lnTo>
                  <a:lnTo>
                    <a:pt x="850" y="5"/>
                  </a:lnTo>
                  <a:lnTo>
                    <a:pt x="799" y="2"/>
                  </a:lnTo>
                  <a:lnTo>
                    <a:pt x="748" y="1"/>
                  </a:lnTo>
                  <a:lnTo>
                    <a:pt x="699" y="0"/>
                  </a:lnTo>
                  <a:lnTo>
                    <a:pt x="650" y="1"/>
                  </a:lnTo>
                  <a:lnTo>
                    <a:pt x="603" y="2"/>
                  </a:lnTo>
                  <a:lnTo>
                    <a:pt x="557" y="4"/>
                  </a:lnTo>
                  <a:lnTo>
                    <a:pt x="512" y="7"/>
                  </a:lnTo>
                  <a:lnTo>
                    <a:pt x="468" y="11"/>
                  </a:lnTo>
                  <a:lnTo>
                    <a:pt x="425" y="15"/>
                  </a:lnTo>
                  <a:lnTo>
                    <a:pt x="383" y="21"/>
                  </a:lnTo>
                  <a:lnTo>
                    <a:pt x="344" y="26"/>
                  </a:lnTo>
                  <a:lnTo>
                    <a:pt x="269" y="38"/>
                  </a:lnTo>
                  <a:lnTo>
                    <a:pt x="203" y="51"/>
                  </a:lnTo>
                  <a:lnTo>
                    <a:pt x="144" y="63"/>
                  </a:lnTo>
                  <a:lnTo>
                    <a:pt x="95" y="76"/>
                  </a:lnTo>
                  <a:lnTo>
                    <a:pt x="26" y="95"/>
                  </a:lnTo>
                  <a:lnTo>
                    <a:pt x="0" y="102"/>
                  </a:lnTo>
                  <a:lnTo>
                    <a:pt x="32" y="193"/>
                  </a:lnTo>
                  <a:lnTo>
                    <a:pt x="54" y="186"/>
                  </a:lnTo>
                  <a:lnTo>
                    <a:pt x="120" y="168"/>
                  </a:lnTo>
                  <a:lnTo>
                    <a:pt x="168" y="157"/>
                  </a:lnTo>
                  <a:lnTo>
                    <a:pt x="223" y="145"/>
                  </a:lnTo>
                  <a:lnTo>
                    <a:pt x="288" y="132"/>
                  </a:lnTo>
                  <a:lnTo>
                    <a:pt x="359" y="121"/>
                  </a:lnTo>
                  <a:lnTo>
                    <a:pt x="397" y="116"/>
                  </a:lnTo>
                  <a:lnTo>
                    <a:pt x="436" y="111"/>
                  </a:lnTo>
                  <a:lnTo>
                    <a:pt x="477" y="107"/>
                  </a:lnTo>
                  <a:lnTo>
                    <a:pt x="518" y="103"/>
                  </a:lnTo>
                  <a:lnTo>
                    <a:pt x="562" y="100"/>
                  </a:lnTo>
                  <a:lnTo>
                    <a:pt x="606" y="98"/>
                  </a:lnTo>
                  <a:lnTo>
                    <a:pt x="652" y="96"/>
                  </a:lnTo>
                  <a:lnTo>
                    <a:pt x="699" y="96"/>
                  </a:lnTo>
                  <a:lnTo>
                    <a:pt x="745" y="96"/>
                  </a:lnTo>
                  <a:lnTo>
                    <a:pt x="794" y="98"/>
                  </a:lnTo>
                  <a:lnTo>
                    <a:pt x="843" y="101"/>
                  </a:lnTo>
                  <a:lnTo>
                    <a:pt x="891" y="105"/>
                  </a:lnTo>
                  <a:lnTo>
                    <a:pt x="941" y="110"/>
                  </a:lnTo>
                  <a:lnTo>
                    <a:pt x="991" y="117"/>
                  </a:lnTo>
                  <a:lnTo>
                    <a:pt x="1041" y="126"/>
                  </a:lnTo>
                  <a:lnTo>
                    <a:pt x="1090" y="135"/>
                  </a:lnTo>
                  <a:lnTo>
                    <a:pt x="1112" y="4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51" name="Freeform 94"/>
            <p:cNvSpPr>
              <a:spLocks/>
            </p:cNvSpPr>
            <p:nvPr/>
          </p:nvSpPr>
          <p:spPr bwMode="auto">
            <a:xfrm>
              <a:off x="1212" y="3857"/>
              <a:ext cx="300" cy="27"/>
            </a:xfrm>
            <a:custGeom>
              <a:avLst/>
              <a:gdLst>
                <a:gd name="T0" fmla="*/ 1 w 1200"/>
                <a:gd name="T1" fmla="*/ 0 h 164"/>
                <a:gd name="T2" fmla="*/ 1 w 1200"/>
                <a:gd name="T3" fmla="*/ 0 h 164"/>
                <a:gd name="T4" fmla="*/ 1 w 1200"/>
                <a:gd name="T5" fmla="*/ 0 h 164"/>
                <a:gd name="T6" fmla="*/ 1 w 1200"/>
                <a:gd name="T7" fmla="*/ 0 h 164"/>
                <a:gd name="T8" fmla="*/ 1 w 1200"/>
                <a:gd name="T9" fmla="*/ 0 h 164"/>
                <a:gd name="T10" fmla="*/ 1 w 1200"/>
                <a:gd name="T11" fmla="*/ 0 h 164"/>
                <a:gd name="T12" fmla="*/ 1 w 1200"/>
                <a:gd name="T13" fmla="*/ 0 h 164"/>
                <a:gd name="T14" fmla="*/ 1 w 1200"/>
                <a:gd name="T15" fmla="*/ 0 h 164"/>
                <a:gd name="T16" fmla="*/ 1 w 1200"/>
                <a:gd name="T17" fmla="*/ 0 h 164"/>
                <a:gd name="T18" fmla="*/ 1 w 1200"/>
                <a:gd name="T19" fmla="*/ 0 h 164"/>
                <a:gd name="T20" fmla="*/ 1 w 1200"/>
                <a:gd name="T21" fmla="*/ 0 h 164"/>
                <a:gd name="T22" fmla="*/ 1 w 1200"/>
                <a:gd name="T23" fmla="*/ 0 h 164"/>
                <a:gd name="T24" fmla="*/ 1 w 1200"/>
                <a:gd name="T25" fmla="*/ 0 h 164"/>
                <a:gd name="T26" fmla="*/ 1 w 1200"/>
                <a:gd name="T27" fmla="*/ 0 h 164"/>
                <a:gd name="T28" fmla="*/ 0 w 1200"/>
                <a:gd name="T29" fmla="*/ 0 h 164"/>
                <a:gd name="T30" fmla="*/ 0 w 1200"/>
                <a:gd name="T31" fmla="*/ 0 h 164"/>
                <a:gd name="T32" fmla="*/ 0 w 1200"/>
                <a:gd name="T33" fmla="*/ 0 h 164"/>
                <a:gd name="T34" fmla="*/ 0 w 1200"/>
                <a:gd name="T35" fmla="*/ 0 h 164"/>
                <a:gd name="T36" fmla="*/ 0 w 1200"/>
                <a:gd name="T37" fmla="*/ 0 h 164"/>
                <a:gd name="T38" fmla="*/ 0 w 1200"/>
                <a:gd name="T39" fmla="*/ 0 h 164"/>
                <a:gd name="T40" fmla="*/ 0 w 1200"/>
                <a:gd name="T41" fmla="*/ 0 h 164"/>
                <a:gd name="T42" fmla="*/ 0 w 1200"/>
                <a:gd name="T43" fmla="*/ 0 h 164"/>
                <a:gd name="T44" fmla="*/ 0 w 1200"/>
                <a:gd name="T45" fmla="*/ 0 h 164"/>
                <a:gd name="T46" fmla="*/ 0 w 1200"/>
                <a:gd name="T47" fmla="*/ 0 h 164"/>
                <a:gd name="T48" fmla="*/ 0 w 1200"/>
                <a:gd name="T49" fmla="*/ 0 h 164"/>
                <a:gd name="T50" fmla="*/ 0 w 1200"/>
                <a:gd name="T51" fmla="*/ 0 h 164"/>
                <a:gd name="T52" fmla="*/ 0 w 1200"/>
                <a:gd name="T53" fmla="*/ 0 h 164"/>
                <a:gd name="T54" fmla="*/ 0 w 1200"/>
                <a:gd name="T55" fmla="*/ 0 h 164"/>
                <a:gd name="T56" fmla="*/ 0 w 1200"/>
                <a:gd name="T57" fmla="*/ 0 h 164"/>
                <a:gd name="T58" fmla="*/ 0 w 1200"/>
                <a:gd name="T59" fmla="*/ 0 h 164"/>
                <a:gd name="T60" fmla="*/ 0 w 1200"/>
                <a:gd name="T61" fmla="*/ 0 h 164"/>
                <a:gd name="T62" fmla="*/ 0 w 1200"/>
                <a:gd name="T63" fmla="*/ 0 h 164"/>
                <a:gd name="T64" fmla="*/ 0 w 1200"/>
                <a:gd name="T65" fmla="*/ 0 h 164"/>
                <a:gd name="T66" fmla="*/ 0 w 1200"/>
                <a:gd name="T67" fmla="*/ 0 h 164"/>
                <a:gd name="T68" fmla="*/ 1 w 1200"/>
                <a:gd name="T69" fmla="*/ 0 h 164"/>
                <a:gd name="T70" fmla="*/ 1 w 1200"/>
                <a:gd name="T71" fmla="*/ 0 h 164"/>
                <a:gd name="T72" fmla="*/ 1 w 1200"/>
                <a:gd name="T73" fmla="*/ 0 h 164"/>
                <a:gd name="T74" fmla="*/ 1 w 1200"/>
                <a:gd name="T75" fmla="*/ 0 h 164"/>
                <a:gd name="T76" fmla="*/ 1 w 1200"/>
                <a:gd name="T77" fmla="*/ 0 h 164"/>
                <a:gd name="T78" fmla="*/ 1 w 1200"/>
                <a:gd name="T79" fmla="*/ 0 h 164"/>
                <a:gd name="T80" fmla="*/ 1 w 1200"/>
                <a:gd name="T81" fmla="*/ 0 h 164"/>
                <a:gd name="T82" fmla="*/ 1 w 1200"/>
                <a:gd name="T83" fmla="*/ 0 h 164"/>
                <a:gd name="T84" fmla="*/ 1 w 1200"/>
                <a:gd name="T85" fmla="*/ 0 h 164"/>
                <a:gd name="T86" fmla="*/ 1 w 1200"/>
                <a:gd name="T87" fmla="*/ 0 h 164"/>
                <a:gd name="T88" fmla="*/ 1 w 1200"/>
                <a:gd name="T89" fmla="*/ 0 h 164"/>
                <a:gd name="T90" fmla="*/ 1 w 1200"/>
                <a:gd name="T91" fmla="*/ 0 h 164"/>
                <a:gd name="T92" fmla="*/ 1 w 1200"/>
                <a:gd name="T93" fmla="*/ 0 h 164"/>
                <a:gd name="T94" fmla="*/ 1 w 1200"/>
                <a:gd name="T95" fmla="*/ 0 h 164"/>
                <a:gd name="T96" fmla="*/ 1 w 1200"/>
                <a:gd name="T97" fmla="*/ 0 h 16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00"/>
                <a:gd name="T148" fmla="*/ 0 h 164"/>
                <a:gd name="T149" fmla="*/ 1200 w 1200"/>
                <a:gd name="T150" fmla="*/ 164 h 16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00" h="164">
                  <a:moveTo>
                    <a:pt x="1200" y="0"/>
                  </a:moveTo>
                  <a:lnTo>
                    <a:pt x="1200" y="0"/>
                  </a:lnTo>
                  <a:lnTo>
                    <a:pt x="1164" y="0"/>
                  </a:lnTo>
                  <a:lnTo>
                    <a:pt x="1129" y="1"/>
                  </a:lnTo>
                  <a:lnTo>
                    <a:pt x="1096" y="3"/>
                  </a:lnTo>
                  <a:lnTo>
                    <a:pt x="1061" y="5"/>
                  </a:lnTo>
                  <a:lnTo>
                    <a:pt x="995" y="12"/>
                  </a:lnTo>
                  <a:lnTo>
                    <a:pt x="930" y="20"/>
                  </a:lnTo>
                  <a:lnTo>
                    <a:pt x="801" y="38"/>
                  </a:lnTo>
                  <a:lnTo>
                    <a:pt x="669" y="55"/>
                  </a:lnTo>
                  <a:lnTo>
                    <a:pt x="601" y="60"/>
                  </a:lnTo>
                  <a:lnTo>
                    <a:pt x="531" y="66"/>
                  </a:lnTo>
                  <a:lnTo>
                    <a:pt x="495" y="67"/>
                  </a:lnTo>
                  <a:lnTo>
                    <a:pt x="458" y="67"/>
                  </a:lnTo>
                  <a:lnTo>
                    <a:pt x="420" y="67"/>
                  </a:lnTo>
                  <a:lnTo>
                    <a:pt x="380" y="67"/>
                  </a:lnTo>
                  <a:lnTo>
                    <a:pt x="340" y="65"/>
                  </a:lnTo>
                  <a:lnTo>
                    <a:pt x="299" y="61"/>
                  </a:lnTo>
                  <a:lnTo>
                    <a:pt x="256" y="58"/>
                  </a:lnTo>
                  <a:lnTo>
                    <a:pt x="212" y="53"/>
                  </a:lnTo>
                  <a:lnTo>
                    <a:pt x="167" y="47"/>
                  </a:lnTo>
                  <a:lnTo>
                    <a:pt x="121" y="39"/>
                  </a:lnTo>
                  <a:lnTo>
                    <a:pt x="72" y="31"/>
                  </a:lnTo>
                  <a:lnTo>
                    <a:pt x="22" y="21"/>
                  </a:lnTo>
                  <a:lnTo>
                    <a:pt x="0" y="114"/>
                  </a:lnTo>
                  <a:lnTo>
                    <a:pt x="53" y="125"/>
                  </a:lnTo>
                  <a:lnTo>
                    <a:pt x="104" y="134"/>
                  </a:lnTo>
                  <a:lnTo>
                    <a:pt x="152" y="142"/>
                  </a:lnTo>
                  <a:lnTo>
                    <a:pt x="200" y="148"/>
                  </a:lnTo>
                  <a:lnTo>
                    <a:pt x="246" y="154"/>
                  </a:lnTo>
                  <a:lnTo>
                    <a:pt x="291" y="157"/>
                  </a:lnTo>
                  <a:lnTo>
                    <a:pt x="335" y="161"/>
                  </a:lnTo>
                  <a:lnTo>
                    <a:pt x="377" y="162"/>
                  </a:lnTo>
                  <a:lnTo>
                    <a:pt x="419" y="164"/>
                  </a:lnTo>
                  <a:lnTo>
                    <a:pt x="459" y="164"/>
                  </a:lnTo>
                  <a:lnTo>
                    <a:pt x="497" y="163"/>
                  </a:lnTo>
                  <a:lnTo>
                    <a:pt x="537" y="162"/>
                  </a:lnTo>
                  <a:lnTo>
                    <a:pt x="610" y="156"/>
                  </a:lnTo>
                  <a:lnTo>
                    <a:pt x="681" y="149"/>
                  </a:lnTo>
                  <a:lnTo>
                    <a:pt x="815" y="133"/>
                  </a:lnTo>
                  <a:lnTo>
                    <a:pt x="943" y="115"/>
                  </a:lnTo>
                  <a:lnTo>
                    <a:pt x="1007" y="107"/>
                  </a:lnTo>
                  <a:lnTo>
                    <a:pt x="1070" y="101"/>
                  </a:lnTo>
                  <a:lnTo>
                    <a:pt x="1102" y="99"/>
                  </a:lnTo>
                  <a:lnTo>
                    <a:pt x="1134" y="97"/>
                  </a:lnTo>
                  <a:lnTo>
                    <a:pt x="1167" y="96"/>
                  </a:lnTo>
                  <a:lnTo>
                    <a:pt x="1200" y="96"/>
                  </a:lnTo>
                  <a:lnTo>
                    <a:pt x="120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52" name="Freeform 95"/>
            <p:cNvSpPr>
              <a:spLocks/>
            </p:cNvSpPr>
            <p:nvPr/>
          </p:nvSpPr>
          <p:spPr bwMode="auto">
            <a:xfrm>
              <a:off x="1512" y="3857"/>
              <a:ext cx="266" cy="22"/>
            </a:xfrm>
            <a:custGeom>
              <a:avLst/>
              <a:gdLst>
                <a:gd name="T0" fmla="*/ 1 w 1065"/>
                <a:gd name="T1" fmla="*/ 0 h 135"/>
                <a:gd name="T2" fmla="*/ 1 w 1065"/>
                <a:gd name="T3" fmla="*/ 0 h 135"/>
                <a:gd name="T4" fmla="*/ 1 w 1065"/>
                <a:gd name="T5" fmla="*/ 0 h 135"/>
                <a:gd name="T6" fmla="*/ 1 w 1065"/>
                <a:gd name="T7" fmla="*/ 0 h 135"/>
                <a:gd name="T8" fmla="*/ 1 w 1065"/>
                <a:gd name="T9" fmla="*/ 0 h 135"/>
                <a:gd name="T10" fmla="*/ 0 w 1065"/>
                <a:gd name="T11" fmla="*/ 0 h 135"/>
                <a:gd name="T12" fmla="*/ 0 w 1065"/>
                <a:gd name="T13" fmla="*/ 0 h 135"/>
                <a:gd name="T14" fmla="*/ 0 w 1065"/>
                <a:gd name="T15" fmla="*/ 0 h 135"/>
                <a:gd name="T16" fmla="*/ 0 w 1065"/>
                <a:gd name="T17" fmla="*/ 0 h 135"/>
                <a:gd name="T18" fmla="*/ 0 w 1065"/>
                <a:gd name="T19" fmla="*/ 0 h 135"/>
                <a:gd name="T20" fmla="*/ 0 w 1065"/>
                <a:gd name="T21" fmla="*/ 0 h 135"/>
                <a:gd name="T22" fmla="*/ 0 w 1065"/>
                <a:gd name="T23" fmla="*/ 0 h 135"/>
                <a:gd name="T24" fmla="*/ 0 w 1065"/>
                <a:gd name="T25" fmla="*/ 0 h 135"/>
                <a:gd name="T26" fmla="*/ 0 w 1065"/>
                <a:gd name="T27" fmla="*/ 0 h 135"/>
                <a:gd name="T28" fmla="*/ 0 w 1065"/>
                <a:gd name="T29" fmla="*/ 0 h 135"/>
                <a:gd name="T30" fmla="*/ 0 w 1065"/>
                <a:gd name="T31" fmla="*/ 0 h 135"/>
                <a:gd name="T32" fmla="*/ 0 w 1065"/>
                <a:gd name="T33" fmla="*/ 0 h 135"/>
                <a:gd name="T34" fmla="*/ 0 w 1065"/>
                <a:gd name="T35" fmla="*/ 0 h 135"/>
                <a:gd name="T36" fmla="*/ 0 w 1065"/>
                <a:gd name="T37" fmla="*/ 0 h 135"/>
                <a:gd name="T38" fmla="*/ 1 w 1065"/>
                <a:gd name="T39" fmla="*/ 0 h 135"/>
                <a:gd name="T40" fmla="*/ 1 w 1065"/>
                <a:gd name="T41" fmla="*/ 0 h 135"/>
                <a:gd name="T42" fmla="*/ 1 w 1065"/>
                <a:gd name="T43" fmla="*/ 0 h 135"/>
                <a:gd name="T44" fmla="*/ 1 w 1065"/>
                <a:gd name="T45" fmla="*/ 0 h 135"/>
                <a:gd name="T46" fmla="*/ 1 w 1065"/>
                <a:gd name="T47" fmla="*/ 0 h 135"/>
                <a:gd name="T48" fmla="*/ 1 w 1065"/>
                <a:gd name="T49" fmla="*/ 0 h 13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65"/>
                <a:gd name="T76" fmla="*/ 0 h 135"/>
                <a:gd name="T77" fmla="*/ 1065 w 1065"/>
                <a:gd name="T78" fmla="*/ 135 h 13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65" h="135">
                  <a:moveTo>
                    <a:pt x="1065" y="39"/>
                  </a:moveTo>
                  <a:lnTo>
                    <a:pt x="1065" y="39"/>
                  </a:lnTo>
                  <a:lnTo>
                    <a:pt x="977" y="38"/>
                  </a:lnTo>
                  <a:lnTo>
                    <a:pt x="866" y="33"/>
                  </a:lnTo>
                  <a:lnTo>
                    <a:pt x="738" y="27"/>
                  </a:lnTo>
                  <a:lnTo>
                    <a:pt x="596" y="20"/>
                  </a:lnTo>
                  <a:lnTo>
                    <a:pt x="447" y="12"/>
                  </a:lnTo>
                  <a:lnTo>
                    <a:pt x="295" y="5"/>
                  </a:lnTo>
                  <a:lnTo>
                    <a:pt x="219" y="3"/>
                  </a:lnTo>
                  <a:lnTo>
                    <a:pt x="144" y="1"/>
                  </a:lnTo>
                  <a:lnTo>
                    <a:pt x="71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70" y="96"/>
                  </a:lnTo>
                  <a:lnTo>
                    <a:pt x="143" y="97"/>
                  </a:lnTo>
                  <a:lnTo>
                    <a:pt x="217" y="99"/>
                  </a:lnTo>
                  <a:lnTo>
                    <a:pt x="291" y="101"/>
                  </a:lnTo>
                  <a:lnTo>
                    <a:pt x="442" y="108"/>
                  </a:lnTo>
                  <a:lnTo>
                    <a:pt x="592" y="115"/>
                  </a:lnTo>
                  <a:lnTo>
                    <a:pt x="733" y="123"/>
                  </a:lnTo>
                  <a:lnTo>
                    <a:pt x="862" y="129"/>
                  </a:lnTo>
                  <a:lnTo>
                    <a:pt x="974" y="134"/>
                  </a:lnTo>
                  <a:lnTo>
                    <a:pt x="1065" y="135"/>
                  </a:lnTo>
                  <a:lnTo>
                    <a:pt x="1065" y="3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53" name="Freeform 96"/>
            <p:cNvSpPr>
              <a:spLocks/>
            </p:cNvSpPr>
            <p:nvPr/>
          </p:nvSpPr>
          <p:spPr bwMode="auto">
            <a:xfrm>
              <a:off x="1778" y="3854"/>
              <a:ext cx="181" cy="25"/>
            </a:xfrm>
            <a:custGeom>
              <a:avLst/>
              <a:gdLst>
                <a:gd name="T0" fmla="*/ 1 w 724"/>
                <a:gd name="T1" fmla="*/ 0 h 155"/>
                <a:gd name="T2" fmla="*/ 1 w 724"/>
                <a:gd name="T3" fmla="*/ 0 h 155"/>
                <a:gd name="T4" fmla="*/ 1 w 724"/>
                <a:gd name="T5" fmla="*/ 0 h 155"/>
                <a:gd name="T6" fmla="*/ 1 w 724"/>
                <a:gd name="T7" fmla="*/ 0 h 155"/>
                <a:gd name="T8" fmla="*/ 1 w 724"/>
                <a:gd name="T9" fmla="*/ 0 h 155"/>
                <a:gd name="T10" fmla="*/ 0 w 724"/>
                <a:gd name="T11" fmla="*/ 0 h 155"/>
                <a:gd name="T12" fmla="*/ 0 w 724"/>
                <a:gd name="T13" fmla="*/ 0 h 155"/>
                <a:gd name="T14" fmla="*/ 0 w 724"/>
                <a:gd name="T15" fmla="*/ 0 h 155"/>
                <a:gd name="T16" fmla="*/ 0 w 724"/>
                <a:gd name="T17" fmla="*/ 0 h 155"/>
                <a:gd name="T18" fmla="*/ 0 w 724"/>
                <a:gd name="T19" fmla="*/ 0 h 155"/>
                <a:gd name="T20" fmla="*/ 0 w 724"/>
                <a:gd name="T21" fmla="*/ 0 h 155"/>
                <a:gd name="T22" fmla="*/ 0 w 724"/>
                <a:gd name="T23" fmla="*/ 0 h 155"/>
                <a:gd name="T24" fmla="*/ 0 w 724"/>
                <a:gd name="T25" fmla="*/ 0 h 155"/>
                <a:gd name="T26" fmla="*/ 0 w 724"/>
                <a:gd name="T27" fmla="*/ 0 h 155"/>
                <a:gd name="T28" fmla="*/ 0 w 724"/>
                <a:gd name="T29" fmla="*/ 0 h 155"/>
                <a:gd name="T30" fmla="*/ 0 w 724"/>
                <a:gd name="T31" fmla="*/ 0 h 155"/>
                <a:gd name="T32" fmla="*/ 0 w 724"/>
                <a:gd name="T33" fmla="*/ 0 h 155"/>
                <a:gd name="T34" fmla="*/ 0 w 724"/>
                <a:gd name="T35" fmla="*/ 0 h 155"/>
                <a:gd name="T36" fmla="*/ 0 w 724"/>
                <a:gd name="T37" fmla="*/ 0 h 155"/>
                <a:gd name="T38" fmla="*/ 1 w 724"/>
                <a:gd name="T39" fmla="*/ 0 h 155"/>
                <a:gd name="T40" fmla="*/ 1 w 724"/>
                <a:gd name="T41" fmla="*/ 0 h 155"/>
                <a:gd name="T42" fmla="*/ 1 w 724"/>
                <a:gd name="T43" fmla="*/ 0 h 155"/>
                <a:gd name="T44" fmla="*/ 1 w 724"/>
                <a:gd name="T45" fmla="*/ 0 h 155"/>
                <a:gd name="T46" fmla="*/ 1 w 724"/>
                <a:gd name="T47" fmla="*/ 0 h 155"/>
                <a:gd name="T48" fmla="*/ 1 w 724"/>
                <a:gd name="T49" fmla="*/ 0 h 15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24"/>
                <a:gd name="T76" fmla="*/ 0 h 155"/>
                <a:gd name="T77" fmla="*/ 724 w 724"/>
                <a:gd name="T78" fmla="*/ 155 h 15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24" h="155">
                  <a:moveTo>
                    <a:pt x="710" y="0"/>
                  </a:moveTo>
                  <a:lnTo>
                    <a:pt x="710" y="0"/>
                  </a:lnTo>
                  <a:lnTo>
                    <a:pt x="648" y="9"/>
                  </a:lnTo>
                  <a:lnTo>
                    <a:pt x="568" y="18"/>
                  </a:lnTo>
                  <a:lnTo>
                    <a:pt x="476" y="28"/>
                  </a:lnTo>
                  <a:lnTo>
                    <a:pt x="378" y="37"/>
                  </a:lnTo>
                  <a:lnTo>
                    <a:pt x="276" y="46"/>
                  </a:lnTo>
                  <a:lnTo>
                    <a:pt x="175" y="52"/>
                  </a:lnTo>
                  <a:lnTo>
                    <a:pt x="128" y="56"/>
                  </a:lnTo>
                  <a:lnTo>
                    <a:pt x="83" y="58"/>
                  </a:lnTo>
                  <a:lnTo>
                    <a:pt x="40" y="59"/>
                  </a:lnTo>
                  <a:lnTo>
                    <a:pt x="0" y="59"/>
                  </a:lnTo>
                  <a:lnTo>
                    <a:pt x="0" y="155"/>
                  </a:lnTo>
                  <a:lnTo>
                    <a:pt x="41" y="155"/>
                  </a:lnTo>
                  <a:lnTo>
                    <a:pt x="86" y="154"/>
                  </a:lnTo>
                  <a:lnTo>
                    <a:pt x="132" y="152"/>
                  </a:lnTo>
                  <a:lnTo>
                    <a:pt x="182" y="148"/>
                  </a:lnTo>
                  <a:lnTo>
                    <a:pt x="283" y="141"/>
                  </a:lnTo>
                  <a:lnTo>
                    <a:pt x="386" y="133"/>
                  </a:lnTo>
                  <a:lnTo>
                    <a:pt x="487" y="123"/>
                  </a:lnTo>
                  <a:lnTo>
                    <a:pt x="579" y="114"/>
                  </a:lnTo>
                  <a:lnTo>
                    <a:pt x="660" y="104"/>
                  </a:lnTo>
                  <a:lnTo>
                    <a:pt x="724" y="96"/>
                  </a:lnTo>
                  <a:lnTo>
                    <a:pt x="71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54" name="Freeform 97"/>
            <p:cNvSpPr>
              <a:spLocks/>
            </p:cNvSpPr>
            <p:nvPr/>
          </p:nvSpPr>
          <p:spPr bwMode="auto">
            <a:xfrm>
              <a:off x="1955" y="3853"/>
              <a:ext cx="120" cy="30"/>
            </a:xfrm>
            <a:custGeom>
              <a:avLst/>
              <a:gdLst>
                <a:gd name="T0" fmla="*/ 0 w 481"/>
                <a:gd name="T1" fmla="*/ 0 h 179"/>
                <a:gd name="T2" fmla="*/ 0 w 481"/>
                <a:gd name="T3" fmla="*/ 0 h 179"/>
                <a:gd name="T4" fmla="*/ 0 w 481"/>
                <a:gd name="T5" fmla="*/ 0 h 179"/>
                <a:gd name="T6" fmla="*/ 0 w 481"/>
                <a:gd name="T7" fmla="*/ 0 h 179"/>
                <a:gd name="T8" fmla="*/ 0 w 481"/>
                <a:gd name="T9" fmla="*/ 0 h 179"/>
                <a:gd name="T10" fmla="*/ 0 w 481"/>
                <a:gd name="T11" fmla="*/ 0 h 179"/>
                <a:gd name="T12" fmla="*/ 0 w 481"/>
                <a:gd name="T13" fmla="*/ 0 h 179"/>
                <a:gd name="T14" fmla="*/ 0 w 481"/>
                <a:gd name="T15" fmla="*/ 0 h 179"/>
                <a:gd name="T16" fmla="*/ 0 w 481"/>
                <a:gd name="T17" fmla="*/ 0 h 179"/>
                <a:gd name="T18" fmla="*/ 0 w 481"/>
                <a:gd name="T19" fmla="*/ 0 h 179"/>
                <a:gd name="T20" fmla="*/ 0 w 481"/>
                <a:gd name="T21" fmla="*/ 0 h 179"/>
                <a:gd name="T22" fmla="*/ 0 w 481"/>
                <a:gd name="T23" fmla="*/ 0 h 179"/>
                <a:gd name="T24" fmla="*/ 0 w 481"/>
                <a:gd name="T25" fmla="*/ 0 h 179"/>
                <a:gd name="T26" fmla="*/ 0 w 481"/>
                <a:gd name="T27" fmla="*/ 0 h 179"/>
                <a:gd name="T28" fmla="*/ 0 w 481"/>
                <a:gd name="T29" fmla="*/ 0 h 179"/>
                <a:gd name="T30" fmla="*/ 0 w 481"/>
                <a:gd name="T31" fmla="*/ 0 h 179"/>
                <a:gd name="T32" fmla="*/ 0 w 481"/>
                <a:gd name="T33" fmla="*/ 0 h 179"/>
                <a:gd name="T34" fmla="*/ 0 w 481"/>
                <a:gd name="T35" fmla="*/ 0 h 179"/>
                <a:gd name="T36" fmla="*/ 0 w 481"/>
                <a:gd name="T37" fmla="*/ 0 h 179"/>
                <a:gd name="T38" fmla="*/ 0 w 481"/>
                <a:gd name="T39" fmla="*/ 0 h 179"/>
                <a:gd name="T40" fmla="*/ 0 w 481"/>
                <a:gd name="T41" fmla="*/ 0 h 179"/>
                <a:gd name="T42" fmla="*/ 0 w 481"/>
                <a:gd name="T43" fmla="*/ 0 h 179"/>
                <a:gd name="T44" fmla="*/ 0 w 481"/>
                <a:gd name="T45" fmla="*/ 0 h 179"/>
                <a:gd name="T46" fmla="*/ 0 w 481"/>
                <a:gd name="T47" fmla="*/ 0 h 179"/>
                <a:gd name="T48" fmla="*/ 0 w 481"/>
                <a:gd name="T49" fmla="*/ 0 h 179"/>
                <a:gd name="T50" fmla="*/ 0 w 481"/>
                <a:gd name="T51" fmla="*/ 0 h 179"/>
                <a:gd name="T52" fmla="*/ 0 w 481"/>
                <a:gd name="T53" fmla="*/ 0 h 179"/>
                <a:gd name="T54" fmla="*/ 0 w 481"/>
                <a:gd name="T55" fmla="*/ 0 h 179"/>
                <a:gd name="T56" fmla="*/ 0 w 481"/>
                <a:gd name="T57" fmla="*/ 0 h 179"/>
                <a:gd name="T58" fmla="*/ 0 w 481"/>
                <a:gd name="T59" fmla="*/ 0 h 179"/>
                <a:gd name="T60" fmla="*/ 0 w 481"/>
                <a:gd name="T61" fmla="*/ 0 h 179"/>
                <a:gd name="T62" fmla="*/ 0 w 481"/>
                <a:gd name="T63" fmla="*/ 0 h 179"/>
                <a:gd name="T64" fmla="*/ 0 w 481"/>
                <a:gd name="T65" fmla="*/ 0 h 17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81"/>
                <a:gd name="T100" fmla="*/ 0 h 179"/>
                <a:gd name="T101" fmla="*/ 481 w 481"/>
                <a:gd name="T102" fmla="*/ 179 h 17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81" h="179">
                  <a:moveTo>
                    <a:pt x="481" y="83"/>
                  </a:moveTo>
                  <a:lnTo>
                    <a:pt x="481" y="83"/>
                  </a:lnTo>
                  <a:lnTo>
                    <a:pt x="401" y="79"/>
                  </a:lnTo>
                  <a:lnTo>
                    <a:pt x="334" y="73"/>
                  </a:lnTo>
                  <a:lnTo>
                    <a:pt x="279" y="67"/>
                  </a:lnTo>
                  <a:lnTo>
                    <a:pt x="235" y="61"/>
                  </a:lnTo>
                  <a:lnTo>
                    <a:pt x="201" y="53"/>
                  </a:lnTo>
                  <a:lnTo>
                    <a:pt x="175" y="46"/>
                  </a:lnTo>
                  <a:lnTo>
                    <a:pt x="155" y="39"/>
                  </a:lnTo>
                  <a:lnTo>
                    <a:pt x="143" y="34"/>
                  </a:lnTo>
                  <a:lnTo>
                    <a:pt x="120" y="20"/>
                  </a:lnTo>
                  <a:lnTo>
                    <a:pt x="94" y="9"/>
                  </a:lnTo>
                  <a:lnTo>
                    <a:pt x="72" y="3"/>
                  </a:lnTo>
                  <a:lnTo>
                    <a:pt x="50" y="0"/>
                  </a:lnTo>
                  <a:lnTo>
                    <a:pt x="27" y="2"/>
                  </a:lnTo>
                  <a:lnTo>
                    <a:pt x="0" y="4"/>
                  </a:lnTo>
                  <a:lnTo>
                    <a:pt x="14" y="100"/>
                  </a:lnTo>
                  <a:lnTo>
                    <a:pt x="35" y="98"/>
                  </a:lnTo>
                  <a:lnTo>
                    <a:pt x="48" y="96"/>
                  </a:lnTo>
                  <a:lnTo>
                    <a:pt x="56" y="98"/>
                  </a:lnTo>
                  <a:lnTo>
                    <a:pt x="71" y="105"/>
                  </a:lnTo>
                  <a:lnTo>
                    <a:pt x="98" y="119"/>
                  </a:lnTo>
                  <a:lnTo>
                    <a:pt x="120" y="129"/>
                  </a:lnTo>
                  <a:lnTo>
                    <a:pt x="145" y="138"/>
                  </a:lnTo>
                  <a:lnTo>
                    <a:pt x="177" y="147"/>
                  </a:lnTo>
                  <a:lnTo>
                    <a:pt x="217" y="154"/>
                  </a:lnTo>
                  <a:lnTo>
                    <a:pt x="265" y="162"/>
                  </a:lnTo>
                  <a:lnTo>
                    <a:pt x="324" y="169"/>
                  </a:lnTo>
                  <a:lnTo>
                    <a:pt x="394" y="175"/>
                  </a:lnTo>
                  <a:lnTo>
                    <a:pt x="476" y="179"/>
                  </a:lnTo>
                  <a:lnTo>
                    <a:pt x="481" y="8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55" name="Freeform 98"/>
            <p:cNvSpPr>
              <a:spLocks/>
            </p:cNvSpPr>
            <p:nvPr/>
          </p:nvSpPr>
          <p:spPr bwMode="auto">
            <a:xfrm>
              <a:off x="2074" y="3867"/>
              <a:ext cx="215" cy="26"/>
            </a:xfrm>
            <a:custGeom>
              <a:avLst/>
              <a:gdLst>
                <a:gd name="T0" fmla="*/ 1 w 859"/>
                <a:gd name="T1" fmla="*/ 0 h 158"/>
                <a:gd name="T2" fmla="*/ 1 w 859"/>
                <a:gd name="T3" fmla="*/ 0 h 158"/>
                <a:gd name="T4" fmla="*/ 1 w 859"/>
                <a:gd name="T5" fmla="*/ 0 h 158"/>
                <a:gd name="T6" fmla="*/ 1 w 859"/>
                <a:gd name="T7" fmla="*/ 0 h 158"/>
                <a:gd name="T8" fmla="*/ 1 w 859"/>
                <a:gd name="T9" fmla="*/ 0 h 158"/>
                <a:gd name="T10" fmla="*/ 1 w 859"/>
                <a:gd name="T11" fmla="*/ 0 h 158"/>
                <a:gd name="T12" fmla="*/ 1 w 859"/>
                <a:gd name="T13" fmla="*/ 0 h 158"/>
                <a:gd name="T14" fmla="*/ 1 w 859"/>
                <a:gd name="T15" fmla="*/ 0 h 158"/>
                <a:gd name="T16" fmla="*/ 1 w 859"/>
                <a:gd name="T17" fmla="*/ 0 h 158"/>
                <a:gd name="T18" fmla="*/ 1 w 859"/>
                <a:gd name="T19" fmla="*/ 0 h 158"/>
                <a:gd name="T20" fmla="*/ 1 w 859"/>
                <a:gd name="T21" fmla="*/ 0 h 158"/>
                <a:gd name="T22" fmla="*/ 1 w 859"/>
                <a:gd name="T23" fmla="*/ 0 h 158"/>
                <a:gd name="T24" fmla="*/ 1 w 859"/>
                <a:gd name="T25" fmla="*/ 0 h 158"/>
                <a:gd name="T26" fmla="*/ 1 w 859"/>
                <a:gd name="T27" fmla="*/ 0 h 158"/>
                <a:gd name="T28" fmla="*/ 1 w 859"/>
                <a:gd name="T29" fmla="*/ 0 h 158"/>
                <a:gd name="T30" fmla="*/ 1 w 859"/>
                <a:gd name="T31" fmla="*/ 0 h 158"/>
                <a:gd name="T32" fmla="*/ 1 w 859"/>
                <a:gd name="T33" fmla="*/ 0 h 158"/>
                <a:gd name="T34" fmla="*/ 0 w 859"/>
                <a:gd name="T35" fmla="*/ 0 h 158"/>
                <a:gd name="T36" fmla="*/ 0 w 859"/>
                <a:gd name="T37" fmla="*/ 0 h 158"/>
                <a:gd name="T38" fmla="*/ 0 w 859"/>
                <a:gd name="T39" fmla="*/ 0 h 158"/>
                <a:gd name="T40" fmla="*/ 0 w 859"/>
                <a:gd name="T41" fmla="*/ 0 h 158"/>
                <a:gd name="T42" fmla="*/ 0 w 859"/>
                <a:gd name="T43" fmla="*/ 0 h 158"/>
                <a:gd name="T44" fmla="*/ 0 w 859"/>
                <a:gd name="T45" fmla="*/ 0 h 158"/>
                <a:gd name="T46" fmla="*/ 0 w 859"/>
                <a:gd name="T47" fmla="*/ 0 h 158"/>
                <a:gd name="T48" fmla="*/ 0 w 859"/>
                <a:gd name="T49" fmla="*/ 0 h 158"/>
                <a:gd name="T50" fmla="*/ 0 w 859"/>
                <a:gd name="T51" fmla="*/ 0 h 158"/>
                <a:gd name="T52" fmla="*/ 0 w 859"/>
                <a:gd name="T53" fmla="*/ 0 h 158"/>
                <a:gd name="T54" fmla="*/ 1 w 859"/>
                <a:gd name="T55" fmla="*/ 0 h 158"/>
                <a:gd name="T56" fmla="*/ 1 w 859"/>
                <a:gd name="T57" fmla="*/ 0 h 158"/>
                <a:gd name="T58" fmla="*/ 1 w 859"/>
                <a:gd name="T59" fmla="*/ 0 h 158"/>
                <a:gd name="T60" fmla="*/ 1 w 859"/>
                <a:gd name="T61" fmla="*/ 0 h 158"/>
                <a:gd name="T62" fmla="*/ 1 w 859"/>
                <a:gd name="T63" fmla="*/ 0 h 158"/>
                <a:gd name="T64" fmla="*/ 1 w 859"/>
                <a:gd name="T65" fmla="*/ 0 h 158"/>
                <a:gd name="T66" fmla="*/ 1 w 859"/>
                <a:gd name="T67" fmla="*/ 0 h 158"/>
                <a:gd name="T68" fmla="*/ 1 w 859"/>
                <a:gd name="T69" fmla="*/ 0 h 158"/>
                <a:gd name="T70" fmla="*/ 1 w 859"/>
                <a:gd name="T71" fmla="*/ 0 h 158"/>
                <a:gd name="T72" fmla="*/ 1 w 859"/>
                <a:gd name="T73" fmla="*/ 0 h 158"/>
                <a:gd name="T74" fmla="*/ 1 w 859"/>
                <a:gd name="T75" fmla="*/ 0 h 158"/>
                <a:gd name="T76" fmla="*/ 1 w 859"/>
                <a:gd name="T77" fmla="*/ 0 h 158"/>
                <a:gd name="T78" fmla="*/ 1 w 859"/>
                <a:gd name="T79" fmla="*/ 0 h 158"/>
                <a:gd name="T80" fmla="*/ 1 w 859"/>
                <a:gd name="T81" fmla="*/ 0 h 158"/>
                <a:gd name="T82" fmla="*/ 1 w 859"/>
                <a:gd name="T83" fmla="*/ 0 h 158"/>
                <a:gd name="T84" fmla="*/ 1 w 859"/>
                <a:gd name="T85" fmla="*/ 0 h 158"/>
                <a:gd name="T86" fmla="*/ 1 w 859"/>
                <a:gd name="T87" fmla="*/ 0 h 158"/>
                <a:gd name="T88" fmla="*/ 1 w 859"/>
                <a:gd name="T89" fmla="*/ 0 h 15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859"/>
                <a:gd name="T136" fmla="*/ 0 h 158"/>
                <a:gd name="T137" fmla="*/ 859 w 859"/>
                <a:gd name="T138" fmla="*/ 158 h 15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859" h="158">
                  <a:moveTo>
                    <a:pt x="826" y="22"/>
                  </a:moveTo>
                  <a:lnTo>
                    <a:pt x="826" y="22"/>
                  </a:lnTo>
                  <a:lnTo>
                    <a:pt x="800" y="30"/>
                  </a:lnTo>
                  <a:lnTo>
                    <a:pt x="777" y="38"/>
                  </a:lnTo>
                  <a:lnTo>
                    <a:pt x="754" y="44"/>
                  </a:lnTo>
                  <a:lnTo>
                    <a:pt x="732" y="49"/>
                  </a:lnTo>
                  <a:lnTo>
                    <a:pt x="711" y="54"/>
                  </a:lnTo>
                  <a:lnTo>
                    <a:pt x="691" y="57"/>
                  </a:lnTo>
                  <a:lnTo>
                    <a:pt x="672" y="59"/>
                  </a:lnTo>
                  <a:lnTo>
                    <a:pt x="652" y="61"/>
                  </a:lnTo>
                  <a:lnTo>
                    <a:pt x="634" y="62"/>
                  </a:lnTo>
                  <a:lnTo>
                    <a:pt x="615" y="62"/>
                  </a:lnTo>
                  <a:lnTo>
                    <a:pt x="597" y="62"/>
                  </a:lnTo>
                  <a:lnTo>
                    <a:pt x="578" y="62"/>
                  </a:lnTo>
                  <a:lnTo>
                    <a:pt x="539" y="59"/>
                  </a:lnTo>
                  <a:lnTo>
                    <a:pt x="498" y="55"/>
                  </a:lnTo>
                  <a:lnTo>
                    <a:pt x="408" y="41"/>
                  </a:lnTo>
                  <a:lnTo>
                    <a:pt x="299" y="26"/>
                  </a:lnTo>
                  <a:lnTo>
                    <a:pt x="236" y="18"/>
                  </a:lnTo>
                  <a:lnTo>
                    <a:pt x="167" y="11"/>
                  </a:lnTo>
                  <a:lnTo>
                    <a:pt x="89" y="4"/>
                  </a:lnTo>
                  <a:lnTo>
                    <a:pt x="5" y="0"/>
                  </a:lnTo>
                  <a:lnTo>
                    <a:pt x="0" y="96"/>
                  </a:lnTo>
                  <a:lnTo>
                    <a:pt x="84" y="100"/>
                  </a:lnTo>
                  <a:lnTo>
                    <a:pt x="158" y="106"/>
                  </a:lnTo>
                  <a:lnTo>
                    <a:pt x="225" y="113"/>
                  </a:lnTo>
                  <a:lnTo>
                    <a:pt x="285" y="121"/>
                  </a:lnTo>
                  <a:lnTo>
                    <a:pt x="393" y="136"/>
                  </a:lnTo>
                  <a:lnTo>
                    <a:pt x="485" y="150"/>
                  </a:lnTo>
                  <a:lnTo>
                    <a:pt x="529" y="155"/>
                  </a:lnTo>
                  <a:lnTo>
                    <a:pt x="572" y="157"/>
                  </a:lnTo>
                  <a:lnTo>
                    <a:pt x="594" y="158"/>
                  </a:lnTo>
                  <a:lnTo>
                    <a:pt x="616" y="158"/>
                  </a:lnTo>
                  <a:lnTo>
                    <a:pt x="638" y="158"/>
                  </a:lnTo>
                  <a:lnTo>
                    <a:pt x="660" y="157"/>
                  </a:lnTo>
                  <a:lnTo>
                    <a:pt x="683" y="155"/>
                  </a:lnTo>
                  <a:lnTo>
                    <a:pt x="707" y="152"/>
                  </a:lnTo>
                  <a:lnTo>
                    <a:pt x="730" y="147"/>
                  </a:lnTo>
                  <a:lnTo>
                    <a:pt x="754" y="143"/>
                  </a:lnTo>
                  <a:lnTo>
                    <a:pt x="779" y="137"/>
                  </a:lnTo>
                  <a:lnTo>
                    <a:pt x="805" y="129"/>
                  </a:lnTo>
                  <a:lnTo>
                    <a:pt x="832" y="122"/>
                  </a:lnTo>
                  <a:lnTo>
                    <a:pt x="859" y="113"/>
                  </a:lnTo>
                  <a:lnTo>
                    <a:pt x="826" y="2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56" name="Freeform 99"/>
            <p:cNvSpPr>
              <a:spLocks/>
            </p:cNvSpPr>
            <p:nvPr/>
          </p:nvSpPr>
          <p:spPr bwMode="auto">
            <a:xfrm>
              <a:off x="2281" y="3861"/>
              <a:ext cx="226" cy="25"/>
            </a:xfrm>
            <a:custGeom>
              <a:avLst/>
              <a:gdLst>
                <a:gd name="T0" fmla="*/ 1 w 903"/>
                <a:gd name="T1" fmla="*/ 0 h 150"/>
                <a:gd name="T2" fmla="*/ 1 w 903"/>
                <a:gd name="T3" fmla="*/ 0 h 150"/>
                <a:gd name="T4" fmla="*/ 1 w 903"/>
                <a:gd name="T5" fmla="*/ 0 h 150"/>
                <a:gd name="T6" fmla="*/ 1 w 903"/>
                <a:gd name="T7" fmla="*/ 0 h 150"/>
                <a:gd name="T8" fmla="*/ 1 w 903"/>
                <a:gd name="T9" fmla="*/ 0 h 150"/>
                <a:gd name="T10" fmla="*/ 1 w 903"/>
                <a:gd name="T11" fmla="*/ 0 h 150"/>
                <a:gd name="T12" fmla="*/ 1 w 903"/>
                <a:gd name="T13" fmla="*/ 0 h 150"/>
                <a:gd name="T14" fmla="*/ 1 w 903"/>
                <a:gd name="T15" fmla="*/ 0 h 150"/>
                <a:gd name="T16" fmla="*/ 1 w 903"/>
                <a:gd name="T17" fmla="*/ 0 h 150"/>
                <a:gd name="T18" fmla="*/ 0 w 903"/>
                <a:gd name="T19" fmla="*/ 0 h 150"/>
                <a:gd name="T20" fmla="*/ 0 w 903"/>
                <a:gd name="T21" fmla="*/ 0 h 150"/>
                <a:gd name="T22" fmla="*/ 0 w 903"/>
                <a:gd name="T23" fmla="*/ 0 h 150"/>
                <a:gd name="T24" fmla="*/ 0 w 903"/>
                <a:gd name="T25" fmla="*/ 0 h 150"/>
                <a:gd name="T26" fmla="*/ 0 w 903"/>
                <a:gd name="T27" fmla="*/ 0 h 150"/>
                <a:gd name="T28" fmla="*/ 0 w 903"/>
                <a:gd name="T29" fmla="*/ 0 h 150"/>
                <a:gd name="T30" fmla="*/ 0 w 903"/>
                <a:gd name="T31" fmla="*/ 0 h 150"/>
                <a:gd name="T32" fmla="*/ 0 w 903"/>
                <a:gd name="T33" fmla="*/ 0 h 150"/>
                <a:gd name="T34" fmla="*/ 0 w 903"/>
                <a:gd name="T35" fmla="*/ 0 h 150"/>
                <a:gd name="T36" fmla="*/ 0 w 903"/>
                <a:gd name="T37" fmla="*/ 0 h 150"/>
                <a:gd name="T38" fmla="*/ 0 w 903"/>
                <a:gd name="T39" fmla="*/ 0 h 150"/>
                <a:gd name="T40" fmla="*/ 0 w 903"/>
                <a:gd name="T41" fmla="*/ 0 h 150"/>
                <a:gd name="T42" fmla="*/ 0 w 903"/>
                <a:gd name="T43" fmla="*/ 0 h 150"/>
                <a:gd name="T44" fmla="*/ 0 w 903"/>
                <a:gd name="T45" fmla="*/ 0 h 150"/>
                <a:gd name="T46" fmla="*/ 0 w 903"/>
                <a:gd name="T47" fmla="*/ 0 h 150"/>
                <a:gd name="T48" fmla="*/ 0 w 903"/>
                <a:gd name="T49" fmla="*/ 0 h 150"/>
                <a:gd name="T50" fmla="*/ 0 w 903"/>
                <a:gd name="T51" fmla="*/ 0 h 150"/>
                <a:gd name="T52" fmla="*/ 0 w 903"/>
                <a:gd name="T53" fmla="*/ 0 h 150"/>
                <a:gd name="T54" fmla="*/ 0 w 903"/>
                <a:gd name="T55" fmla="*/ 0 h 150"/>
                <a:gd name="T56" fmla="*/ 0 w 903"/>
                <a:gd name="T57" fmla="*/ 0 h 150"/>
                <a:gd name="T58" fmla="*/ 0 w 903"/>
                <a:gd name="T59" fmla="*/ 0 h 150"/>
                <a:gd name="T60" fmla="*/ 0 w 903"/>
                <a:gd name="T61" fmla="*/ 0 h 150"/>
                <a:gd name="T62" fmla="*/ 0 w 903"/>
                <a:gd name="T63" fmla="*/ 0 h 150"/>
                <a:gd name="T64" fmla="*/ 0 w 903"/>
                <a:gd name="T65" fmla="*/ 0 h 150"/>
                <a:gd name="T66" fmla="*/ 0 w 903"/>
                <a:gd name="T67" fmla="*/ 0 h 150"/>
                <a:gd name="T68" fmla="*/ 0 w 903"/>
                <a:gd name="T69" fmla="*/ 0 h 150"/>
                <a:gd name="T70" fmla="*/ 1 w 903"/>
                <a:gd name="T71" fmla="*/ 0 h 150"/>
                <a:gd name="T72" fmla="*/ 1 w 903"/>
                <a:gd name="T73" fmla="*/ 0 h 150"/>
                <a:gd name="T74" fmla="*/ 1 w 903"/>
                <a:gd name="T75" fmla="*/ 0 h 150"/>
                <a:gd name="T76" fmla="*/ 1 w 903"/>
                <a:gd name="T77" fmla="*/ 0 h 150"/>
                <a:gd name="T78" fmla="*/ 1 w 903"/>
                <a:gd name="T79" fmla="*/ 0 h 150"/>
                <a:gd name="T80" fmla="*/ 1 w 903"/>
                <a:gd name="T81" fmla="*/ 0 h 150"/>
                <a:gd name="T82" fmla="*/ 1 w 903"/>
                <a:gd name="T83" fmla="*/ 0 h 150"/>
                <a:gd name="T84" fmla="*/ 1 w 903"/>
                <a:gd name="T85" fmla="*/ 0 h 150"/>
                <a:gd name="T86" fmla="*/ 1 w 903"/>
                <a:gd name="T87" fmla="*/ 0 h 150"/>
                <a:gd name="T88" fmla="*/ 1 w 903"/>
                <a:gd name="T89" fmla="*/ 0 h 15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903"/>
                <a:gd name="T136" fmla="*/ 0 h 150"/>
                <a:gd name="T137" fmla="*/ 903 w 903"/>
                <a:gd name="T138" fmla="*/ 150 h 15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903" h="150">
                  <a:moveTo>
                    <a:pt x="903" y="55"/>
                  </a:moveTo>
                  <a:lnTo>
                    <a:pt x="903" y="55"/>
                  </a:lnTo>
                  <a:lnTo>
                    <a:pt x="765" y="39"/>
                  </a:lnTo>
                  <a:lnTo>
                    <a:pt x="642" y="25"/>
                  </a:lnTo>
                  <a:lnTo>
                    <a:pt x="585" y="17"/>
                  </a:lnTo>
                  <a:lnTo>
                    <a:pt x="529" y="12"/>
                  </a:lnTo>
                  <a:lnTo>
                    <a:pt x="475" y="6"/>
                  </a:lnTo>
                  <a:lnTo>
                    <a:pt x="421" y="3"/>
                  </a:lnTo>
                  <a:lnTo>
                    <a:pt x="369" y="0"/>
                  </a:lnTo>
                  <a:lnTo>
                    <a:pt x="318" y="0"/>
                  </a:lnTo>
                  <a:lnTo>
                    <a:pt x="292" y="2"/>
                  </a:lnTo>
                  <a:lnTo>
                    <a:pt x="266" y="3"/>
                  </a:lnTo>
                  <a:lnTo>
                    <a:pt x="241" y="5"/>
                  </a:lnTo>
                  <a:lnTo>
                    <a:pt x="214" y="7"/>
                  </a:lnTo>
                  <a:lnTo>
                    <a:pt x="189" y="12"/>
                  </a:lnTo>
                  <a:lnTo>
                    <a:pt x="162" y="15"/>
                  </a:lnTo>
                  <a:lnTo>
                    <a:pt x="136" y="20"/>
                  </a:lnTo>
                  <a:lnTo>
                    <a:pt x="110" y="26"/>
                  </a:lnTo>
                  <a:lnTo>
                    <a:pt x="82" y="33"/>
                  </a:lnTo>
                  <a:lnTo>
                    <a:pt x="55" y="39"/>
                  </a:lnTo>
                  <a:lnTo>
                    <a:pt x="28" y="48"/>
                  </a:lnTo>
                  <a:lnTo>
                    <a:pt x="0" y="57"/>
                  </a:lnTo>
                  <a:lnTo>
                    <a:pt x="33" y="148"/>
                  </a:lnTo>
                  <a:lnTo>
                    <a:pt x="59" y="140"/>
                  </a:lnTo>
                  <a:lnTo>
                    <a:pt x="83" y="132"/>
                  </a:lnTo>
                  <a:lnTo>
                    <a:pt x="109" y="125"/>
                  </a:lnTo>
                  <a:lnTo>
                    <a:pt x="132" y="120"/>
                  </a:lnTo>
                  <a:lnTo>
                    <a:pt x="156" y="114"/>
                  </a:lnTo>
                  <a:lnTo>
                    <a:pt x="179" y="110"/>
                  </a:lnTo>
                  <a:lnTo>
                    <a:pt x="204" y="106"/>
                  </a:lnTo>
                  <a:lnTo>
                    <a:pt x="227" y="103"/>
                  </a:lnTo>
                  <a:lnTo>
                    <a:pt x="250" y="101"/>
                  </a:lnTo>
                  <a:lnTo>
                    <a:pt x="273" y="99"/>
                  </a:lnTo>
                  <a:lnTo>
                    <a:pt x="296" y="97"/>
                  </a:lnTo>
                  <a:lnTo>
                    <a:pt x="319" y="97"/>
                  </a:lnTo>
                  <a:lnTo>
                    <a:pt x="367" y="96"/>
                  </a:lnTo>
                  <a:lnTo>
                    <a:pt x="416" y="99"/>
                  </a:lnTo>
                  <a:lnTo>
                    <a:pt x="466" y="102"/>
                  </a:lnTo>
                  <a:lnTo>
                    <a:pt x="519" y="108"/>
                  </a:lnTo>
                  <a:lnTo>
                    <a:pt x="573" y="113"/>
                  </a:lnTo>
                  <a:lnTo>
                    <a:pt x="630" y="120"/>
                  </a:lnTo>
                  <a:lnTo>
                    <a:pt x="754" y="135"/>
                  </a:lnTo>
                  <a:lnTo>
                    <a:pt x="893" y="150"/>
                  </a:lnTo>
                  <a:lnTo>
                    <a:pt x="903" y="5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57" name="Freeform 100"/>
            <p:cNvSpPr>
              <a:spLocks/>
            </p:cNvSpPr>
            <p:nvPr/>
          </p:nvSpPr>
          <p:spPr bwMode="auto">
            <a:xfrm>
              <a:off x="2504" y="3870"/>
              <a:ext cx="251" cy="33"/>
            </a:xfrm>
            <a:custGeom>
              <a:avLst/>
              <a:gdLst>
                <a:gd name="T0" fmla="*/ 1 w 1004"/>
                <a:gd name="T1" fmla="*/ 0 h 195"/>
                <a:gd name="T2" fmla="*/ 1 w 1004"/>
                <a:gd name="T3" fmla="*/ 0 h 195"/>
                <a:gd name="T4" fmla="*/ 1 w 1004"/>
                <a:gd name="T5" fmla="*/ 0 h 195"/>
                <a:gd name="T6" fmla="*/ 1 w 1004"/>
                <a:gd name="T7" fmla="*/ 0 h 195"/>
                <a:gd name="T8" fmla="*/ 1 w 1004"/>
                <a:gd name="T9" fmla="*/ 0 h 195"/>
                <a:gd name="T10" fmla="*/ 1 w 1004"/>
                <a:gd name="T11" fmla="*/ 0 h 195"/>
                <a:gd name="T12" fmla="*/ 1 w 1004"/>
                <a:gd name="T13" fmla="*/ 0 h 195"/>
                <a:gd name="T14" fmla="*/ 1 w 1004"/>
                <a:gd name="T15" fmla="*/ 0 h 195"/>
                <a:gd name="T16" fmla="*/ 1 w 1004"/>
                <a:gd name="T17" fmla="*/ 0 h 195"/>
                <a:gd name="T18" fmla="*/ 1 w 1004"/>
                <a:gd name="T19" fmla="*/ 0 h 195"/>
                <a:gd name="T20" fmla="*/ 1 w 1004"/>
                <a:gd name="T21" fmla="*/ 0 h 195"/>
                <a:gd name="T22" fmla="*/ 1 w 1004"/>
                <a:gd name="T23" fmla="*/ 0 h 195"/>
                <a:gd name="T24" fmla="*/ 1 w 1004"/>
                <a:gd name="T25" fmla="*/ 0 h 195"/>
                <a:gd name="T26" fmla="*/ 1 w 1004"/>
                <a:gd name="T27" fmla="*/ 0 h 195"/>
                <a:gd name="T28" fmla="*/ 1 w 1004"/>
                <a:gd name="T29" fmla="*/ 0 h 195"/>
                <a:gd name="T30" fmla="*/ 1 w 1004"/>
                <a:gd name="T31" fmla="*/ 0 h 195"/>
                <a:gd name="T32" fmla="*/ 1 w 1004"/>
                <a:gd name="T33" fmla="*/ 0 h 195"/>
                <a:gd name="T34" fmla="*/ 1 w 1004"/>
                <a:gd name="T35" fmla="*/ 0 h 195"/>
                <a:gd name="T36" fmla="*/ 1 w 1004"/>
                <a:gd name="T37" fmla="*/ 0 h 195"/>
                <a:gd name="T38" fmla="*/ 1 w 1004"/>
                <a:gd name="T39" fmla="*/ 0 h 195"/>
                <a:gd name="T40" fmla="*/ 0 w 1004"/>
                <a:gd name="T41" fmla="*/ 0 h 195"/>
                <a:gd name="T42" fmla="*/ 0 w 1004"/>
                <a:gd name="T43" fmla="*/ 0 h 195"/>
                <a:gd name="T44" fmla="*/ 0 w 1004"/>
                <a:gd name="T45" fmla="*/ 0 h 195"/>
                <a:gd name="T46" fmla="*/ 0 w 1004"/>
                <a:gd name="T47" fmla="*/ 0 h 195"/>
                <a:gd name="T48" fmla="*/ 0 w 1004"/>
                <a:gd name="T49" fmla="*/ 0 h 195"/>
                <a:gd name="T50" fmla="*/ 0 w 1004"/>
                <a:gd name="T51" fmla="*/ 0 h 195"/>
                <a:gd name="T52" fmla="*/ 0 w 1004"/>
                <a:gd name="T53" fmla="*/ 0 h 195"/>
                <a:gd name="T54" fmla="*/ 0 w 1004"/>
                <a:gd name="T55" fmla="*/ 0 h 195"/>
                <a:gd name="T56" fmla="*/ 0 w 1004"/>
                <a:gd name="T57" fmla="*/ 0 h 195"/>
                <a:gd name="T58" fmla="*/ 0 w 1004"/>
                <a:gd name="T59" fmla="*/ 0 h 195"/>
                <a:gd name="T60" fmla="*/ 0 w 1004"/>
                <a:gd name="T61" fmla="*/ 0 h 195"/>
                <a:gd name="T62" fmla="*/ 0 w 1004"/>
                <a:gd name="T63" fmla="*/ 0 h 195"/>
                <a:gd name="T64" fmla="*/ 0 w 1004"/>
                <a:gd name="T65" fmla="*/ 0 h 195"/>
                <a:gd name="T66" fmla="*/ 0 w 1004"/>
                <a:gd name="T67" fmla="*/ 0 h 195"/>
                <a:gd name="T68" fmla="*/ 0 w 1004"/>
                <a:gd name="T69" fmla="*/ 0 h 195"/>
                <a:gd name="T70" fmla="*/ 0 w 1004"/>
                <a:gd name="T71" fmla="*/ 0 h 195"/>
                <a:gd name="T72" fmla="*/ 1 w 1004"/>
                <a:gd name="T73" fmla="*/ 0 h 195"/>
                <a:gd name="T74" fmla="*/ 1 w 1004"/>
                <a:gd name="T75" fmla="*/ 0 h 195"/>
                <a:gd name="T76" fmla="*/ 1 w 1004"/>
                <a:gd name="T77" fmla="*/ 0 h 195"/>
                <a:gd name="T78" fmla="*/ 1 w 1004"/>
                <a:gd name="T79" fmla="*/ 0 h 195"/>
                <a:gd name="T80" fmla="*/ 1 w 1004"/>
                <a:gd name="T81" fmla="*/ 0 h 195"/>
                <a:gd name="T82" fmla="*/ 1 w 1004"/>
                <a:gd name="T83" fmla="*/ 0 h 195"/>
                <a:gd name="T84" fmla="*/ 1 w 1004"/>
                <a:gd name="T85" fmla="*/ 0 h 195"/>
                <a:gd name="T86" fmla="*/ 1 w 1004"/>
                <a:gd name="T87" fmla="*/ 0 h 195"/>
                <a:gd name="T88" fmla="*/ 1 w 1004"/>
                <a:gd name="T89" fmla="*/ 0 h 195"/>
                <a:gd name="T90" fmla="*/ 1 w 1004"/>
                <a:gd name="T91" fmla="*/ 0 h 195"/>
                <a:gd name="T92" fmla="*/ 1 w 1004"/>
                <a:gd name="T93" fmla="*/ 0 h 195"/>
                <a:gd name="T94" fmla="*/ 1 w 1004"/>
                <a:gd name="T95" fmla="*/ 0 h 195"/>
                <a:gd name="T96" fmla="*/ 1 w 1004"/>
                <a:gd name="T97" fmla="*/ 0 h 195"/>
                <a:gd name="T98" fmla="*/ 1 w 1004"/>
                <a:gd name="T99" fmla="*/ 0 h 195"/>
                <a:gd name="T100" fmla="*/ 1 w 1004"/>
                <a:gd name="T101" fmla="*/ 0 h 195"/>
                <a:gd name="T102" fmla="*/ 1 w 1004"/>
                <a:gd name="T103" fmla="*/ 0 h 195"/>
                <a:gd name="T104" fmla="*/ 1 w 1004"/>
                <a:gd name="T105" fmla="*/ 0 h 195"/>
                <a:gd name="T106" fmla="*/ 1 w 1004"/>
                <a:gd name="T107" fmla="*/ 0 h 195"/>
                <a:gd name="T108" fmla="*/ 1 w 1004"/>
                <a:gd name="T109" fmla="*/ 0 h 195"/>
                <a:gd name="T110" fmla="*/ 1 w 1004"/>
                <a:gd name="T111" fmla="*/ 0 h 195"/>
                <a:gd name="T112" fmla="*/ 1 w 1004"/>
                <a:gd name="T113" fmla="*/ 0 h 19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04"/>
                <a:gd name="T172" fmla="*/ 0 h 195"/>
                <a:gd name="T173" fmla="*/ 1004 w 1004"/>
                <a:gd name="T174" fmla="*/ 195 h 19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04" h="195">
                  <a:moveTo>
                    <a:pt x="972" y="41"/>
                  </a:moveTo>
                  <a:lnTo>
                    <a:pt x="972" y="41"/>
                  </a:lnTo>
                  <a:lnTo>
                    <a:pt x="934" y="54"/>
                  </a:lnTo>
                  <a:lnTo>
                    <a:pt x="897" y="64"/>
                  </a:lnTo>
                  <a:lnTo>
                    <a:pt x="862" y="73"/>
                  </a:lnTo>
                  <a:lnTo>
                    <a:pt x="828" y="79"/>
                  </a:lnTo>
                  <a:lnTo>
                    <a:pt x="795" y="86"/>
                  </a:lnTo>
                  <a:lnTo>
                    <a:pt x="764" y="90"/>
                  </a:lnTo>
                  <a:lnTo>
                    <a:pt x="734" y="94"/>
                  </a:lnTo>
                  <a:lnTo>
                    <a:pt x="704" y="97"/>
                  </a:lnTo>
                  <a:lnTo>
                    <a:pt x="675" y="98"/>
                  </a:lnTo>
                  <a:lnTo>
                    <a:pt x="647" y="99"/>
                  </a:lnTo>
                  <a:lnTo>
                    <a:pt x="620" y="99"/>
                  </a:lnTo>
                  <a:lnTo>
                    <a:pt x="594" y="98"/>
                  </a:lnTo>
                  <a:lnTo>
                    <a:pt x="567" y="96"/>
                  </a:lnTo>
                  <a:lnTo>
                    <a:pt x="540" y="94"/>
                  </a:lnTo>
                  <a:lnTo>
                    <a:pt x="515" y="90"/>
                  </a:lnTo>
                  <a:lnTo>
                    <a:pt x="489" y="87"/>
                  </a:lnTo>
                  <a:lnTo>
                    <a:pt x="436" y="77"/>
                  </a:lnTo>
                  <a:lnTo>
                    <a:pt x="384" y="67"/>
                  </a:lnTo>
                  <a:lnTo>
                    <a:pt x="330" y="55"/>
                  </a:lnTo>
                  <a:lnTo>
                    <a:pt x="273" y="42"/>
                  </a:lnTo>
                  <a:lnTo>
                    <a:pt x="213" y="30"/>
                  </a:lnTo>
                  <a:lnTo>
                    <a:pt x="150" y="19"/>
                  </a:lnTo>
                  <a:lnTo>
                    <a:pt x="117" y="13"/>
                  </a:lnTo>
                  <a:lnTo>
                    <a:pt x="82" y="9"/>
                  </a:lnTo>
                  <a:lnTo>
                    <a:pt x="46" y="3"/>
                  </a:lnTo>
                  <a:lnTo>
                    <a:pt x="10" y="0"/>
                  </a:lnTo>
                  <a:lnTo>
                    <a:pt x="0" y="95"/>
                  </a:lnTo>
                  <a:lnTo>
                    <a:pt x="34" y="99"/>
                  </a:lnTo>
                  <a:lnTo>
                    <a:pt x="68" y="104"/>
                  </a:lnTo>
                  <a:lnTo>
                    <a:pt x="100" y="108"/>
                  </a:lnTo>
                  <a:lnTo>
                    <a:pt x="132" y="114"/>
                  </a:lnTo>
                  <a:lnTo>
                    <a:pt x="193" y="125"/>
                  </a:lnTo>
                  <a:lnTo>
                    <a:pt x="251" y="137"/>
                  </a:lnTo>
                  <a:lnTo>
                    <a:pt x="308" y="149"/>
                  </a:lnTo>
                  <a:lnTo>
                    <a:pt x="363" y="161"/>
                  </a:lnTo>
                  <a:lnTo>
                    <a:pt x="418" y="172"/>
                  </a:lnTo>
                  <a:lnTo>
                    <a:pt x="473" y="181"/>
                  </a:lnTo>
                  <a:lnTo>
                    <a:pt x="501" y="185"/>
                  </a:lnTo>
                  <a:lnTo>
                    <a:pt x="530" y="189"/>
                  </a:lnTo>
                  <a:lnTo>
                    <a:pt x="559" y="192"/>
                  </a:lnTo>
                  <a:lnTo>
                    <a:pt x="588" y="193"/>
                  </a:lnTo>
                  <a:lnTo>
                    <a:pt x="618" y="195"/>
                  </a:lnTo>
                  <a:lnTo>
                    <a:pt x="648" y="195"/>
                  </a:lnTo>
                  <a:lnTo>
                    <a:pt x="679" y="194"/>
                  </a:lnTo>
                  <a:lnTo>
                    <a:pt x="712" y="193"/>
                  </a:lnTo>
                  <a:lnTo>
                    <a:pt x="744" y="190"/>
                  </a:lnTo>
                  <a:lnTo>
                    <a:pt x="778" y="185"/>
                  </a:lnTo>
                  <a:lnTo>
                    <a:pt x="812" y="181"/>
                  </a:lnTo>
                  <a:lnTo>
                    <a:pt x="848" y="174"/>
                  </a:lnTo>
                  <a:lnTo>
                    <a:pt x="885" y="165"/>
                  </a:lnTo>
                  <a:lnTo>
                    <a:pt x="924" y="156"/>
                  </a:lnTo>
                  <a:lnTo>
                    <a:pt x="963" y="145"/>
                  </a:lnTo>
                  <a:lnTo>
                    <a:pt x="1004" y="133"/>
                  </a:lnTo>
                  <a:lnTo>
                    <a:pt x="972" y="4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58" name="Freeform 101"/>
            <p:cNvSpPr>
              <a:spLocks/>
            </p:cNvSpPr>
            <p:nvPr/>
          </p:nvSpPr>
          <p:spPr bwMode="auto">
            <a:xfrm>
              <a:off x="2747" y="3837"/>
              <a:ext cx="207" cy="55"/>
            </a:xfrm>
            <a:custGeom>
              <a:avLst/>
              <a:gdLst>
                <a:gd name="T0" fmla="*/ 1 w 828"/>
                <a:gd name="T1" fmla="*/ 0 h 329"/>
                <a:gd name="T2" fmla="*/ 1 w 828"/>
                <a:gd name="T3" fmla="*/ 0 h 329"/>
                <a:gd name="T4" fmla="*/ 1 w 828"/>
                <a:gd name="T5" fmla="*/ 0 h 329"/>
                <a:gd name="T6" fmla="*/ 1 w 828"/>
                <a:gd name="T7" fmla="*/ 0 h 329"/>
                <a:gd name="T8" fmla="*/ 1 w 828"/>
                <a:gd name="T9" fmla="*/ 0 h 329"/>
                <a:gd name="T10" fmla="*/ 1 w 828"/>
                <a:gd name="T11" fmla="*/ 0 h 329"/>
                <a:gd name="T12" fmla="*/ 1 w 828"/>
                <a:gd name="T13" fmla="*/ 0 h 329"/>
                <a:gd name="T14" fmla="*/ 0 w 828"/>
                <a:gd name="T15" fmla="*/ 0 h 329"/>
                <a:gd name="T16" fmla="*/ 0 w 828"/>
                <a:gd name="T17" fmla="*/ 0 h 329"/>
                <a:gd name="T18" fmla="*/ 0 w 828"/>
                <a:gd name="T19" fmla="*/ 0 h 329"/>
                <a:gd name="T20" fmla="*/ 0 w 828"/>
                <a:gd name="T21" fmla="*/ 0 h 329"/>
                <a:gd name="T22" fmla="*/ 0 w 828"/>
                <a:gd name="T23" fmla="*/ 0 h 329"/>
                <a:gd name="T24" fmla="*/ 0 w 828"/>
                <a:gd name="T25" fmla="*/ 0 h 329"/>
                <a:gd name="T26" fmla="*/ 1 w 828"/>
                <a:gd name="T27" fmla="*/ 0 h 329"/>
                <a:gd name="T28" fmla="*/ 1 w 828"/>
                <a:gd name="T29" fmla="*/ 0 h 329"/>
                <a:gd name="T30" fmla="*/ 1 w 828"/>
                <a:gd name="T31" fmla="*/ 0 h 329"/>
                <a:gd name="T32" fmla="*/ 1 w 828"/>
                <a:gd name="T33" fmla="*/ 0 h 329"/>
                <a:gd name="T34" fmla="*/ 1 w 828"/>
                <a:gd name="T35" fmla="*/ 0 h 329"/>
                <a:gd name="T36" fmla="*/ 1 w 828"/>
                <a:gd name="T37" fmla="*/ 0 h 329"/>
                <a:gd name="T38" fmla="*/ 1 w 828"/>
                <a:gd name="T39" fmla="*/ 0 h 329"/>
                <a:gd name="T40" fmla="*/ 1 w 828"/>
                <a:gd name="T41" fmla="*/ 0 h 3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28"/>
                <a:gd name="T64" fmla="*/ 0 h 329"/>
                <a:gd name="T65" fmla="*/ 828 w 828"/>
                <a:gd name="T66" fmla="*/ 329 h 3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28" h="329">
                  <a:moveTo>
                    <a:pt x="827" y="0"/>
                  </a:moveTo>
                  <a:lnTo>
                    <a:pt x="802" y="0"/>
                  </a:lnTo>
                  <a:lnTo>
                    <a:pt x="785" y="4"/>
                  </a:lnTo>
                  <a:lnTo>
                    <a:pt x="737" y="18"/>
                  </a:lnTo>
                  <a:lnTo>
                    <a:pt x="661" y="39"/>
                  </a:lnTo>
                  <a:lnTo>
                    <a:pt x="563" y="67"/>
                  </a:lnTo>
                  <a:lnTo>
                    <a:pt x="444" y="101"/>
                  </a:lnTo>
                  <a:lnTo>
                    <a:pt x="307" y="141"/>
                  </a:lnTo>
                  <a:lnTo>
                    <a:pt x="159" y="187"/>
                  </a:lnTo>
                  <a:lnTo>
                    <a:pt x="0" y="237"/>
                  </a:lnTo>
                  <a:lnTo>
                    <a:pt x="32" y="329"/>
                  </a:lnTo>
                  <a:lnTo>
                    <a:pt x="189" y="279"/>
                  </a:lnTo>
                  <a:lnTo>
                    <a:pt x="337" y="234"/>
                  </a:lnTo>
                  <a:lnTo>
                    <a:pt x="473" y="193"/>
                  </a:lnTo>
                  <a:lnTo>
                    <a:pt x="591" y="159"/>
                  </a:lnTo>
                  <a:lnTo>
                    <a:pt x="689" y="130"/>
                  </a:lnTo>
                  <a:lnTo>
                    <a:pt x="765" y="110"/>
                  </a:lnTo>
                  <a:lnTo>
                    <a:pt x="812" y="97"/>
                  </a:lnTo>
                  <a:lnTo>
                    <a:pt x="828" y="92"/>
                  </a:lnTo>
                  <a:lnTo>
                    <a:pt x="803" y="92"/>
                  </a:lnTo>
                  <a:lnTo>
                    <a:pt x="827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59" name="Freeform 102"/>
            <p:cNvSpPr>
              <a:spLocks/>
            </p:cNvSpPr>
            <p:nvPr/>
          </p:nvSpPr>
          <p:spPr bwMode="auto">
            <a:xfrm>
              <a:off x="2948" y="3837"/>
              <a:ext cx="234" cy="39"/>
            </a:xfrm>
            <a:custGeom>
              <a:avLst/>
              <a:gdLst>
                <a:gd name="T0" fmla="*/ 1 w 937"/>
                <a:gd name="T1" fmla="*/ 0 h 233"/>
                <a:gd name="T2" fmla="*/ 1 w 937"/>
                <a:gd name="T3" fmla="*/ 0 h 233"/>
                <a:gd name="T4" fmla="*/ 1 w 937"/>
                <a:gd name="T5" fmla="*/ 0 h 233"/>
                <a:gd name="T6" fmla="*/ 1 w 937"/>
                <a:gd name="T7" fmla="*/ 0 h 233"/>
                <a:gd name="T8" fmla="*/ 1 w 937"/>
                <a:gd name="T9" fmla="*/ 0 h 233"/>
                <a:gd name="T10" fmla="*/ 0 w 937"/>
                <a:gd name="T11" fmla="*/ 0 h 233"/>
                <a:gd name="T12" fmla="*/ 0 w 937"/>
                <a:gd name="T13" fmla="*/ 0 h 233"/>
                <a:gd name="T14" fmla="*/ 0 w 937"/>
                <a:gd name="T15" fmla="*/ 0 h 233"/>
                <a:gd name="T16" fmla="*/ 0 w 937"/>
                <a:gd name="T17" fmla="*/ 0 h 233"/>
                <a:gd name="T18" fmla="*/ 0 w 937"/>
                <a:gd name="T19" fmla="*/ 0 h 233"/>
                <a:gd name="T20" fmla="*/ 0 w 937"/>
                <a:gd name="T21" fmla="*/ 0 h 233"/>
                <a:gd name="T22" fmla="*/ 0 w 937"/>
                <a:gd name="T23" fmla="*/ 0 h 233"/>
                <a:gd name="T24" fmla="*/ 0 w 937"/>
                <a:gd name="T25" fmla="*/ 0 h 233"/>
                <a:gd name="T26" fmla="*/ 0 w 937"/>
                <a:gd name="T27" fmla="*/ 0 h 233"/>
                <a:gd name="T28" fmla="*/ 0 w 937"/>
                <a:gd name="T29" fmla="*/ 0 h 233"/>
                <a:gd name="T30" fmla="*/ 0 w 937"/>
                <a:gd name="T31" fmla="*/ 0 h 233"/>
                <a:gd name="T32" fmla="*/ 0 w 937"/>
                <a:gd name="T33" fmla="*/ 0 h 233"/>
                <a:gd name="T34" fmla="*/ 0 w 937"/>
                <a:gd name="T35" fmla="*/ 0 h 233"/>
                <a:gd name="T36" fmla="*/ 0 w 937"/>
                <a:gd name="T37" fmla="*/ 0 h 233"/>
                <a:gd name="T38" fmla="*/ 0 w 937"/>
                <a:gd name="T39" fmla="*/ 0 h 233"/>
                <a:gd name="T40" fmla="*/ 0 w 937"/>
                <a:gd name="T41" fmla="*/ 0 h 233"/>
                <a:gd name="T42" fmla="*/ 0 w 937"/>
                <a:gd name="T43" fmla="*/ 0 h 233"/>
                <a:gd name="T44" fmla="*/ 0 w 937"/>
                <a:gd name="T45" fmla="*/ 0 h 233"/>
                <a:gd name="T46" fmla="*/ 0 w 937"/>
                <a:gd name="T47" fmla="*/ 0 h 233"/>
                <a:gd name="T48" fmla="*/ 1 w 937"/>
                <a:gd name="T49" fmla="*/ 0 h 233"/>
                <a:gd name="T50" fmla="*/ 1 w 937"/>
                <a:gd name="T51" fmla="*/ 0 h 233"/>
                <a:gd name="T52" fmla="*/ 1 w 937"/>
                <a:gd name="T53" fmla="*/ 0 h 233"/>
                <a:gd name="T54" fmla="*/ 1 w 937"/>
                <a:gd name="T55" fmla="*/ 0 h 233"/>
                <a:gd name="T56" fmla="*/ 1 w 937"/>
                <a:gd name="T57" fmla="*/ 0 h 23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937"/>
                <a:gd name="T88" fmla="*/ 0 h 233"/>
                <a:gd name="T89" fmla="*/ 937 w 937"/>
                <a:gd name="T90" fmla="*/ 233 h 23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937" h="233">
                  <a:moveTo>
                    <a:pt x="937" y="136"/>
                  </a:moveTo>
                  <a:lnTo>
                    <a:pt x="937" y="136"/>
                  </a:lnTo>
                  <a:lnTo>
                    <a:pt x="853" y="131"/>
                  </a:lnTo>
                  <a:lnTo>
                    <a:pt x="770" y="125"/>
                  </a:lnTo>
                  <a:lnTo>
                    <a:pt x="688" y="117"/>
                  </a:lnTo>
                  <a:lnTo>
                    <a:pt x="607" y="107"/>
                  </a:lnTo>
                  <a:lnTo>
                    <a:pt x="528" y="96"/>
                  </a:lnTo>
                  <a:lnTo>
                    <a:pt x="453" y="84"/>
                  </a:lnTo>
                  <a:lnTo>
                    <a:pt x="381" y="72"/>
                  </a:lnTo>
                  <a:lnTo>
                    <a:pt x="314" y="61"/>
                  </a:lnTo>
                  <a:lnTo>
                    <a:pt x="195" y="38"/>
                  </a:lnTo>
                  <a:lnTo>
                    <a:pt x="104" y="19"/>
                  </a:lnTo>
                  <a:lnTo>
                    <a:pt x="45" y="4"/>
                  </a:lnTo>
                  <a:lnTo>
                    <a:pt x="24" y="0"/>
                  </a:lnTo>
                  <a:lnTo>
                    <a:pt x="0" y="92"/>
                  </a:lnTo>
                  <a:lnTo>
                    <a:pt x="22" y="98"/>
                  </a:lnTo>
                  <a:lnTo>
                    <a:pt x="82" y="111"/>
                  </a:lnTo>
                  <a:lnTo>
                    <a:pt x="175" y="131"/>
                  </a:lnTo>
                  <a:lnTo>
                    <a:pt x="294" y="155"/>
                  </a:lnTo>
                  <a:lnTo>
                    <a:pt x="363" y="167"/>
                  </a:lnTo>
                  <a:lnTo>
                    <a:pt x="436" y="179"/>
                  </a:lnTo>
                  <a:lnTo>
                    <a:pt x="513" y="192"/>
                  </a:lnTo>
                  <a:lnTo>
                    <a:pt x="594" y="202"/>
                  </a:lnTo>
                  <a:lnTo>
                    <a:pt x="676" y="212"/>
                  </a:lnTo>
                  <a:lnTo>
                    <a:pt x="761" y="221"/>
                  </a:lnTo>
                  <a:lnTo>
                    <a:pt x="846" y="227"/>
                  </a:lnTo>
                  <a:lnTo>
                    <a:pt x="932" y="233"/>
                  </a:lnTo>
                  <a:lnTo>
                    <a:pt x="937" y="13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0" name="Freeform 103"/>
            <p:cNvSpPr>
              <a:spLocks/>
            </p:cNvSpPr>
            <p:nvPr/>
          </p:nvSpPr>
          <p:spPr bwMode="auto">
            <a:xfrm>
              <a:off x="3181" y="3860"/>
              <a:ext cx="300" cy="29"/>
            </a:xfrm>
            <a:custGeom>
              <a:avLst/>
              <a:gdLst>
                <a:gd name="T0" fmla="*/ 1 w 1201"/>
                <a:gd name="T1" fmla="*/ 0 h 175"/>
                <a:gd name="T2" fmla="*/ 1 w 1201"/>
                <a:gd name="T3" fmla="*/ 0 h 175"/>
                <a:gd name="T4" fmla="*/ 1 w 1201"/>
                <a:gd name="T5" fmla="*/ 0 h 175"/>
                <a:gd name="T6" fmla="*/ 1 w 1201"/>
                <a:gd name="T7" fmla="*/ 0 h 175"/>
                <a:gd name="T8" fmla="*/ 1 w 1201"/>
                <a:gd name="T9" fmla="*/ 0 h 175"/>
                <a:gd name="T10" fmla="*/ 1 w 1201"/>
                <a:gd name="T11" fmla="*/ 0 h 175"/>
                <a:gd name="T12" fmla="*/ 0 w 1201"/>
                <a:gd name="T13" fmla="*/ 0 h 175"/>
                <a:gd name="T14" fmla="*/ 0 w 1201"/>
                <a:gd name="T15" fmla="*/ 0 h 175"/>
                <a:gd name="T16" fmla="*/ 0 w 1201"/>
                <a:gd name="T17" fmla="*/ 0 h 175"/>
                <a:gd name="T18" fmla="*/ 0 w 1201"/>
                <a:gd name="T19" fmla="*/ 0 h 175"/>
                <a:gd name="T20" fmla="*/ 0 w 1201"/>
                <a:gd name="T21" fmla="*/ 0 h 175"/>
                <a:gd name="T22" fmla="*/ 0 w 1201"/>
                <a:gd name="T23" fmla="*/ 0 h 175"/>
                <a:gd name="T24" fmla="*/ 0 w 1201"/>
                <a:gd name="T25" fmla="*/ 0 h 175"/>
                <a:gd name="T26" fmla="*/ 0 w 1201"/>
                <a:gd name="T27" fmla="*/ 0 h 175"/>
                <a:gd name="T28" fmla="*/ 1 w 1201"/>
                <a:gd name="T29" fmla="*/ 0 h 175"/>
                <a:gd name="T30" fmla="*/ 1 w 1201"/>
                <a:gd name="T31" fmla="*/ 0 h 175"/>
                <a:gd name="T32" fmla="*/ 1 w 1201"/>
                <a:gd name="T33" fmla="*/ 0 h 175"/>
                <a:gd name="T34" fmla="*/ 1 w 1201"/>
                <a:gd name="T35" fmla="*/ 0 h 175"/>
                <a:gd name="T36" fmla="*/ 1 w 1201"/>
                <a:gd name="T37" fmla="*/ 0 h 175"/>
                <a:gd name="T38" fmla="*/ 1 w 1201"/>
                <a:gd name="T39" fmla="*/ 0 h 175"/>
                <a:gd name="T40" fmla="*/ 1 w 1201"/>
                <a:gd name="T41" fmla="*/ 0 h 17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01"/>
                <a:gd name="T64" fmla="*/ 0 h 175"/>
                <a:gd name="T65" fmla="*/ 1201 w 1201"/>
                <a:gd name="T66" fmla="*/ 175 h 17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01" h="175">
                  <a:moveTo>
                    <a:pt x="1180" y="80"/>
                  </a:moveTo>
                  <a:lnTo>
                    <a:pt x="1194" y="79"/>
                  </a:lnTo>
                  <a:lnTo>
                    <a:pt x="1161" y="77"/>
                  </a:lnTo>
                  <a:lnTo>
                    <a:pt x="1072" y="70"/>
                  </a:lnTo>
                  <a:lnTo>
                    <a:pt x="937" y="60"/>
                  </a:lnTo>
                  <a:lnTo>
                    <a:pt x="769" y="48"/>
                  </a:lnTo>
                  <a:lnTo>
                    <a:pt x="579" y="34"/>
                  </a:lnTo>
                  <a:lnTo>
                    <a:pt x="381" y="21"/>
                  </a:lnTo>
                  <a:lnTo>
                    <a:pt x="185" y="10"/>
                  </a:lnTo>
                  <a:lnTo>
                    <a:pt x="5" y="0"/>
                  </a:lnTo>
                  <a:lnTo>
                    <a:pt x="0" y="97"/>
                  </a:lnTo>
                  <a:lnTo>
                    <a:pt x="179" y="106"/>
                  </a:lnTo>
                  <a:lnTo>
                    <a:pt x="375" y="117"/>
                  </a:lnTo>
                  <a:lnTo>
                    <a:pt x="573" y="130"/>
                  </a:lnTo>
                  <a:lnTo>
                    <a:pt x="762" y="143"/>
                  </a:lnTo>
                  <a:lnTo>
                    <a:pt x="930" y="156"/>
                  </a:lnTo>
                  <a:lnTo>
                    <a:pt x="1064" y="166"/>
                  </a:lnTo>
                  <a:lnTo>
                    <a:pt x="1153" y="173"/>
                  </a:lnTo>
                  <a:lnTo>
                    <a:pt x="1186" y="175"/>
                  </a:lnTo>
                  <a:lnTo>
                    <a:pt x="1201" y="174"/>
                  </a:lnTo>
                  <a:lnTo>
                    <a:pt x="1180" y="8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1" name="Freeform 104"/>
            <p:cNvSpPr>
              <a:spLocks/>
            </p:cNvSpPr>
            <p:nvPr/>
          </p:nvSpPr>
          <p:spPr bwMode="auto">
            <a:xfrm>
              <a:off x="3476" y="3850"/>
              <a:ext cx="198" cy="39"/>
            </a:xfrm>
            <a:custGeom>
              <a:avLst/>
              <a:gdLst>
                <a:gd name="T0" fmla="*/ 1 w 793"/>
                <a:gd name="T1" fmla="*/ 0 h 232"/>
                <a:gd name="T2" fmla="*/ 1 w 793"/>
                <a:gd name="T3" fmla="*/ 0 h 232"/>
                <a:gd name="T4" fmla="*/ 1 w 793"/>
                <a:gd name="T5" fmla="*/ 0 h 232"/>
                <a:gd name="T6" fmla="*/ 1 w 793"/>
                <a:gd name="T7" fmla="*/ 0 h 232"/>
                <a:gd name="T8" fmla="*/ 0 w 793"/>
                <a:gd name="T9" fmla="*/ 0 h 232"/>
                <a:gd name="T10" fmla="*/ 0 w 793"/>
                <a:gd name="T11" fmla="*/ 0 h 232"/>
                <a:gd name="T12" fmla="*/ 0 w 793"/>
                <a:gd name="T13" fmla="*/ 0 h 232"/>
                <a:gd name="T14" fmla="*/ 0 w 793"/>
                <a:gd name="T15" fmla="*/ 0 h 232"/>
                <a:gd name="T16" fmla="*/ 0 w 793"/>
                <a:gd name="T17" fmla="*/ 0 h 232"/>
                <a:gd name="T18" fmla="*/ 0 w 793"/>
                <a:gd name="T19" fmla="*/ 0 h 232"/>
                <a:gd name="T20" fmla="*/ 0 w 793"/>
                <a:gd name="T21" fmla="*/ 0 h 232"/>
                <a:gd name="T22" fmla="*/ 0 w 793"/>
                <a:gd name="T23" fmla="*/ 0 h 232"/>
                <a:gd name="T24" fmla="*/ 0 w 793"/>
                <a:gd name="T25" fmla="*/ 0 h 232"/>
                <a:gd name="T26" fmla="*/ 0 w 793"/>
                <a:gd name="T27" fmla="*/ 0 h 232"/>
                <a:gd name="T28" fmla="*/ 0 w 793"/>
                <a:gd name="T29" fmla="*/ 0 h 232"/>
                <a:gd name="T30" fmla="*/ 0 w 793"/>
                <a:gd name="T31" fmla="*/ 0 h 232"/>
                <a:gd name="T32" fmla="*/ 0 w 793"/>
                <a:gd name="T33" fmla="*/ 0 h 232"/>
                <a:gd name="T34" fmla="*/ 0 w 793"/>
                <a:gd name="T35" fmla="*/ 0 h 232"/>
                <a:gd name="T36" fmla="*/ 0 w 793"/>
                <a:gd name="T37" fmla="*/ 0 h 232"/>
                <a:gd name="T38" fmla="*/ 0 w 793"/>
                <a:gd name="T39" fmla="*/ 0 h 232"/>
                <a:gd name="T40" fmla="*/ 1 w 793"/>
                <a:gd name="T41" fmla="*/ 0 h 232"/>
                <a:gd name="T42" fmla="*/ 1 w 793"/>
                <a:gd name="T43" fmla="*/ 0 h 232"/>
                <a:gd name="T44" fmla="*/ 1 w 793"/>
                <a:gd name="T45" fmla="*/ 0 h 232"/>
                <a:gd name="T46" fmla="*/ 1 w 793"/>
                <a:gd name="T47" fmla="*/ 0 h 232"/>
                <a:gd name="T48" fmla="*/ 1 w 793"/>
                <a:gd name="T49" fmla="*/ 0 h 23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93"/>
                <a:gd name="T76" fmla="*/ 0 h 232"/>
                <a:gd name="T77" fmla="*/ 793 w 793"/>
                <a:gd name="T78" fmla="*/ 232 h 23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93" h="232">
                  <a:moveTo>
                    <a:pt x="784" y="0"/>
                  </a:moveTo>
                  <a:lnTo>
                    <a:pt x="784" y="0"/>
                  </a:lnTo>
                  <a:lnTo>
                    <a:pt x="740" y="4"/>
                  </a:lnTo>
                  <a:lnTo>
                    <a:pt x="689" y="11"/>
                  </a:lnTo>
                  <a:lnTo>
                    <a:pt x="633" y="20"/>
                  </a:lnTo>
                  <a:lnTo>
                    <a:pt x="572" y="30"/>
                  </a:lnTo>
                  <a:lnTo>
                    <a:pt x="443" y="52"/>
                  </a:lnTo>
                  <a:lnTo>
                    <a:pt x="314" y="77"/>
                  </a:lnTo>
                  <a:lnTo>
                    <a:pt x="193" y="100"/>
                  </a:lnTo>
                  <a:lnTo>
                    <a:pt x="94" y="119"/>
                  </a:lnTo>
                  <a:lnTo>
                    <a:pt x="25" y="134"/>
                  </a:lnTo>
                  <a:lnTo>
                    <a:pt x="0" y="138"/>
                  </a:lnTo>
                  <a:lnTo>
                    <a:pt x="21" y="232"/>
                  </a:lnTo>
                  <a:lnTo>
                    <a:pt x="45" y="227"/>
                  </a:lnTo>
                  <a:lnTo>
                    <a:pt x="113" y="214"/>
                  </a:lnTo>
                  <a:lnTo>
                    <a:pt x="212" y="194"/>
                  </a:lnTo>
                  <a:lnTo>
                    <a:pt x="332" y="171"/>
                  </a:lnTo>
                  <a:lnTo>
                    <a:pt x="462" y="147"/>
                  </a:lnTo>
                  <a:lnTo>
                    <a:pt x="589" y="125"/>
                  </a:lnTo>
                  <a:lnTo>
                    <a:pt x="648" y="115"/>
                  </a:lnTo>
                  <a:lnTo>
                    <a:pt x="704" y="106"/>
                  </a:lnTo>
                  <a:lnTo>
                    <a:pt x="753" y="99"/>
                  </a:lnTo>
                  <a:lnTo>
                    <a:pt x="793" y="95"/>
                  </a:lnTo>
                  <a:lnTo>
                    <a:pt x="784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2" name="Freeform 105"/>
            <p:cNvSpPr>
              <a:spLocks/>
            </p:cNvSpPr>
            <p:nvPr/>
          </p:nvSpPr>
          <p:spPr bwMode="auto">
            <a:xfrm>
              <a:off x="3672" y="3850"/>
              <a:ext cx="182" cy="39"/>
            </a:xfrm>
            <a:custGeom>
              <a:avLst/>
              <a:gdLst>
                <a:gd name="T0" fmla="*/ 1 w 730"/>
                <a:gd name="T1" fmla="*/ 0 h 237"/>
                <a:gd name="T2" fmla="*/ 1 w 730"/>
                <a:gd name="T3" fmla="*/ 0 h 237"/>
                <a:gd name="T4" fmla="*/ 1 w 730"/>
                <a:gd name="T5" fmla="*/ 0 h 237"/>
                <a:gd name="T6" fmla="*/ 0 w 730"/>
                <a:gd name="T7" fmla="*/ 0 h 237"/>
                <a:gd name="T8" fmla="*/ 0 w 730"/>
                <a:gd name="T9" fmla="*/ 0 h 237"/>
                <a:gd name="T10" fmla="*/ 0 w 730"/>
                <a:gd name="T11" fmla="*/ 0 h 237"/>
                <a:gd name="T12" fmla="*/ 0 w 730"/>
                <a:gd name="T13" fmla="*/ 0 h 237"/>
                <a:gd name="T14" fmla="*/ 0 w 730"/>
                <a:gd name="T15" fmla="*/ 0 h 237"/>
                <a:gd name="T16" fmla="*/ 0 w 730"/>
                <a:gd name="T17" fmla="*/ 0 h 237"/>
                <a:gd name="T18" fmla="*/ 0 w 730"/>
                <a:gd name="T19" fmla="*/ 0 h 237"/>
                <a:gd name="T20" fmla="*/ 0 w 730"/>
                <a:gd name="T21" fmla="*/ 0 h 237"/>
                <a:gd name="T22" fmla="*/ 0 w 730"/>
                <a:gd name="T23" fmla="*/ 0 h 237"/>
                <a:gd name="T24" fmla="*/ 0 w 730"/>
                <a:gd name="T25" fmla="*/ 0 h 237"/>
                <a:gd name="T26" fmla="*/ 0 w 730"/>
                <a:gd name="T27" fmla="*/ 0 h 237"/>
                <a:gd name="T28" fmla="*/ 0 w 730"/>
                <a:gd name="T29" fmla="*/ 0 h 237"/>
                <a:gd name="T30" fmla="*/ 0 w 730"/>
                <a:gd name="T31" fmla="*/ 0 h 237"/>
                <a:gd name="T32" fmla="*/ 0 w 730"/>
                <a:gd name="T33" fmla="*/ 0 h 237"/>
                <a:gd name="T34" fmla="*/ 0 w 730"/>
                <a:gd name="T35" fmla="*/ 0 h 237"/>
                <a:gd name="T36" fmla="*/ 0 w 730"/>
                <a:gd name="T37" fmla="*/ 0 h 237"/>
                <a:gd name="T38" fmla="*/ 0 w 730"/>
                <a:gd name="T39" fmla="*/ 0 h 237"/>
                <a:gd name="T40" fmla="*/ 0 w 730"/>
                <a:gd name="T41" fmla="*/ 0 h 237"/>
                <a:gd name="T42" fmla="*/ 0 w 730"/>
                <a:gd name="T43" fmla="*/ 0 h 237"/>
                <a:gd name="T44" fmla="*/ 0 w 730"/>
                <a:gd name="T45" fmla="*/ 0 h 237"/>
                <a:gd name="T46" fmla="*/ 0 w 730"/>
                <a:gd name="T47" fmla="*/ 0 h 237"/>
                <a:gd name="T48" fmla="*/ 0 w 730"/>
                <a:gd name="T49" fmla="*/ 0 h 237"/>
                <a:gd name="T50" fmla="*/ 0 w 730"/>
                <a:gd name="T51" fmla="*/ 0 h 237"/>
                <a:gd name="T52" fmla="*/ 0 w 730"/>
                <a:gd name="T53" fmla="*/ 0 h 237"/>
                <a:gd name="T54" fmla="*/ 0 w 730"/>
                <a:gd name="T55" fmla="*/ 0 h 237"/>
                <a:gd name="T56" fmla="*/ 0 w 730"/>
                <a:gd name="T57" fmla="*/ 0 h 237"/>
                <a:gd name="T58" fmla="*/ 0 w 730"/>
                <a:gd name="T59" fmla="*/ 0 h 237"/>
                <a:gd name="T60" fmla="*/ 0 w 730"/>
                <a:gd name="T61" fmla="*/ 0 h 237"/>
                <a:gd name="T62" fmla="*/ 0 w 730"/>
                <a:gd name="T63" fmla="*/ 0 h 237"/>
                <a:gd name="T64" fmla="*/ 0 w 730"/>
                <a:gd name="T65" fmla="*/ 0 h 237"/>
                <a:gd name="T66" fmla="*/ 0 w 730"/>
                <a:gd name="T67" fmla="*/ 0 h 237"/>
                <a:gd name="T68" fmla="*/ 1 w 730"/>
                <a:gd name="T69" fmla="*/ 0 h 237"/>
                <a:gd name="T70" fmla="*/ 1 w 730"/>
                <a:gd name="T71" fmla="*/ 0 h 237"/>
                <a:gd name="T72" fmla="*/ 1 w 730"/>
                <a:gd name="T73" fmla="*/ 0 h 23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30"/>
                <a:gd name="T112" fmla="*/ 0 h 237"/>
                <a:gd name="T113" fmla="*/ 730 w 730"/>
                <a:gd name="T114" fmla="*/ 237 h 23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30" h="237">
                  <a:moveTo>
                    <a:pt x="730" y="142"/>
                  </a:moveTo>
                  <a:lnTo>
                    <a:pt x="730" y="142"/>
                  </a:lnTo>
                  <a:lnTo>
                    <a:pt x="685" y="134"/>
                  </a:lnTo>
                  <a:lnTo>
                    <a:pt x="640" y="124"/>
                  </a:lnTo>
                  <a:lnTo>
                    <a:pt x="594" y="113"/>
                  </a:lnTo>
                  <a:lnTo>
                    <a:pt x="547" y="102"/>
                  </a:lnTo>
                  <a:lnTo>
                    <a:pt x="454" y="76"/>
                  </a:lnTo>
                  <a:lnTo>
                    <a:pt x="361" y="52"/>
                  </a:lnTo>
                  <a:lnTo>
                    <a:pt x="314" y="39"/>
                  </a:lnTo>
                  <a:lnTo>
                    <a:pt x="268" y="29"/>
                  </a:lnTo>
                  <a:lnTo>
                    <a:pt x="222" y="19"/>
                  </a:lnTo>
                  <a:lnTo>
                    <a:pt x="177" y="12"/>
                  </a:lnTo>
                  <a:lnTo>
                    <a:pt x="132" y="5"/>
                  </a:lnTo>
                  <a:lnTo>
                    <a:pt x="88" y="2"/>
                  </a:lnTo>
                  <a:lnTo>
                    <a:pt x="65" y="0"/>
                  </a:lnTo>
                  <a:lnTo>
                    <a:pt x="43" y="0"/>
                  </a:lnTo>
                  <a:lnTo>
                    <a:pt x="22" y="2"/>
                  </a:lnTo>
                  <a:lnTo>
                    <a:pt x="0" y="4"/>
                  </a:lnTo>
                  <a:lnTo>
                    <a:pt x="9" y="99"/>
                  </a:lnTo>
                  <a:lnTo>
                    <a:pt x="26" y="98"/>
                  </a:lnTo>
                  <a:lnTo>
                    <a:pt x="45" y="98"/>
                  </a:lnTo>
                  <a:lnTo>
                    <a:pt x="63" y="98"/>
                  </a:lnTo>
                  <a:lnTo>
                    <a:pt x="81" y="98"/>
                  </a:lnTo>
                  <a:lnTo>
                    <a:pt x="120" y="101"/>
                  </a:lnTo>
                  <a:lnTo>
                    <a:pt x="161" y="106"/>
                  </a:lnTo>
                  <a:lnTo>
                    <a:pt x="202" y="113"/>
                  </a:lnTo>
                  <a:lnTo>
                    <a:pt x="245" y="122"/>
                  </a:lnTo>
                  <a:lnTo>
                    <a:pt x="290" y="133"/>
                  </a:lnTo>
                  <a:lnTo>
                    <a:pt x="334" y="144"/>
                  </a:lnTo>
                  <a:lnTo>
                    <a:pt x="427" y="169"/>
                  </a:lnTo>
                  <a:lnTo>
                    <a:pt x="522" y="195"/>
                  </a:lnTo>
                  <a:lnTo>
                    <a:pt x="570" y="207"/>
                  </a:lnTo>
                  <a:lnTo>
                    <a:pt x="618" y="218"/>
                  </a:lnTo>
                  <a:lnTo>
                    <a:pt x="666" y="228"/>
                  </a:lnTo>
                  <a:lnTo>
                    <a:pt x="713" y="237"/>
                  </a:lnTo>
                  <a:lnTo>
                    <a:pt x="730" y="14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3" name="Freeform 106"/>
            <p:cNvSpPr>
              <a:spLocks/>
            </p:cNvSpPr>
            <p:nvPr/>
          </p:nvSpPr>
          <p:spPr bwMode="auto">
            <a:xfrm>
              <a:off x="3850" y="3874"/>
              <a:ext cx="251" cy="25"/>
            </a:xfrm>
            <a:custGeom>
              <a:avLst/>
              <a:gdLst>
                <a:gd name="T0" fmla="*/ 1 w 1004"/>
                <a:gd name="T1" fmla="*/ 0 h 154"/>
                <a:gd name="T2" fmla="*/ 1 w 1004"/>
                <a:gd name="T3" fmla="*/ 0 h 154"/>
                <a:gd name="T4" fmla="*/ 1 w 1004"/>
                <a:gd name="T5" fmla="*/ 0 h 154"/>
                <a:gd name="T6" fmla="*/ 1 w 1004"/>
                <a:gd name="T7" fmla="*/ 0 h 154"/>
                <a:gd name="T8" fmla="*/ 1 w 1004"/>
                <a:gd name="T9" fmla="*/ 0 h 154"/>
                <a:gd name="T10" fmla="*/ 1 w 1004"/>
                <a:gd name="T11" fmla="*/ 0 h 154"/>
                <a:gd name="T12" fmla="*/ 1 w 1004"/>
                <a:gd name="T13" fmla="*/ 0 h 154"/>
                <a:gd name="T14" fmla="*/ 1 w 1004"/>
                <a:gd name="T15" fmla="*/ 0 h 154"/>
                <a:gd name="T16" fmla="*/ 1 w 1004"/>
                <a:gd name="T17" fmla="*/ 0 h 154"/>
                <a:gd name="T18" fmla="*/ 1 w 1004"/>
                <a:gd name="T19" fmla="*/ 0 h 154"/>
                <a:gd name="T20" fmla="*/ 1 w 1004"/>
                <a:gd name="T21" fmla="*/ 0 h 154"/>
                <a:gd name="T22" fmla="*/ 1 w 1004"/>
                <a:gd name="T23" fmla="*/ 0 h 154"/>
                <a:gd name="T24" fmla="*/ 1 w 1004"/>
                <a:gd name="T25" fmla="*/ 0 h 154"/>
                <a:gd name="T26" fmla="*/ 1 w 1004"/>
                <a:gd name="T27" fmla="*/ 0 h 154"/>
                <a:gd name="T28" fmla="*/ 1 w 1004"/>
                <a:gd name="T29" fmla="*/ 0 h 154"/>
                <a:gd name="T30" fmla="*/ 1 w 1004"/>
                <a:gd name="T31" fmla="*/ 0 h 154"/>
                <a:gd name="T32" fmla="*/ 0 w 1004"/>
                <a:gd name="T33" fmla="*/ 0 h 154"/>
                <a:gd name="T34" fmla="*/ 0 w 1004"/>
                <a:gd name="T35" fmla="*/ 0 h 154"/>
                <a:gd name="T36" fmla="*/ 0 w 1004"/>
                <a:gd name="T37" fmla="*/ 0 h 154"/>
                <a:gd name="T38" fmla="*/ 0 w 1004"/>
                <a:gd name="T39" fmla="*/ 0 h 154"/>
                <a:gd name="T40" fmla="*/ 0 w 1004"/>
                <a:gd name="T41" fmla="*/ 0 h 154"/>
                <a:gd name="T42" fmla="*/ 0 w 1004"/>
                <a:gd name="T43" fmla="*/ 0 h 154"/>
                <a:gd name="T44" fmla="*/ 0 w 1004"/>
                <a:gd name="T45" fmla="*/ 0 h 154"/>
                <a:gd name="T46" fmla="*/ 0 w 1004"/>
                <a:gd name="T47" fmla="*/ 0 h 154"/>
                <a:gd name="T48" fmla="*/ 0 w 1004"/>
                <a:gd name="T49" fmla="*/ 0 h 154"/>
                <a:gd name="T50" fmla="*/ 1 w 1004"/>
                <a:gd name="T51" fmla="*/ 0 h 154"/>
                <a:gd name="T52" fmla="*/ 1 w 1004"/>
                <a:gd name="T53" fmla="*/ 0 h 154"/>
                <a:gd name="T54" fmla="*/ 1 w 1004"/>
                <a:gd name="T55" fmla="*/ 0 h 154"/>
                <a:gd name="T56" fmla="*/ 1 w 1004"/>
                <a:gd name="T57" fmla="*/ 0 h 154"/>
                <a:gd name="T58" fmla="*/ 1 w 1004"/>
                <a:gd name="T59" fmla="*/ 0 h 154"/>
                <a:gd name="T60" fmla="*/ 1 w 1004"/>
                <a:gd name="T61" fmla="*/ 0 h 154"/>
                <a:gd name="T62" fmla="*/ 1 w 1004"/>
                <a:gd name="T63" fmla="*/ 0 h 154"/>
                <a:gd name="T64" fmla="*/ 1 w 1004"/>
                <a:gd name="T65" fmla="*/ 0 h 154"/>
                <a:gd name="T66" fmla="*/ 1 w 1004"/>
                <a:gd name="T67" fmla="*/ 0 h 154"/>
                <a:gd name="T68" fmla="*/ 1 w 1004"/>
                <a:gd name="T69" fmla="*/ 0 h 154"/>
                <a:gd name="T70" fmla="*/ 1 w 1004"/>
                <a:gd name="T71" fmla="*/ 0 h 154"/>
                <a:gd name="T72" fmla="*/ 1 w 1004"/>
                <a:gd name="T73" fmla="*/ 0 h 154"/>
                <a:gd name="T74" fmla="*/ 1 w 1004"/>
                <a:gd name="T75" fmla="*/ 0 h 154"/>
                <a:gd name="T76" fmla="*/ 1 w 1004"/>
                <a:gd name="T77" fmla="*/ 0 h 154"/>
                <a:gd name="T78" fmla="*/ 1 w 1004"/>
                <a:gd name="T79" fmla="*/ 0 h 154"/>
                <a:gd name="T80" fmla="*/ 1 w 1004"/>
                <a:gd name="T81" fmla="*/ 0 h 15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04"/>
                <a:gd name="T124" fmla="*/ 0 h 154"/>
                <a:gd name="T125" fmla="*/ 1004 w 1004"/>
                <a:gd name="T126" fmla="*/ 154 h 15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04" h="154">
                  <a:moveTo>
                    <a:pt x="980" y="20"/>
                  </a:moveTo>
                  <a:lnTo>
                    <a:pt x="980" y="20"/>
                  </a:lnTo>
                  <a:lnTo>
                    <a:pt x="951" y="27"/>
                  </a:lnTo>
                  <a:lnTo>
                    <a:pt x="921" y="34"/>
                  </a:lnTo>
                  <a:lnTo>
                    <a:pt x="891" y="38"/>
                  </a:lnTo>
                  <a:lnTo>
                    <a:pt x="859" y="43"/>
                  </a:lnTo>
                  <a:lnTo>
                    <a:pt x="828" y="47"/>
                  </a:lnTo>
                  <a:lnTo>
                    <a:pt x="796" y="50"/>
                  </a:lnTo>
                  <a:lnTo>
                    <a:pt x="764" y="53"/>
                  </a:lnTo>
                  <a:lnTo>
                    <a:pt x="733" y="55"/>
                  </a:lnTo>
                  <a:lnTo>
                    <a:pt x="667" y="57"/>
                  </a:lnTo>
                  <a:lnTo>
                    <a:pt x="602" y="58"/>
                  </a:lnTo>
                  <a:lnTo>
                    <a:pt x="537" y="57"/>
                  </a:lnTo>
                  <a:lnTo>
                    <a:pt x="473" y="54"/>
                  </a:lnTo>
                  <a:lnTo>
                    <a:pt x="409" y="49"/>
                  </a:lnTo>
                  <a:lnTo>
                    <a:pt x="346" y="44"/>
                  </a:lnTo>
                  <a:lnTo>
                    <a:pt x="285" y="38"/>
                  </a:lnTo>
                  <a:lnTo>
                    <a:pt x="227" y="30"/>
                  </a:lnTo>
                  <a:lnTo>
                    <a:pt x="116" y="15"/>
                  </a:lnTo>
                  <a:lnTo>
                    <a:pt x="17" y="0"/>
                  </a:lnTo>
                  <a:lnTo>
                    <a:pt x="0" y="95"/>
                  </a:lnTo>
                  <a:lnTo>
                    <a:pt x="101" y="111"/>
                  </a:lnTo>
                  <a:lnTo>
                    <a:pt x="213" y="126"/>
                  </a:lnTo>
                  <a:lnTo>
                    <a:pt x="275" y="133"/>
                  </a:lnTo>
                  <a:lnTo>
                    <a:pt x="337" y="140"/>
                  </a:lnTo>
                  <a:lnTo>
                    <a:pt x="401" y="145"/>
                  </a:lnTo>
                  <a:lnTo>
                    <a:pt x="467" y="150"/>
                  </a:lnTo>
                  <a:lnTo>
                    <a:pt x="534" y="153"/>
                  </a:lnTo>
                  <a:lnTo>
                    <a:pt x="601" y="154"/>
                  </a:lnTo>
                  <a:lnTo>
                    <a:pt x="669" y="153"/>
                  </a:lnTo>
                  <a:lnTo>
                    <a:pt x="738" y="151"/>
                  </a:lnTo>
                  <a:lnTo>
                    <a:pt x="771" y="149"/>
                  </a:lnTo>
                  <a:lnTo>
                    <a:pt x="806" y="145"/>
                  </a:lnTo>
                  <a:lnTo>
                    <a:pt x="840" y="142"/>
                  </a:lnTo>
                  <a:lnTo>
                    <a:pt x="873" y="139"/>
                  </a:lnTo>
                  <a:lnTo>
                    <a:pt x="906" y="133"/>
                  </a:lnTo>
                  <a:lnTo>
                    <a:pt x="939" y="127"/>
                  </a:lnTo>
                  <a:lnTo>
                    <a:pt x="972" y="121"/>
                  </a:lnTo>
                  <a:lnTo>
                    <a:pt x="1004" y="114"/>
                  </a:lnTo>
                  <a:lnTo>
                    <a:pt x="980" y="2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4" name="Freeform 107"/>
            <p:cNvSpPr>
              <a:spLocks/>
            </p:cNvSpPr>
            <p:nvPr/>
          </p:nvSpPr>
          <p:spPr bwMode="auto">
            <a:xfrm>
              <a:off x="4095" y="3854"/>
              <a:ext cx="219" cy="39"/>
            </a:xfrm>
            <a:custGeom>
              <a:avLst/>
              <a:gdLst>
                <a:gd name="T0" fmla="*/ 1 w 876"/>
                <a:gd name="T1" fmla="*/ 0 h 233"/>
                <a:gd name="T2" fmla="*/ 1 w 876"/>
                <a:gd name="T3" fmla="*/ 0 h 233"/>
                <a:gd name="T4" fmla="*/ 1 w 876"/>
                <a:gd name="T5" fmla="*/ 0 h 233"/>
                <a:gd name="T6" fmla="*/ 1 w 876"/>
                <a:gd name="T7" fmla="*/ 0 h 233"/>
                <a:gd name="T8" fmla="*/ 1 w 876"/>
                <a:gd name="T9" fmla="*/ 0 h 233"/>
                <a:gd name="T10" fmla="*/ 1 w 876"/>
                <a:gd name="T11" fmla="*/ 0 h 233"/>
                <a:gd name="T12" fmla="*/ 1 w 876"/>
                <a:gd name="T13" fmla="*/ 0 h 233"/>
                <a:gd name="T14" fmla="*/ 1 w 876"/>
                <a:gd name="T15" fmla="*/ 0 h 233"/>
                <a:gd name="T16" fmla="*/ 1 w 876"/>
                <a:gd name="T17" fmla="*/ 0 h 233"/>
                <a:gd name="T18" fmla="*/ 1 w 876"/>
                <a:gd name="T19" fmla="*/ 0 h 233"/>
                <a:gd name="T20" fmla="*/ 1 w 876"/>
                <a:gd name="T21" fmla="*/ 0 h 233"/>
                <a:gd name="T22" fmla="*/ 0 w 876"/>
                <a:gd name="T23" fmla="*/ 0 h 233"/>
                <a:gd name="T24" fmla="*/ 0 w 876"/>
                <a:gd name="T25" fmla="*/ 0 h 233"/>
                <a:gd name="T26" fmla="*/ 0 w 876"/>
                <a:gd name="T27" fmla="*/ 0 h 233"/>
                <a:gd name="T28" fmla="*/ 0 w 876"/>
                <a:gd name="T29" fmla="*/ 0 h 233"/>
                <a:gd name="T30" fmla="*/ 0 w 876"/>
                <a:gd name="T31" fmla="*/ 0 h 233"/>
                <a:gd name="T32" fmla="*/ 0 w 876"/>
                <a:gd name="T33" fmla="*/ 0 h 233"/>
                <a:gd name="T34" fmla="*/ 0 w 876"/>
                <a:gd name="T35" fmla="*/ 0 h 233"/>
                <a:gd name="T36" fmla="*/ 0 w 876"/>
                <a:gd name="T37" fmla="*/ 0 h 233"/>
                <a:gd name="T38" fmla="*/ 0 w 876"/>
                <a:gd name="T39" fmla="*/ 0 h 233"/>
                <a:gd name="T40" fmla="*/ 1 w 876"/>
                <a:gd name="T41" fmla="*/ 0 h 233"/>
                <a:gd name="T42" fmla="*/ 1 w 876"/>
                <a:gd name="T43" fmla="*/ 0 h 233"/>
                <a:gd name="T44" fmla="*/ 1 w 876"/>
                <a:gd name="T45" fmla="*/ 0 h 233"/>
                <a:gd name="T46" fmla="*/ 1 w 876"/>
                <a:gd name="T47" fmla="*/ 0 h 233"/>
                <a:gd name="T48" fmla="*/ 1 w 876"/>
                <a:gd name="T49" fmla="*/ 0 h 233"/>
                <a:gd name="T50" fmla="*/ 1 w 876"/>
                <a:gd name="T51" fmla="*/ 0 h 233"/>
                <a:gd name="T52" fmla="*/ 1 w 876"/>
                <a:gd name="T53" fmla="*/ 0 h 233"/>
                <a:gd name="T54" fmla="*/ 1 w 876"/>
                <a:gd name="T55" fmla="*/ 0 h 233"/>
                <a:gd name="T56" fmla="*/ 1 w 876"/>
                <a:gd name="T57" fmla="*/ 0 h 233"/>
                <a:gd name="T58" fmla="*/ 1 w 876"/>
                <a:gd name="T59" fmla="*/ 0 h 233"/>
                <a:gd name="T60" fmla="*/ 1 w 876"/>
                <a:gd name="T61" fmla="*/ 0 h 233"/>
                <a:gd name="T62" fmla="*/ 1 w 876"/>
                <a:gd name="T63" fmla="*/ 0 h 233"/>
                <a:gd name="T64" fmla="*/ 1 w 876"/>
                <a:gd name="T65" fmla="*/ 0 h 23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76"/>
                <a:gd name="T100" fmla="*/ 0 h 233"/>
                <a:gd name="T101" fmla="*/ 876 w 876"/>
                <a:gd name="T102" fmla="*/ 233 h 23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76" h="233">
                  <a:moveTo>
                    <a:pt x="869" y="0"/>
                  </a:moveTo>
                  <a:lnTo>
                    <a:pt x="869" y="0"/>
                  </a:lnTo>
                  <a:lnTo>
                    <a:pt x="813" y="4"/>
                  </a:lnTo>
                  <a:lnTo>
                    <a:pt x="757" y="9"/>
                  </a:lnTo>
                  <a:lnTo>
                    <a:pt x="703" y="13"/>
                  </a:lnTo>
                  <a:lnTo>
                    <a:pt x="649" y="19"/>
                  </a:lnTo>
                  <a:lnTo>
                    <a:pt x="597" y="25"/>
                  </a:lnTo>
                  <a:lnTo>
                    <a:pt x="545" y="32"/>
                  </a:lnTo>
                  <a:lnTo>
                    <a:pt x="493" y="40"/>
                  </a:lnTo>
                  <a:lnTo>
                    <a:pt x="442" y="48"/>
                  </a:lnTo>
                  <a:lnTo>
                    <a:pt x="390" y="57"/>
                  </a:lnTo>
                  <a:lnTo>
                    <a:pt x="338" y="66"/>
                  </a:lnTo>
                  <a:lnTo>
                    <a:pt x="286" y="76"/>
                  </a:lnTo>
                  <a:lnTo>
                    <a:pt x="231" y="87"/>
                  </a:lnTo>
                  <a:lnTo>
                    <a:pt x="119" y="111"/>
                  </a:lnTo>
                  <a:lnTo>
                    <a:pt x="0" y="139"/>
                  </a:lnTo>
                  <a:lnTo>
                    <a:pt x="24" y="233"/>
                  </a:lnTo>
                  <a:lnTo>
                    <a:pt x="142" y="205"/>
                  </a:lnTo>
                  <a:lnTo>
                    <a:pt x="252" y="181"/>
                  </a:lnTo>
                  <a:lnTo>
                    <a:pt x="305" y="171"/>
                  </a:lnTo>
                  <a:lnTo>
                    <a:pt x="358" y="160"/>
                  </a:lnTo>
                  <a:lnTo>
                    <a:pt x="408" y="150"/>
                  </a:lnTo>
                  <a:lnTo>
                    <a:pt x="458" y="143"/>
                  </a:lnTo>
                  <a:lnTo>
                    <a:pt x="508" y="134"/>
                  </a:lnTo>
                  <a:lnTo>
                    <a:pt x="559" y="127"/>
                  </a:lnTo>
                  <a:lnTo>
                    <a:pt x="609" y="120"/>
                  </a:lnTo>
                  <a:lnTo>
                    <a:pt x="661" y="115"/>
                  </a:lnTo>
                  <a:lnTo>
                    <a:pt x="712" y="109"/>
                  </a:lnTo>
                  <a:lnTo>
                    <a:pt x="765" y="104"/>
                  </a:lnTo>
                  <a:lnTo>
                    <a:pt x="820" y="100"/>
                  </a:lnTo>
                  <a:lnTo>
                    <a:pt x="876" y="96"/>
                  </a:lnTo>
                  <a:lnTo>
                    <a:pt x="869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5" name="Freeform 108"/>
            <p:cNvSpPr>
              <a:spLocks/>
            </p:cNvSpPr>
            <p:nvPr/>
          </p:nvSpPr>
          <p:spPr bwMode="auto">
            <a:xfrm>
              <a:off x="4312" y="3853"/>
              <a:ext cx="223" cy="33"/>
            </a:xfrm>
            <a:custGeom>
              <a:avLst/>
              <a:gdLst>
                <a:gd name="T0" fmla="*/ 1 w 890"/>
                <a:gd name="T1" fmla="*/ 0 h 196"/>
                <a:gd name="T2" fmla="*/ 1 w 890"/>
                <a:gd name="T3" fmla="*/ 0 h 196"/>
                <a:gd name="T4" fmla="*/ 1 w 890"/>
                <a:gd name="T5" fmla="*/ 0 h 196"/>
                <a:gd name="T6" fmla="*/ 1 w 890"/>
                <a:gd name="T7" fmla="*/ 0 h 196"/>
                <a:gd name="T8" fmla="*/ 1 w 890"/>
                <a:gd name="T9" fmla="*/ 0 h 196"/>
                <a:gd name="T10" fmla="*/ 1 w 890"/>
                <a:gd name="T11" fmla="*/ 0 h 196"/>
                <a:gd name="T12" fmla="*/ 1 w 890"/>
                <a:gd name="T13" fmla="*/ 0 h 196"/>
                <a:gd name="T14" fmla="*/ 1 w 890"/>
                <a:gd name="T15" fmla="*/ 0 h 196"/>
                <a:gd name="T16" fmla="*/ 1 w 890"/>
                <a:gd name="T17" fmla="*/ 0 h 196"/>
                <a:gd name="T18" fmla="*/ 1 w 890"/>
                <a:gd name="T19" fmla="*/ 0 h 196"/>
                <a:gd name="T20" fmla="*/ 0 w 890"/>
                <a:gd name="T21" fmla="*/ 0 h 196"/>
                <a:gd name="T22" fmla="*/ 0 w 890"/>
                <a:gd name="T23" fmla="*/ 0 h 196"/>
                <a:gd name="T24" fmla="*/ 0 w 890"/>
                <a:gd name="T25" fmla="*/ 0 h 196"/>
                <a:gd name="T26" fmla="*/ 0 w 890"/>
                <a:gd name="T27" fmla="*/ 0 h 196"/>
                <a:gd name="T28" fmla="*/ 0 w 890"/>
                <a:gd name="T29" fmla="*/ 0 h 196"/>
                <a:gd name="T30" fmla="*/ 0 w 890"/>
                <a:gd name="T31" fmla="*/ 0 h 196"/>
                <a:gd name="T32" fmla="*/ 0 w 890"/>
                <a:gd name="T33" fmla="*/ 0 h 196"/>
                <a:gd name="T34" fmla="*/ 0 w 890"/>
                <a:gd name="T35" fmla="*/ 0 h 196"/>
                <a:gd name="T36" fmla="*/ 0 w 890"/>
                <a:gd name="T37" fmla="*/ 0 h 196"/>
                <a:gd name="T38" fmla="*/ 0 w 890"/>
                <a:gd name="T39" fmla="*/ 0 h 196"/>
                <a:gd name="T40" fmla="*/ 0 w 890"/>
                <a:gd name="T41" fmla="*/ 0 h 196"/>
                <a:gd name="T42" fmla="*/ 0 w 890"/>
                <a:gd name="T43" fmla="*/ 0 h 196"/>
                <a:gd name="T44" fmla="*/ 0 w 890"/>
                <a:gd name="T45" fmla="*/ 0 h 196"/>
                <a:gd name="T46" fmla="*/ 0 w 890"/>
                <a:gd name="T47" fmla="*/ 0 h 196"/>
                <a:gd name="T48" fmla="*/ 0 w 890"/>
                <a:gd name="T49" fmla="*/ 0 h 196"/>
                <a:gd name="T50" fmla="*/ 0 w 890"/>
                <a:gd name="T51" fmla="*/ 0 h 196"/>
                <a:gd name="T52" fmla="*/ 1 w 890"/>
                <a:gd name="T53" fmla="*/ 0 h 196"/>
                <a:gd name="T54" fmla="*/ 1 w 890"/>
                <a:gd name="T55" fmla="*/ 0 h 196"/>
                <a:gd name="T56" fmla="*/ 1 w 890"/>
                <a:gd name="T57" fmla="*/ 0 h 196"/>
                <a:gd name="T58" fmla="*/ 1 w 890"/>
                <a:gd name="T59" fmla="*/ 0 h 196"/>
                <a:gd name="T60" fmla="*/ 1 w 890"/>
                <a:gd name="T61" fmla="*/ 0 h 196"/>
                <a:gd name="T62" fmla="*/ 1 w 890"/>
                <a:gd name="T63" fmla="*/ 0 h 196"/>
                <a:gd name="T64" fmla="*/ 1 w 890"/>
                <a:gd name="T65" fmla="*/ 0 h 196"/>
                <a:gd name="T66" fmla="*/ 1 w 890"/>
                <a:gd name="T67" fmla="*/ 0 h 196"/>
                <a:gd name="T68" fmla="*/ 1 w 890"/>
                <a:gd name="T69" fmla="*/ 0 h 196"/>
                <a:gd name="T70" fmla="*/ 1 w 890"/>
                <a:gd name="T71" fmla="*/ 0 h 196"/>
                <a:gd name="T72" fmla="*/ 1 w 890"/>
                <a:gd name="T73" fmla="*/ 0 h 19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90"/>
                <a:gd name="T112" fmla="*/ 0 h 196"/>
                <a:gd name="T113" fmla="*/ 890 w 890"/>
                <a:gd name="T114" fmla="*/ 196 h 19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90" h="196">
                  <a:moveTo>
                    <a:pt x="890" y="101"/>
                  </a:moveTo>
                  <a:lnTo>
                    <a:pt x="890" y="101"/>
                  </a:lnTo>
                  <a:lnTo>
                    <a:pt x="850" y="97"/>
                  </a:lnTo>
                  <a:lnTo>
                    <a:pt x="809" y="91"/>
                  </a:lnTo>
                  <a:lnTo>
                    <a:pt x="762" y="83"/>
                  </a:lnTo>
                  <a:lnTo>
                    <a:pt x="712" y="74"/>
                  </a:lnTo>
                  <a:lnTo>
                    <a:pt x="606" y="56"/>
                  </a:lnTo>
                  <a:lnTo>
                    <a:pt x="491" y="37"/>
                  </a:lnTo>
                  <a:lnTo>
                    <a:pt x="431" y="27"/>
                  </a:lnTo>
                  <a:lnTo>
                    <a:pt x="370" y="20"/>
                  </a:lnTo>
                  <a:lnTo>
                    <a:pt x="308" y="12"/>
                  </a:lnTo>
                  <a:lnTo>
                    <a:pt x="247" y="6"/>
                  </a:lnTo>
                  <a:lnTo>
                    <a:pt x="184" y="2"/>
                  </a:lnTo>
                  <a:lnTo>
                    <a:pt x="123" y="0"/>
                  </a:lnTo>
                  <a:lnTo>
                    <a:pt x="92" y="0"/>
                  </a:lnTo>
                  <a:lnTo>
                    <a:pt x="62" y="0"/>
                  </a:lnTo>
                  <a:lnTo>
                    <a:pt x="30" y="1"/>
                  </a:lnTo>
                  <a:lnTo>
                    <a:pt x="0" y="2"/>
                  </a:lnTo>
                  <a:lnTo>
                    <a:pt x="7" y="98"/>
                  </a:lnTo>
                  <a:lnTo>
                    <a:pt x="35" y="97"/>
                  </a:lnTo>
                  <a:lnTo>
                    <a:pt x="63" y="96"/>
                  </a:lnTo>
                  <a:lnTo>
                    <a:pt x="92" y="96"/>
                  </a:lnTo>
                  <a:lnTo>
                    <a:pt x="120" y="96"/>
                  </a:lnTo>
                  <a:lnTo>
                    <a:pt x="179" y="98"/>
                  </a:lnTo>
                  <a:lnTo>
                    <a:pt x="238" y="102"/>
                  </a:lnTo>
                  <a:lnTo>
                    <a:pt x="298" y="108"/>
                  </a:lnTo>
                  <a:lnTo>
                    <a:pt x="357" y="114"/>
                  </a:lnTo>
                  <a:lnTo>
                    <a:pt x="416" y="123"/>
                  </a:lnTo>
                  <a:lnTo>
                    <a:pt x="474" y="132"/>
                  </a:lnTo>
                  <a:lnTo>
                    <a:pt x="589" y="151"/>
                  </a:lnTo>
                  <a:lnTo>
                    <a:pt x="695" y="169"/>
                  </a:lnTo>
                  <a:lnTo>
                    <a:pt x="745" y="178"/>
                  </a:lnTo>
                  <a:lnTo>
                    <a:pt x="794" y="185"/>
                  </a:lnTo>
                  <a:lnTo>
                    <a:pt x="838" y="191"/>
                  </a:lnTo>
                  <a:lnTo>
                    <a:pt x="879" y="196"/>
                  </a:lnTo>
                  <a:lnTo>
                    <a:pt x="890" y="10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6" name="Freeform 109"/>
            <p:cNvSpPr>
              <a:spLocks/>
            </p:cNvSpPr>
            <p:nvPr/>
          </p:nvSpPr>
          <p:spPr bwMode="auto">
            <a:xfrm>
              <a:off x="4532" y="3870"/>
              <a:ext cx="196" cy="26"/>
            </a:xfrm>
            <a:custGeom>
              <a:avLst/>
              <a:gdLst>
                <a:gd name="T0" fmla="*/ 1 w 784"/>
                <a:gd name="T1" fmla="*/ 0 h 155"/>
                <a:gd name="T2" fmla="*/ 1 w 784"/>
                <a:gd name="T3" fmla="*/ 0 h 155"/>
                <a:gd name="T4" fmla="*/ 1 w 784"/>
                <a:gd name="T5" fmla="*/ 0 h 155"/>
                <a:gd name="T6" fmla="*/ 1 w 784"/>
                <a:gd name="T7" fmla="*/ 0 h 155"/>
                <a:gd name="T8" fmla="*/ 1 w 784"/>
                <a:gd name="T9" fmla="*/ 0 h 155"/>
                <a:gd name="T10" fmla="*/ 1 w 784"/>
                <a:gd name="T11" fmla="*/ 0 h 155"/>
                <a:gd name="T12" fmla="*/ 1 w 784"/>
                <a:gd name="T13" fmla="*/ 0 h 155"/>
                <a:gd name="T14" fmla="*/ 1 w 784"/>
                <a:gd name="T15" fmla="*/ 0 h 155"/>
                <a:gd name="T16" fmla="*/ 0 w 784"/>
                <a:gd name="T17" fmla="*/ 0 h 155"/>
                <a:gd name="T18" fmla="*/ 0 w 784"/>
                <a:gd name="T19" fmla="*/ 0 h 155"/>
                <a:gd name="T20" fmla="*/ 0 w 784"/>
                <a:gd name="T21" fmla="*/ 0 h 155"/>
                <a:gd name="T22" fmla="*/ 0 w 784"/>
                <a:gd name="T23" fmla="*/ 0 h 155"/>
                <a:gd name="T24" fmla="*/ 0 w 784"/>
                <a:gd name="T25" fmla="*/ 0 h 155"/>
                <a:gd name="T26" fmla="*/ 0 w 784"/>
                <a:gd name="T27" fmla="*/ 0 h 155"/>
                <a:gd name="T28" fmla="*/ 0 w 784"/>
                <a:gd name="T29" fmla="*/ 0 h 155"/>
                <a:gd name="T30" fmla="*/ 0 w 784"/>
                <a:gd name="T31" fmla="*/ 0 h 155"/>
                <a:gd name="T32" fmla="*/ 1 w 784"/>
                <a:gd name="T33" fmla="*/ 0 h 155"/>
                <a:gd name="T34" fmla="*/ 1 w 784"/>
                <a:gd name="T35" fmla="*/ 0 h 155"/>
                <a:gd name="T36" fmla="*/ 1 w 784"/>
                <a:gd name="T37" fmla="*/ 0 h 155"/>
                <a:gd name="T38" fmla="*/ 1 w 784"/>
                <a:gd name="T39" fmla="*/ 0 h 155"/>
                <a:gd name="T40" fmla="*/ 1 w 784"/>
                <a:gd name="T41" fmla="*/ 0 h 155"/>
                <a:gd name="T42" fmla="*/ 1 w 784"/>
                <a:gd name="T43" fmla="*/ 0 h 155"/>
                <a:gd name="T44" fmla="*/ 1 w 784"/>
                <a:gd name="T45" fmla="*/ 0 h 155"/>
                <a:gd name="T46" fmla="*/ 1 w 784"/>
                <a:gd name="T47" fmla="*/ 0 h 155"/>
                <a:gd name="T48" fmla="*/ 1 w 784"/>
                <a:gd name="T49" fmla="*/ 0 h 15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84"/>
                <a:gd name="T76" fmla="*/ 0 h 155"/>
                <a:gd name="T77" fmla="*/ 784 w 784"/>
                <a:gd name="T78" fmla="*/ 155 h 15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84" h="155">
                  <a:moveTo>
                    <a:pt x="784" y="59"/>
                  </a:moveTo>
                  <a:lnTo>
                    <a:pt x="784" y="59"/>
                  </a:lnTo>
                  <a:lnTo>
                    <a:pt x="734" y="58"/>
                  </a:lnTo>
                  <a:lnTo>
                    <a:pt x="685" y="57"/>
                  </a:lnTo>
                  <a:lnTo>
                    <a:pt x="634" y="55"/>
                  </a:lnTo>
                  <a:lnTo>
                    <a:pt x="583" y="53"/>
                  </a:lnTo>
                  <a:lnTo>
                    <a:pt x="478" y="46"/>
                  </a:lnTo>
                  <a:lnTo>
                    <a:pt x="377" y="37"/>
                  </a:lnTo>
                  <a:lnTo>
                    <a:pt x="277" y="27"/>
                  </a:lnTo>
                  <a:lnTo>
                    <a:pt x="182" y="18"/>
                  </a:lnTo>
                  <a:lnTo>
                    <a:pt x="92" y="8"/>
                  </a:lnTo>
                  <a:lnTo>
                    <a:pt x="11" y="0"/>
                  </a:lnTo>
                  <a:lnTo>
                    <a:pt x="0" y="95"/>
                  </a:lnTo>
                  <a:lnTo>
                    <a:pt x="81" y="104"/>
                  </a:lnTo>
                  <a:lnTo>
                    <a:pt x="170" y="113"/>
                  </a:lnTo>
                  <a:lnTo>
                    <a:pt x="267" y="123"/>
                  </a:lnTo>
                  <a:lnTo>
                    <a:pt x="367" y="133"/>
                  </a:lnTo>
                  <a:lnTo>
                    <a:pt x="470" y="142"/>
                  </a:lnTo>
                  <a:lnTo>
                    <a:pt x="576" y="149"/>
                  </a:lnTo>
                  <a:lnTo>
                    <a:pt x="629" y="151"/>
                  </a:lnTo>
                  <a:lnTo>
                    <a:pt x="681" y="153"/>
                  </a:lnTo>
                  <a:lnTo>
                    <a:pt x="733" y="154"/>
                  </a:lnTo>
                  <a:lnTo>
                    <a:pt x="784" y="155"/>
                  </a:lnTo>
                  <a:lnTo>
                    <a:pt x="784" y="5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7" name="Freeform 110"/>
            <p:cNvSpPr>
              <a:spLocks/>
            </p:cNvSpPr>
            <p:nvPr/>
          </p:nvSpPr>
          <p:spPr bwMode="auto">
            <a:xfrm>
              <a:off x="4728" y="3873"/>
              <a:ext cx="216" cy="23"/>
            </a:xfrm>
            <a:custGeom>
              <a:avLst/>
              <a:gdLst>
                <a:gd name="T0" fmla="*/ 1 w 864"/>
                <a:gd name="T1" fmla="*/ 0 h 136"/>
                <a:gd name="T2" fmla="*/ 1 w 864"/>
                <a:gd name="T3" fmla="*/ 0 h 136"/>
                <a:gd name="T4" fmla="*/ 1 w 864"/>
                <a:gd name="T5" fmla="*/ 0 h 136"/>
                <a:gd name="T6" fmla="*/ 1 w 864"/>
                <a:gd name="T7" fmla="*/ 0 h 136"/>
                <a:gd name="T8" fmla="*/ 1 w 864"/>
                <a:gd name="T9" fmla="*/ 0 h 136"/>
                <a:gd name="T10" fmla="*/ 1 w 864"/>
                <a:gd name="T11" fmla="*/ 0 h 136"/>
                <a:gd name="T12" fmla="*/ 0 w 864"/>
                <a:gd name="T13" fmla="*/ 0 h 136"/>
                <a:gd name="T14" fmla="*/ 0 w 864"/>
                <a:gd name="T15" fmla="*/ 0 h 136"/>
                <a:gd name="T16" fmla="*/ 0 w 864"/>
                <a:gd name="T17" fmla="*/ 0 h 136"/>
                <a:gd name="T18" fmla="*/ 0 w 864"/>
                <a:gd name="T19" fmla="*/ 0 h 136"/>
                <a:gd name="T20" fmla="*/ 0 w 864"/>
                <a:gd name="T21" fmla="*/ 0 h 136"/>
                <a:gd name="T22" fmla="*/ 0 w 864"/>
                <a:gd name="T23" fmla="*/ 0 h 136"/>
                <a:gd name="T24" fmla="*/ 0 w 864"/>
                <a:gd name="T25" fmla="*/ 0 h 136"/>
                <a:gd name="T26" fmla="*/ 0 w 864"/>
                <a:gd name="T27" fmla="*/ 0 h 136"/>
                <a:gd name="T28" fmla="*/ 0 w 864"/>
                <a:gd name="T29" fmla="*/ 0 h 136"/>
                <a:gd name="T30" fmla="*/ 0 w 864"/>
                <a:gd name="T31" fmla="*/ 0 h 136"/>
                <a:gd name="T32" fmla="*/ 1 w 864"/>
                <a:gd name="T33" fmla="*/ 0 h 136"/>
                <a:gd name="T34" fmla="*/ 1 w 864"/>
                <a:gd name="T35" fmla="*/ 0 h 136"/>
                <a:gd name="T36" fmla="*/ 1 w 864"/>
                <a:gd name="T37" fmla="*/ 0 h 136"/>
                <a:gd name="T38" fmla="*/ 1 w 864"/>
                <a:gd name="T39" fmla="*/ 0 h 136"/>
                <a:gd name="T40" fmla="*/ 1 w 864"/>
                <a:gd name="T41" fmla="*/ 0 h 136"/>
                <a:gd name="T42" fmla="*/ 1 w 864"/>
                <a:gd name="T43" fmla="*/ 0 h 136"/>
                <a:gd name="T44" fmla="*/ 1 w 864"/>
                <a:gd name="T45" fmla="*/ 0 h 1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64"/>
                <a:gd name="T70" fmla="*/ 0 h 136"/>
                <a:gd name="T71" fmla="*/ 864 w 864"/>
                <a:gd name="T72" fmla="*/ 136 h 1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64" h="136">
                  <a:moveTo>
                    <a:pt x="857" y="0"/>
                  </a:moveTo>
                  <a:lnTo>
                    <a:pt x="832" y="2"/>
                  </a:lnTo>
                  <a:lnTo>
                    <a:pt x="761" y="7"/>
                  </a:lnTo>
                  <a:lnTo>
                    <a:pt x="656" y="13"/>
                  </a:lnTo>
                  <a:lnTo>
                    <a:pt x="527" y="20"/>
                  </a:lnTo>
                  <a:lnTo>
                    <a:pt x="387" y="28"/>
                  </a:lnTo>
                  <a:lnTo>
                    <a:pt x="244" y="34"/>
                  </a:lnTo>
                  <a:lnTo>
                    <a:pt x="177" y="36"/>
                  </a:lnTo>
                  <a:lnTo>
                    <a:pt x="112" y="38"/>
                  </a:lnTo>
                  <a:lnTo>
                    <a:pt x="53" y="39"/>
                  </a:lnTo>
                  <a:lnTo>
                    <a:pt x="0" y="40"/>
                  </a:lnTo>
                  <a:lnTo>
                    <a:pt x="0" y="136"/>
                  </a:lnTo>
                  <a:lnTo>
                    <a:pt x="55" y="135"/>
                  </a:lnTo>
                  <a:lnTo>
                    <a:pt x="115" y="134"/>
                  </a:lnTo>
                  <a:lnTo>
                    <a:pt x="180" y="132"/>
                  </a:lnTo>
                  <a:lnTo>
                    <a:pt x="249" y="130"/>
                  </a:lnTo>
                  <a:lnTo>
                    <a:pt x="392" y="123"/>
                  </a:lnTo>
                  <a:lnTo>
                    <a:pt x="533" y="116"/>
                  </a:lnTo>
                  <a:lnTo>
                    <a:pt x="661" y="108"/>
                  </a:lnTo>
                  <a:lnTo>
                    <a:pt x="767" y="103"/>
                  </a:lnTo>
                  <a:lnTo>
                    <a:pt x="837" y="98"/>
                  </a:lnTo>
                  <a:lnTo>
                    <a:pt x="864" y="96"/>
                  </a:lnTo>
                  <a:lnTo>
                    <a:pt x="857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8" name="Line 111"/>
            <p:cNvSpPr>
              <a:spLocks noChangeShapeType="1"/>
            </p:cNvSpPr>
            <p:nvPr/>
          </p:nvSpPr>
          <p:spPr bwMode="auto">
            <a:xfrm flipV="1">
              <a:off x="986" y="3867"/>
              <a:ext cx="58" cy="36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9" name="Line 112"/>
            <p:cNvSpPr>
              <a:spLocks noChangeShapeType="1"/>
            </p:cNvSpPr>
            <p:nvPr/>
          </p:nvSpPr>
          <p:spPr bwMode="auto">
            <a:xfrm flipV="1">
              <a:off x="1036" y="3866"/>
              <a:ext cx="53" cy="38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70" name="Line 113"/>
            <p:cNvSpPr>
              <a:spLocks noChangeShapeType="1"/>
            </p:cNvSpPr>
            <p:nvPr/>
          </p:nvSpPr>
          <p:spPr bwMode="auto">
            <a:xfrm flipV="1">
              <a:off x="1089" y="3863"/>
              <a:ext cx="40" cy="32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71" name="Line 114"/>
            <p:cNvSpPr>
              <a:spLocks noChangeShapeType="1"/>
            </p:cNvSpPr>
            <p:nvPr/>
          </p:nvSpPr>
          <p:spPr bwMode="auto">
            <a:xfrm flipH="1" flipV="1">
              <a:off x="1103" y="3885"/>
              <a:ext cx="62" cy="32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72" name="Line 115"/>
            <p:cNvSpPr>
              <a:spLocks noChangeShapeType="1"/>
            </p:cNvSpPr>
            <p:nvPr/>
          </p:nvSpPr>
          <p:spPr bwMode="auto">
            <a:xfrm flipH="1" flipV="1">
              <a:off x="1125" y="3871"/>
              <a:ext cx="57" cy="25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73" name="Line 116"/>
            <p:cNvSpPr>
              <a:spLocks noChangeShapeType="1"/>
            </p:cNvSpPr>
            <p:nvPr/>
          </p:nvSpPr>
          <p:spPr bwMode="auto">
            <a:xfrm flipH="1" flipV="1">
              <a:off x="1179" y="3869"/>
              <a:ext cx="45" cy="26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74" name="Line 117"/>
            <p:cNvSpPr>
              <a:spLocks noChangeShapeType="1"/>
            </p:cNvSpPr>
            <p:nvPr/>
          </p:nvSpPr>
          <p:spPr bwMode="auto">
            <a:xfrm flipV="1">
              <a:off x="1239" y="3881"/>
              <a:ext cx="53" cy="32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75" name="Line 118"/>
            <p:cNvSpPr>
              <a:spLocks noChangeShapeType="1"/>
            </p:cNvSpPr>
            <p:nvPr/>
          </p:nvSpPr>
          <p:spPr bwMode="auto">
            <a:xfrm flipV="1">
              <a:off x="1290" y="3881"/>
              <a:ext cx="45" cy="30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76" name="Line 119"/>
            <p:cNvSpPr>
              <a:spLocks noChangeShapeType="1"/>
            </p:cNvSpPr>
            <p:nvPr/>
          </p:nvSpPr>
          <p:spPr bwMode="auto">
            <a:xfrm flipH="1">
              <a:off x="1331" y="3874"/>
              <a:ext cx="60" cy="39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77" name="Line 120"/>
            <p:cNvSpPr>
              <a:spLocks noChangeShapeType="1"/>
            </p:cNvSpPr>
            <p:nvPr/>
          </p:nvSpPr>
          <p:spPr bwMode="auto">
            <a:xfrm flipH="1" flipV="1">
              <a:off x="1351" y="3901"/>
              <a:ext cx="76" cy="14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78" name="Line 121"/>
            <p:cNvSpPr>
              <a:spLocks noChangeShapeType="1"/>
            </p:cNvSpPr>
            <p:nvPr/>
          </p:nvSpPr>
          <p:spPr bwMode="auto">
            <a:xfrm flipH="1" flipV="1">
              <a:off x="1398" y="3877"/>
              <a:ext cx="56" cy="22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79" name="Line 122"/>
            <p:cNvSpPr>
              <a:spLocks noChangeShapeType="1"/>
            </p:cNvSpPr>
            <p:nvPr/>
          </p:nvSpPr>
          <p:spPr bwMode="auto">
            <a:xfrm flipH="1" flipV="1">
              <a:off x="1440" y="3870"/>
              <a:ext cx="44" cy="21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80" name="Line 123"/>
            <p:cNvSpPr>
              <a:spLocks noChangeShapeType="1"/>
            </p:cNvSpPr>
            <p:nvPr/>
          </p:nvSpPr>
          <p:spPr bwMode="auto">
            <a:xfrm flipV="1">
              <a:off x="1460" y="3868"/>
              <a:ext cx="81" cy="51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81" name="Line 124"/>
            <p:cNvSpPr>
              <a:spLocks noChangeShapeType="1"/>
            </p:cNvSpPr>
            <p:nvPr/>
          </p:nvSpPr>
          <p:spPr bwMode="auto">
            <a:xfrm flipV="1">
              <a:off x="1505" y="3866"/>
              <a:ext cx="79" cy="50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82" name="Line 125"/>
            <p:cNvSpPr>
              <a:spLocks noChangeShapeType="1"/>
            </p:cNvSpPr>
            <p:nvPr/>
          </p:nvSpPr>
          <p:spPr bwMode="auto">
            <a:xfrm flipH="1" flipV="1">
              <a:off x="1572" y="3898"/>
              <a:ext cx="58" cy="30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83" name="Line 126"/>
            <p:cNvSpPr>
              <a:spLocks noChangeShapeType="1"/>
            </p:cNvSpPr>
            <p:nvPr/>
          </p:nvSpPr>
          <p:spPr bwMode="auto">
            <a:xfrm flipV="1">
              <a:off x="1549" y="3865"/>
              <a:ext cx="66" cy="47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84" name="Line 127"/>
            <p:cNvSpPr>
              <a:spLocks noChangeShapeType="1"/>
            </p:cNvSpPr>
            <p:nvPr/>
          </p:nvSpPr>
          <p:spPr bwMode="auto">
            <a:xfrm flipH="1" flipV="1">
              <a:off x="1592" y="3882"/>
              <a:ext cx="77" cy="43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85" name="Line 128"/>
            <p:cNvSpPr>
              <a:spLocks noChangeShapeType="1"/>
            </p:cNvSpPr>
            <p:nvPr/>
          </p:nvSpPr>
          <p:spPr bwMode="auto">
            <a:xfrm flipH="1" flipV="1">
              <a:off x="1622" y="3866"/>
              <a:ext cx="46" cy="33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86" name="Line 129"/>
            <p:cNvSpPr>
              <a:spLocks noChangeShapeType="1"/>
            </p:cNvSpPr>
            <p:nvPr/>
          </p:nvSpPr>
          <p:spPr bwMode="auto">
            <a:xfrm flipV="1">
              <a:off x="1675" y="3872"/>
              <a:ext cx="76" cy="52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87" name="Line 130"/>
            <p:cNvSpPr>
              <a:spLocks noChangeShapeType="1"/>
            </p:cNvSpPr>
            <p:nvPr/>
          </p:nvSpPr>
          <p:spPr bwMode="auto">
            <a:xfrm flipV="1">
              <a:off x="1712" y="3876"/>
              <a:ext cx="74" cy="46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88" name="Line 131"/>
            <p:cNvSpPr>
              <a:spLocks noChangeShapeType="1"/>
            </p:cNvSpPr>
            <p:nvPr/>
          </p:nvSpPr>
          <p:spPr bwMode="auto">
            <a:xfrm flipV="1">
              <a:off x="1770" y="3871"/>
              <a:ext cx="82" cy="55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89" name="Line 132"/>
            <p:cNvSpPr>
              <a:spLocks noChangeShapeType="1"/>
            </p:cNvSpPr>
            <p:nvPr/>
          </p:nvSpPr>
          <p:spPr bwMode="auto">
            <a:xfrm>
              <a:off x="1801" y="3906"/>
              <a:ext cx="52" cy="19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90" name="Line 133"/>
            <p:cNvSpPr>
              <a:spLocks noChangeShapeType="1"/>
            </p:cNvSpPr>
            <p:nvPr/>
          </p:nvSpPr>
          <p:spPr bwMode="auto">
            <a:xfrm flipH="1" flipV="1">
              <a:off x="1835" y="3878"/>
              <a:ext cx="50" cy="33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91" name="Line 134"/>
            <p:cNvSpPr>
              <a:spLocks noChangeShapeType="1"/>
            </p:cNvSpPr>
            <p:nvPr/>
          </p:nvSpPr>
          <p:spPr bwMode="auto">
            <a:xfrm flipH="1" flipV="1">
              <a:off x="1873" y="3872"/>
              <a:ext cx="42" cy="16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92" name="Line 135"/>
            <p:cNvSpPr>
              <a:spLocks noChangeShapeType="1"/>
            </p:cNvSpPr>
            <p:nvPr/>
          </p:nvSpPr>
          <p:spPr bwMode="auto">
            <a:xfrm flipV="1">
              <a:off x="1979" y="3872"/>
              <a:ext cx="24" cy="25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93" name="Line 136"/>
            <p:cNvSpPr>
              <a:spLocks noChangeShapeType="1"/>
            </p:cNvSpPr>
            <p:nvPr/>
          </p:nvSpPr>
          <p:spPr bwMode="auto">
            <a:xfrm flipV="1">
              <a:off x="2064" y="3876"/>
              <a:ext cx="11" cy="20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94" name="Line 137"/>
            <p:cNvSpPr>
              <a:spLocks noChangeShapeType="1"/>
            </p:cNvSpPr>
            <p:nvPr/>
          </p:nvSpPr>
          <p:spPr bwMode="auto">
            <a:xfrm flipV="1">
              <a:off x="2014" y="3873"/>
              <a:ext cx="23" cy="22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95" name="Line 138"/>
            <p:cNvSpPr>
              <a:spLocks noChangeShapeType="1"/>
            </p:cNvSpPr>
            <p:nvPr/>
          </p:nvSpPr>
          <p:spPr bwMode="auto">
            <a:xfrm>
              <a:off x="2091" y="3880"/>
              <a:ext cx="43" cy="24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96" name="Line 139"/>
            <p:cNvSpPr>
              <a:spLocks noChangeShapeType="1"/>
            </p:cNvSpPr>
            <p:nvPr/>
          </p:nvSpPr>
          <p:spPr bwMode="auto">
            <a:xfrm>
              <a:off x="2133" y="3881"/>
              <a:ext cx="48" cy="21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97" name="Line 140"/>
            <p:cNvSpPr>
              <a:spLocks noChangeShapeType="1"/>
            </p:cNvSpPr>
            <p:nvPr/>
          </p:nvSpPr>
          <p:spPr bwMode="auto">
            <a:xfrm>
              <a:off x="2199" y="3889"/>
              <a:ext cx="8" cy="12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98" name="Line 141"/>
            <p:cNvSpPr>
              <a:spLocks noChangeShapeType="1"/>
            </p:cNvSpPr>
            <p:nvPr/>
          </p:nvSpPr>
          <p:spPr bwMode="auto">
            <a:xfrm flipV="1">
              <a:off x="2238" y="3881"/>
              <a:ext cx="26" cy="20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99" name="Line 142"/>
            <p:cNvSpPr>
              <a:spLocks noChangeShapeType="1"/>
            </p:cNvSpPr>
            <p:nvPr/>
          </p:nvSpPr>
          <p:spPr bwMode="auto">
            <a:xfrm flipH="1">
              <a:off x="2263" y="3874"/>
              <a:ext cx="39" cy="28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00" name="Line 143"/>
            <p:cNvSpPr>
              <a:spLocks noChangeShapeType="1"/>
            </p:cNvSpPr>
            <p:nvPr/>
          </p:nvSpPr>
          <p:spPr bwMode="auto">
            <a:xfrm flipV="1">
              <a:off x="2304" y="3868"/>
              <a:ext cx="46" cy="33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01" name="Line 144"/>
            <p:cNvSpPr>
              <a:spLocks noChangeShapeType="1"/>
            </p:cNvSpPr>
            <p:nvPr/>
          </p:nvSpPr>
          <p:spPr bwMode="auto">
            <a:xfrm flipH="1" flipV="1">
              <a:off x="2335" y="3877"/>
              <a:ext cx="50" cy="28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02" name="Line 145"/>
            <p:cNvSpPr>
              <a:spLocks noChangeShapeType="1"/>
            </p:cNvSpPr>
            <p:nvPr/>
          </p:nvSpPr>
          <p:spPr bwMode="auto">
            <a:xfrm flipH="1" flipV="1">
              <a:off x="2377" y="3871"/>
              <a:ext cx="43" cy="31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03" name="Line 146"/>
            <p:cNvSpPr>
              <a:spLocks noChangeShapeType="1"/>
            </p:cNvSpPr>
            <p:nvPr/>
          </p:nvSpPr>
          <p:spPr bwMode="auto">
            <a:xfrm flipH="1" flipV="1">
              <a:off x="2416" y="3873"/>
              <a:ext cx="19" cy="23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04" name="Line 147"/>
            <p:cNvSpPr>
              <a:spLocks noChangeShapeType="1"/>
            </p:cNvSpPr>
            <p:nvPr/>
          </p:nvSpPr>
          <p:spPr bwMode="auto">
            <a:xfrm flipV="1">
              <a:off x="2466" y="3876"/>
              <a:ext cx="32" cy="26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05" name="Line 148"/>
            <p:cNvSpPr>
              <a:spLocks noChangeShapeType="1"/>
            </p:cNvSpPr>
            <p:nvPr/>
          </p:nvSpPr>
          <p:spPr bwMode="auto">
            <a:xfrm flipV="1">
              <a:off x="2497" y="3881"/>
              <a:ext cx="37" cy="24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06" name="Line 149"/>
            <p:cNvSpPr>
              <a:spLocks noChangeShapeType="1"/>
            </p:cNvSpPr>
            <p:nvPr/>
          </p:nvSpPr>
          <p:spPr bwMode="auto">
            <a:xfrm flipV="1">
              <a:off x="2531" y="3883"/>
              <a:ext cx="26" cy="34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07" name="Line 150"/>
            <p:cNvSpPr>
              <a:spLocks noChangeShapeType="1"/>
            </p:cNvSpPr>
            <p:nvPr/>
          </p:nvSpPr>
          <p:spPr bwMode="auto">
            <a:xfrm flipH="1" flipV="1">
              <a:off x="2542" y="3887"/>
              <a:ext cx="45" cy="35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08" name="Line 151"/>
            <p:cNvSpPr>
              <a:spLocks noChangeShapeType="1"/>
            </p:cNvSpPr>
            <p:nvPr/>
          </p:nvSpPr>
          <p:spPr bwMode="auto">
            <a:xfrm flipH="1" flipV="1">
              <a:off x="2579" y="3889"/>
              <a:ext cx="48" cy="27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09" name="Line 152"/>
            <p:cNvSpPr>
              <a:spLocks noChangeShapeType="1"/>
            </p:cNvSpPr>
            <p:nvPr/>
          </p:nvSpPr>
          <p:spPr bwMode="auto">
            <a:xfrm flipH="1" flipV="1">
              <a:off x="2635" y="3895"/>
              <a:ext cx="33" cy="25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10" name="Line 153"/>
            <p:cNvSpPr>
              <a:spLocks noChangeShapeType="1"/>
            </p:cNvSpPr>
            <p:nvPr/>
          </p:nvSpPr>
          <p:spPr bwMode="auto">
            <a:xfrm flipV="1">
              <a:off x="2657" y="3890"/>
              <a:ext cx="42" cy="27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11" name="Line 154"/>
            <p:cNvSpPr>
              <a:spLocks noChangeShapeType="1"/>
            </p:cNvSpPr>
            <p:nvPr/>
          </p:nvSpPr>
          <p:spPr bwMode="auto">
            <a:xfrm flipV="1">
              <a:off x="2721" y="3883"/>
              <a:ext cx="39" cy="31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12" name="Line 155"/>
            <p:cNvSpPr>
              <a:spLocks noChangeShapeType="1"/>
            </p:cNvSpPr>
            <p:nvPr/>
          </p:nvSpPr>
          <p:spPr bwMode="auto">
            <a:xfrm flipV="1">
              <a:off x="2774" y="3869"/>
              <a:ext cx="45" cy="41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13" name="Line 156"/>
            <p:cNvSpPr>
              <a:spLocks noChangeShapeType="1"/>
            </p:cNvSpPr>
            <p:nvPr/>
          </p:nvSpPr>
          <p:spPr bwMode="auto">
            <a:xfrm flipH="1" flipV="1">
              <a:off x="2795" y="3875"/>
              <a:ext cx="50" cy="42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14" name="Line 157"/>
            <p:cNvSpPr>
              <a:spLocks noChangeShapeType="1"/>
            </p:cNvSpPr>
            <p:nvPr/>
          </p:nvSpPr>
          <p:spPr bwMode="auto">
            <a:xfrm flipH="1" flipV="1">
              <a:off x="2838" y="3867"/>
              <a:ext cx="45" cy="44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15" name="Line 158"/>
            <p:cNvSpPr>
              <a:spLocks noChangeShapeType="1"/>
            </p:cNvSpPr>
            <p:nvPr/>
          </p:nvSpPr>
          <p:spPr bwMode="auto">
            <a:xfrm>
              <a:off x="2880" y="3863"/>
              <a:ext cx="37" cy="42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16" name="Line 159"/>
            <p:cNvSpPr>
              <a:spLocks noChangeShapeType="1"/>
            </p:cNvSpPr>
            <p:nvPr/>
          </p:nvSpPr>
          <p:spPr bwMode="auto">
            <a:xfrm flipH="1">
              <a:off x="2911" y="3856"/>
              <a:ext cx="77" cy="45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17" name="Line 160"/>
            <p:cNvSpPr>
              <a:spLocks noChangeShapeType="1"/>
            </p:cNvSpPr>
            <p:nvPr/>
          </p:nvSpPr>
          <p:spPr bwMode="auto">
            <a:xfrm flipV="1">
              <a:off x="2969" y="3858"/>
              <a:ext cx="53" cy="50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18" name="Line 161"/>
            <p:cNvSpPr>
              <a:spLocks noChangeShapeType="1"/>
            </p:cNvSpPr>
            <p:nvPr/>
          </p:nvSpPr>
          <p:spPr bwMode="auto">
            <a:xfrm flipV="1">
              <a:off x="3001" y="3860"/>
              <a:ext cx="61" cy="47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19" name="Line 162"/>
            <p:cNvSpPr>
              <a:spLocks noChangeShapeType="1"/>
            </p:cNvSpPr>
            <p:nvPr/>
          </p:nvSpPr>
          <p:spPr bwMode="auto">
            <a:xfrm flipH="1" flipV="1">
              <a:off x="3024" y="3891"/>
              <a:ext cx="59" cy="27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20" name="Line 163"/>
            <p:cNvSpPr>
              <a:spLocks noChangeShapeType="1"/>
            </p:cNvSpPr>
            <p:nvPr/>
          </p:nvSpPr>
          <p:spPr bwMode="auto">
            <a:xfrm flipH="1" flipV="1">
              <a:off x="3048" y="3871"/>
              <a:ext cx="68" cy="40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21" name="Line 164"/>
            <p:cNvSpPr>
              <a:spLocks noChangeShapeType="1"/>
            </p:cNvSpPr>
            <p:nvPr/>
          </p:nvSpPr>
          <p:spPr bwMode="auto">
            <a:xfrm flipV="1">
              <a:off x="3146" y="3874"/>
              <a:ext cx="68" cy="33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22" name="Line 165"/>
            <p:cNvSpPr>
              <a:spLocks noChangeShapeType="1"/>
            </p:cNvSpPr>
            <p:nvPr/>
          </p:nvSpPr>
          <p:spPr bwMode="auto">
            <a:xfrm flipV="1">
              <a:off x="3231" y="3877"/>
              <a:ext cx="63" cy="44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23" name="Line 166"/>
            <p:cNvSpPr>
              <a:spLocks noChangeShapeType="1"/>
            </p:cNvSpPr>
            <p:nvPr/>
          </p:nvSpPr>
          <p:spPr bwMode="auto">
            <a:xfrm>
              <a:off x="3106" y="3870"/>
              <a:ext cx="51" cy="35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24" name="Line 167"/>
            <p:cNvSpPr>
              <a:spLocks noChangeShapeType="1"/>
            </p:cNvSpPr>
            <p:nvPr/>
          </p:nvSpPr>
          <p:spPr bwMode="auto">
            <a:xfrm flipV="1">
              <a:off x="3193" y="3875"/>
              <a:ext cx="62" cy="37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25" name="Line 168"/>
            <p:cNvSpPr>
              <a:spLocks noChangeShapeType="1"/>
            </p:cNvSpPr>
            <p:nvPr/>
          </p:nvSpPr>
          <p:spPr bwMode="auto">
            <a:xfrm flipH="1" flipV="1">
              <a:off x="3277" y="3891"/>
              <a:ext cx="62" cy="35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26" name="Line 169"/>
            <p:cNvSpPr>
              <a:spLocks noChangeShapeType="1"/>
            </p:cNvSpPr>
            <p:nvPr/>
          </p:nvSpPr>
          <p:spPr bwMode="auto">
            <a:xfrm flipH="1" flipV="1">
              <a:off x="3308" y="3876"/>
              <a:ext cx="61" cy="46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27" name="Line 170"/>
            <p:cNvSpPr>
              <a:spLocks noChangeShapeType="1"/>
            </p:cNvSpPr>
            <p:nvPr/>
          </p:nvSpPr>
          <p:spPr bwMode="auto">
            <a:xfrm flipH="1" flipV="1">
              <a:off x="3367" y="3880"/>
              <a:ext cx="31" cy="26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28" name="Line 171"/>
            <p:cNvSpPr>
              <a:spLocks noChangeShapeType="1"/>
            </p:cNvSpPr>
            <p:nvPr/>
          </p:nvSpPr>
          <p:spPr bwMode="auto">
            <a:xfrm flipV="1">
              <a:off x="3381" y="3882"/>
              <a:ext cx="85" cy="56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29" name="Line 172"/>
            <p:cNvSpPr>
              <a:spLocks noChangeShapeType="1"/>
            </p:cNvSpPr>
            <p:nvPr/>
          </p:nvSpPr>
          <p:spPr bwMode="auto">
            <a:xfrm flipV="1">
              <a:off x="3442" y="3879"/>
              <a:ext cx="71" cy="48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30" name="Line 173"/>
            <p:cNvSpPr>
              <a:spLocks noChangeShapeType="1"/>
            </p:cNvSpPr>
            <p:nvPr/>
          </p:nvSpPr>
          <p:spPr bwMode="auto">
            <a:xfrm flipV="1">
              <a:off x="3475" y="3870"/>
              <a:ext cx="103" cy="54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31" name="Line 174"/>
            <p:cNvSpPr>
              <a:spLocks noChangeShapeType="1"/>
            </p:cNvSpPr>
            <p:nvPr/>
          </p:nvSpPr>
          <p:spPr bwMode="auto">
            <a:xfrm flipH="1" flipV="1">
              <a:off x="3515" y="3881"/>
              <a:ext cx="57" cy="49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32" name="Line 175"/>
            <p:cNvSpPr>
              <a:spLocks noChangeShapeType="1"/>
            </p:cNvSpPr>
            <p:nvPr/>
          </p:nvSpPr>
          <p:spPr bwMode="auto">
            <a:xfrm flipH="1" flipV="1">
              <a:off x="3560" y="3875"/>
              <a:ext cx="47" cy="45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33" name="Line 176"/>
            <p:cNvSpPr>
              <a:spLocks noChangeShapeType="1"/>
            </p:cNvSpPr>
            <p:nvPr/>
          </p:nvSpPr>
          <p:spPr bwMode="auto">
            <a:xfrm flipH="1" flipV="1">
              <a:off x="3602" y="3867"/>
              <a:ext cx="40" cy="39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34" name="Line 177"/>
            <p:cNvSpPr>
              <a:spLocks noChangeShapeType="1"/>
            </p:cNvSpPr>
            <p:nvPr/>
          </p:nvSpPr>
          <p:spPr bwMode="auto">
            <a:xfrm flipV="1">
              <a:off x="3640" y="3862"/>
              <a:ext cx="87" cy="65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35" name="Line 178"/>
            <p:cNvSpPr>
              <a:spLocks noChangeShapeType="1"/>
            </p:cNvSpPr>
            <p:nvPr/>
          </p:nvSpPr>
          <p:spPr bwMode="auto">
            <a:xfrm flipV="1">
              <a:off x="3683" y="3867"/>
              <a:ext cx="73" cy="47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36" name="Line 179"/>
            <p:cNvSpPr>
              <a:spLocks noChangeShapeType="1"/>
            </p:cNvSpPr>
            <p:nvPr/>
          </p:nvSpPr>
          <p:spPr bwMode="auto">
            <a:xfrm flipV="1">
              <a:off x="3725" y="3871"/>
              <a:ext cx="69" cy="41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37" name="Line 180"/>
            <p:cNvSpPr>
              <a:spLocks noChangeShapeType="1"/>
            </p:cNvSpPr>
            <p:nvPr/>
          </p:nvSpPr>
          <p:spPr bwMode="auto">
            <a:xfrm flipH="1" flipV="1">
              <a:off x="3745" y="3903"/>
              <a:ext cx="63" cy="28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38" name="Line 181"/>
            <p:cNvSpPr>
              <a:spLocks noChangeShapeType="1"/>
            </p:cNvSpPr>
            <p:nvPr/>
          </p:nvSpPr>
          <p:spPr bwMode="auto">
            <a:xfrm flipH="1" flipV="1">
              <a:off x="3798" y="3876"/>
              <a:ext cx="33" cy="42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39" name="Line 182"/>
            <p:cNvSpPr>
              <a:spLocks noChangeShapeType="1"/>
            </p:cNvSpPr>
            <p:nvPr/>
          </p:nvSpPr>
          <p:spPr bwMode="auto">
            <a:xfrm flipH="1" flipV="1">
              <a:off x="3825" y="3879"/>
              <a:ext cx="26" cy="25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40" name="Line 183"/>
            <p:cNvSpPr>
              <a:spLocks noChangeShapeType="1"/>
            </p:cNvSpPr>
            <p:nvPr/>
          </p:nvSpPr>
          <p:spPr bwMode="auto">
            <a:xfrm flipV="1">
              <a:off x="3840" y="3885"/>
              <a:ext cx="54" cy="46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41" name="Line 184"/>
            <p:cNvSpPr>
              <a:spLocks noChangeShapeType="1"/>
            </p:cNvSpPr>
            <p:nvPr/>
          </p:nvSpPr>
          <p:spPr bwMode="auto">
            <a:xfrm flipV="1">
              <a:off x="3895" y="3886"/>
              <a:ext cx="56" cy="44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42" name="Line 185"/>
            <p:cNvSpPr>
              <a:spLocks noChangeShapeType="1"/>
            </p:cNvSpPr>
            <p:nvPr/>
          </p:nvSpPr>
          <p:spPr bwMode="auto">
            <a:xfrm flipV="1">
              <a:off x="3927" y="3890"/>
              <a:ext cx="51" cy="37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43" name="Line 186"/>
            <p:cNvSpPr>
              <a:spLocks noChangeShapeType="1"/>
            </p:cNvSpPr>
            <p:nvPr/>
          </p:nvSpPr>
          <p:spPr bwMode="auto">
            <a:xfrm flipH="1" flipV="1">
              <a:off x="3967" y="3890"/>
              <a:ext cx="45" cy="31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44" name="Line 187"/>
            <p:cNvSpPr>
              <a:spLocks noChangeShapeType="1"/>
            </p:cNvSpPr>
            <p:nvPr/>
          </p:nvSpPr>
          <p:spPr bwMode="auto">
            <a:xfrm flipH="1" flipV="1">
              <a:off x="4017" y="3893"/>
              <a:ext cx="38" cy="28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45" name="Line 188"/>
            <p:cNvSpPr>
              <a:spLocks noChangeShapeType="1"/>
            </p:cNvSpPr>
            <p:nvPr/>
          </p:nvSpPr>
          <p:spPr bwMode="auto">
            <a:xfrm flipV="1">
              <a:off x="4082" y="3878"/>
              <a:ext cx="53" cy="41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46" name="Line 189"/>
            <p:cNvSpPr>
              <a:spLocks noChangeShapeType="1"/>
            </p:cNvSpPr>
            <p:nvPr/>
          </p:nvSpPr>
          <p:spPr bwMode="auto">
            <a:xfrm flipV="1">
              <a:off x="4138" y="3875"/>
              <a:ext cx="66" cy="38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47" name="Line 190"/>
            <p:cNvSpPr>
              <a:spLocks noChangeShapeType="1"/>
            </p:cNvSpPr>
            <p:nvPr/>
          </p:nvSpPr>
          <p:spPr bwMode="auto">
            <a:xfrm flipV="1">
              <a:off x="4187" y="3865"/>
              <a:ext cx="63" cy="49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48" name="Line 191"/>
            <p:cNvSpPr>
              <a:spLocks noChangeShapeType="1"/>
            </p:cNvSpPr>
            <p:nvPr/>
          </p:nvSpPr>
          <p:spPr bwMode="auto">
            <a:xfrm flipH="1" flipV="1">
              <a:off x="4201" y="3903"/>
              <a:ext cx="35" cy="27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49" name="Line 192"/>
            <p:cNvSpPr>
              <a:spLocks noChangeShapeType="1"/>
            </p:cNvSpPr>
            <p:nvPr/>
          </p:nvSpPr>
          <p:spPr bwMode="auto">
            <a:xfrm flipH="1" flipV="1">
              <a:off x="4223" y="3887"/>
              <a:ext cx="40" cy="27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50" name="Line 193"/>
            <p:cNvSpPr>
              <a:spLocks noChangeShapeType="1"/>
            </p:cNvSpPr>
            <p:nvPr/>
          </p:nvSpPr>
          <p:spPr bwMode="auto">
            <a:xfrm flipH="1" flipV="1">
              <a:off x="4256" y="3867"/>
              <a:ext cx="38" cy="30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51" name="Line 194"/>
            <p:cNvSpPr>
              <a:spLocks noChangeShapeType="1"/>
            </p:cNvSpPr>
            <p:nvPr/>
          </p:nvSpPr>
          <p:spPr bwMode="auto">
            <a:xfrm flipV="1">
              <a:off x="4295" y="3867"/>
              <a:ext cx="97" cy="62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52" name="Line 195"/>
            <p:cNvSpPr>
              <a:spLocks noChangeShapeType="1"/>
            </p:cNvSpPr>
            <p:nvPr/>
          </p:nvSpPr>
          <p:spPr bwMode="auto">
            <a:xfrm flipV="1">
              <a:off x="4350" y="3872"/>
              <a:ext cx="87" cy="53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53" name="Line 196"/>
            <p:cNvSpPr>
              <a:spLocks noChangeShapeType="1"/>
            </p:cNvSpPr>
            <p:nvPr/>
          </p:nvSpPr>
          <p:spPr bwMode="auto">
            <a:xfrm flipV="1">
              <a:off x="4409" y="3872"/>
              <a:ext cx="63" cy="53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54" name="Line 197"/>
            <p:cNvSpPr>
              <a:spLocks noChangeShapeType="1"/>
            </p:cNvSpPr>
            <p:nvPr/>
          </p:nvSpPr>
          <p:spPr bwMode="auto">
            <a:xfrm flipV="1">
              <a:off x="4511" y="3884"/>
              <a:ext cx="72" cy="50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55" name="Line 198"/>
            <p:cNvSpPr>
              <a:spLocks noChangeShapeType="1"/>
            </p:cNvSpPr>
            <p:nvPr/>
          </p:nvSpPr>
          <p:spPr bwMode="auto">
            <a:xfrm flipV="1">
              <a:off x="4569" y="3884"/>
              <a:ext cx="64" cy="54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56" name="Line 199"/>
            <p:cNvSpPr>
              <a:spLocks noChangeShapeType="1"/>
            </p:cNvSpPr>
            <p:nvPr/>
          </p:nvSpPr>
          <p:spPr bwMode="auto">
            <a:xfrm flipV="1">
              <a:off x="4602" y="3886"/>
              <a:ext cx="76" cy="51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57" name="Line 200"/>
            <p:cNvSpPr>
              <a:spLocks noChangeShapeType="1"/>
            </p:cNvSpPr>
            <p:nvPr/>
          </p:nvSpPr>
          <p:spPr bwMode="auto">
            <a:xfrm flipV="1">
              <a:off x="4754" y="3885"/>
              <a:ext cx="73" cy="55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58" name="Line 201"/>
            <p:cNvSpPr>
              <a:spLocks noChangeShapeType="1"/>
            </p:cNvSpPr>
            <p:nvPr/>
          </p:nvSpPr>
          <p:spPr bwMode="auto">
            <a:xfrm flipV="1">
              <a:off x="4814" y="3884"/>
              <a:ext cx="73" cy="51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59" name="Line 202"/>
            <p:cNvSpPr>
              <a:spLocks noChangeShapeType="1"/>
            </p:cNvSpPr>
            <p:nvPr/>
          </p:nvSpPr>
          <p:spPr bwMode="auto">
            <a:xfrm flipV="1">
              <a:off x="4845" y="3885"/>
              <a:ext cx="79" cy="48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0" name="Line 203"/>
            <p:cNvSpPr>
              <a:spLocks noChangeShapeType="1"/>
            </p:cNvSpPr>
            <p:nvPr/>
          </p:nvSpPr>
          <p:spPr bwMode="auto">
            <a:xfrm>
              <a:off x="4732" y="3891"/>
              <a:ext cx="16" cy="20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1" name="Line 204"/>
            <p:cNvSpPr>
              <a:spLocks noChangeShapeType="1"/>
            </p:cNvSpPr>
            <p:nvPr/>
          </p:nvSpPr>
          <p:spPr bwMode="auto">
            <a:xfrm>
              <a:off x="4695" y="3902"/>
              <a:ext cx="28" cy="23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2" name="Line 205"/>
            <p:cNvSpPr>
              <a:spLocks noChangeShapeType="1"/>
            </p:cNvSpPr>
            <p:nvPr/>
          </p:nvSpPr>
          <p:spPr bwMode="auto">
            <a:xfrm>
              <a:off x="4656" y="3915"/>
              <a:ext cx="45" cy="24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3" name="Line 206"/>
            <p:cNvSpPr>
              <a:spLocks noChangeShapeType="1"/>
            </p:cNvSpPr>
            <p:nvPr/>
          </p:nvSpPr>
          <p:spPr bwMode="auto">
            <a:xfrm>
              <a:off x="4510" y="3875"/>
              <a:ext cx="31" cy="31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4" name="Line 207"/>
            <p:cNvSpPr>
              <a:spLocks noChangeShapeType="1"/>
            </p:cNvSpPr>
            <p:nvPr/>
          </p:nvSpPr>
          <p:spPr bwMode="auto">
            <a:xfrm>
              <a:off x="4475" y="3877"/>
              <a:ext cx="50" cy="48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5" name="Line 208"/>
            <p:cNvSpPr>
              <a:spLocks noChangeShapeType="1"/>
            </p:cNvSpPr>
            <p:nvPr/>
          </p:nvSpPr>
          <p:spPr bwMode="auto">
            <a:xfrm>
              <a:off x="4432" y="3904"/>
              <a:ext cx="43" cy="25"/>
            </a:xfrm>
            <a:prstGeom prst="line">
              <a:avLst/>
            </a:prstGeom>
            <a:noFill/>
            <a:ln w="142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6" name="Rectangle 209"/>
            <p:cNvSpPr>
              <a:spLocks noChangeArrowheads="1"/>
            </p:cNvSpPr>
            <p:nvPr/>
          </p:nvSpPr>
          <p:spPr bwMode="auto">
            <a:xfrm>
              <a:off x="1594" y="1208"/>
              <a:ext cx="103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Sun</a:t>
              </a:r>
              <a:endParaRPr lang="en-US" sz="2600"/>
            </a:p>
          </p:txBody>
        </p:sp>
        <p:sp>
          <p:nvSpPr>
            <p:cNvPr id="15567" name="Rectangle 210"/>
            <p:cNvSpPr>
              <a:spLocks noChangeArrowheads="1"/>
            </p:cNvSpPr>
            <p:nvPr/>
          </p:nvSpPr>
          <p:spPr bwMode="auto">
            <a:xfrm>
              <a:off x="3482" y="1937"/>
              <a:ext cx="419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R.S. Instrument</a:t>
              </a:r>
              <a:endParaRPr lang="en-US" sz="2600"/>
            </a:p>
          </p:txBody>
        </p:sp>
        <p:sp>
          <p:nvSpPr>
            <p:cNvPr id="15568" name="Rectangle 211"/>
            <p:cNvSpPr>
              <a:spLocks noChangeArrowheads="1"/>
            </p:cNvSpPr>
            <p:nvPr/>
          </p:nvSpPr>
          <p:spPr bwMode="auto">
            <a:xfrm rot="4320000">
              <a:off x="1932" y="1616"/>
              <a:ext cx="20" cy="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I</a:t>
              </a:r>
              <a:endParaRPr lang="en-US" sz="2600"/>
            </a:p>
          </p:txBody>
        </p:sp>
        <p:sp>
          <p:nvSpPr>
            <p:cNvPr id="15569" name="Rectangle 212"/>
            <p:cNvSpPr>
              <a:spLocks noChangeArrowheads="1"/>
            </p:cNvSpPr>
            <p:nvPr/>
          </p:nvSpPr>
          <p:spPr bwMode="auto">
            <a:xfrm rot="4320000">
              <a:off x="1936" y="1641"/>
              <a:ext cx="30" cy="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n</a:t>
              </a:r>
              <a:endParaRPr lang="en-US" sz="2600"/>
            </a:p>
          </p:txBody>
        </p:sp>
        <p:sp>
          <p:nvSpPr>
            <p:cNvPr id="15570" name="Rectangle 213"/>
            <p:cNvSpPr>
              <a:spLocks noChangeArrowheads="1"/>
            </p:cNvSpPr>
            <p:nvPr/>
          </p:nvSpPr>
          <p:spPr bwMode="auto">
            <a:xfrm rot="4320000">
              <a:off x="1954" y="1671"/>
              <a:ext cx="27" cy="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c</a:t>
              </a:r>
              <a:endParaRPr lang="en-US" sz="2600"/>
            </a:p>
          </p:txBody>
        </p:sp>
        <p:sp>
          <p:nvSpPr>
            <p:cNvPr id="15571" name="Rectangle 214"/>
            <p:cNvSpPr>
              <a:spLocks noChangeArrowheads="1"/>
            </p:cNvSpPr>
            <p:nvPr/>
          </p:nvSpPr>
          <p:spPr bwMode="auto">
            <a:xfrm rot="4320000">
              <a:off x="1967" y="1686"/>
              <a:ext cx="17" cy="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i</a:t>
              </a:r>
              <a:endParaRPr lang="en-US" sz="2600"/>
            </a:p>
          </p:txBody>
        </p:sp>
        <p:sp>
          <p:nvSpPr>
            <p:cNvPr id="15572" name="Rectangle 215"/>
            <p:cNvSpPr>
              <a:spLocks noChangeArrowheads="1"/>
            </p:cNvSpPr>
            <p:nvPr/>
          </p:nvSpPr>
          <p:spPr bwMode="auto">
            <a:xfrm rot="4320000">
              <a:off x="1971" y="1710"/>
              <a:ext cx="30" cy="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d</a:t>
              </a:r>
              <a:endParaRPr lang="en-US" sz="2600"/>
            </a:p>
          </p:txBody>
        </p:sp>
        <p:sp>
          <p:nvSpPr>
            <p:cNvPr id="15573" name="Rectangle 216"/>
            <p:cNvSpPr>
              <a:spLocks noChangeArrowheads="1"/>
            </p:cNvSpPr>
            <p:nvPr/>
          </p:nvSpPr>
          <p:spPr bwMode="auto">
            <a:xfrm rot="4320000">
              <a:off x="1987" y="1740"/>
              <a:ext cx="27" cy="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e</a:t>
              </a:r>
              <a:endParaRPr lang="en-US" sz="2600"/>
            </a:p>
          </p:txBody>
        </p:sp>
        <p:sp>
          <p:nvSpPr>
            <p:cNvPr id="15574" name="Rectangle 217"/>
            <p:cNvSpPr>
              <a:spLocks noChangeArrowheads="1"/>
            </p:cNvSpPr>
            <p:nvPr/>
          </p:nvSpPr>
          <p:spPr bwMode="auto">
            <a:xfrm rot="4320000">
              <a:off x="2000" y="1770"/>
              <a:ext cx="30" cy="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n</a:t>
              </a:r>
              <a:endParaRPr lang="en-US" sz="2600"/>
            </a:p>
          </p:txBody>
        </p:sp>
        <p:sp>
          <p:nvSpPr>
            <p:cNvPr id="15575" name="Rectangle 218"/>
            <p:cNvSpPr>
              <a:spLocks noChangeArrowheads="1"/>
            </p:cNvSpPr>
            <p:nvPr/>
          </p:nvSpPr>
          <p:spPr bwMode="auto">
            <a:xfrm rot="4320000">
              <a:off x="2019" y="1790"/>
              <a:ext cx="17" cy="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t</a:t>
              </a:r>
              <a:endParaRPr lang="en-US" sz="2600"/>
            </a:p>
          </p:txBody>
        </p:sp>
        <p:sp>
          <p:nvSpPr>
            <p:cNvPr id="15576" name="Rectangle 219"/>
            <p:cNvSpPr>
              <a:spLocks noChangeArrowheads="1"/>
            </p:cNvSpPr>
            <p:nvPr/>
          </p:nvSpPr>
          <p:spPr bwMode="auto">
            <a:xfrm rot="4320000">
              <a:off x="2027" y="1805"/>
              <a:ext cx="15" cy="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 </a:t>
              </a:r>
              <a:endParaRPr lang="en-US" sz="2600"/>
            </a:p>
          </p:txBody>
        </p:sp>
        <p:sp>
          <p:nvSpPr>
            <p:cNvPr id="15577" name="Rectangle 220"/>
            <p:cNvSpPr>
              <a:spLocks noChangeArrowheads="1"/>
            </p:cNvSpPr>
            <p:nvPr/>
          </p:nvSpPr>
          <p:spPr bwMode="auto">
            <a:xfrm rot="4320000">
              <a:off x="2032" y="1830"/>
              <a:ext cx="27" cy="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e</a:t>
              </a:r>
              <a:endParaRPr lang="en-US" sz="2600"/>
            </a:p>
          </p:txBody>
        </p:sp>
        <p:sp>
          <p:nvSpPr>
            <p:cNvPr id="15578" name="Rectangle 221"/>
            <p:cNvSpPr>
              <a:spLocks noChangeArrowheads="1"/>
            </p:cNvSpPr>
            <p:nvPr/>
          </p:nvSpPr>
          <p:spPr bwMode="auto">
            <a:xfrm rot="4320000">
              <a:off x="2045" y="1860"/>
              <a:ext cx="30" cy="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n</a:t>
              </a:r>
              <a:endParaRPr lang="en-US" sz="2600"/>
            </a:p>
          </p:txBody>
        </p:sp>
        <p:sp>
          <p:nvSpPr>
            <p:cNvPr id="15579" name="Rectangle 222"/>
            <p:cNvSpPr>
              <a:spLocks noChangeArrowheads="1"/>
            </p:cNvSpPr>
            <p:nvPr/>
          </p:nvSpPr>
          <p:spPr bwMode="auto">
            <a:xfrm rot="4320000">
              <a:off x="2061" y="1890"/>
              <a:ext cx="27" cy="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e</a:t>
              </a:r>
              <a:endParaRPr lang="en-US" sz="2600"/>
            </a:p>
          </p:txBody>
        </p:sp>
        <p:sp>
          <p:nvSpPr>
            <p:cNvPr id="15580" name="Rectangle 223"/>
            <p:cNvSpPr>
              <a:spLocks noChangeArrowheads="1"/>
            </p:cNvSpPr>
            <p:nvPr/>
          </p:nvSpPr>
          <p:spPr bwMode="auto">
            <a:xfrm rot="4320000">
              <a:off x="2076" y="1910"/>
              <a:ext cx="20" cy="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r</a:t>
              </a:r>
              <a:endParaRPr lang="en-US" sz="2600"/>
            </a:p>
          </p:txBody>
        </p:sp>
        <p:sp>
          <p:nvSpPr>
            <p:cNvPr id="15581" name="Rectangle 224"/>
            <p:cNvSpPr>
              <a:spLocks noChangeArrowheads="1"/>
            </p:cNvSpPr>
            <p:nvPr/>
          </p:nvSpPr>
          <p:spPr bwMode="auto">
            <a:xfrm rot="4320000">
              <a:off x="2083" y="1938"/>
              <a:ext cx="30" cy="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g</a:t>
              </a:r>
              <a:endParaRPr lang="en-US" sz="2600"/>
            </a:p>
          </p:txBody>
        </p:sp>
        <p:sp>
          <p:nvSpPr>
            <p:cNvPr id="15582" name="Rectangle 225"/>
            <p:cNvSpPr>
              <a:spLocks noChangeArrowheads="1"/>
            </p:cNvSpPr>
            <p:nvPr/>
          </p:nvSpPr>
          <p:spPr bwMode="auto">
            <a:xfrm rot="4320000">
              <a:off x="2099" y="1968"/>
              <a:ext cx="30" cy="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y</a:t>
              </a:r>
              <a:endParaRPr lang="en-US" sz="2600"/>
            </a:p>
          </p:txBody>
        </p:sp>
        <p:sp>
          <p:nvSpPr>
            <p:cNvPr id="15583" name="Rectangle 226"/>
            <p:cNvSpPr>
              <a:spLocks noChangeArrowheads="1"/>
            </p:cNvSpPr>
            <p:nvPr/>
          </p:nvSpPr>
          <p:spPr bwMode="auto">
            <a:xfrm>
              <a:off x="2758" y="2554"/>
              <a:ext cx="265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Scattered </a:t>
              </a:r>
              <a:endParaRPr lang="en-US" sz="2600"/>
            </a:p>
          </p:txBody>
        </p:sp>
        <p:sp>
          <p:nvSpPr>
            <p:cNvPr id="15584" name="Rectangle 227"/>
            <p:cNvSpPr>
              <a:spLocks noChangeArrowheads="1"/>
            </p:cNvSpPr>
            <p:nvPr/>
          </p:nvSpPr>
          <p:spPr bwMode="auto">
            <a:xfrm>
              <a:off x="2751" y="2617"/>
              <a:ext cx="237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radiation</a:t>
              </a:r>
              <a:endParaRPr lang="en-US" sz="2600"/>
            </a:p>
          </p:txBody>
        </p:sp>
        <p:sp>
          <p:nvSpPr>
            <p:cNvPr id="15585" name="Rectangle 228"/>
            <p:cNvSpPr>
              <a:spLocks noChangeArrowheads="1"/>
            </p:cNvSpPr>
            <p:nvPr/>
          </p:nvSpPr>
          <p:spPr bwMode="auto">
            <a:xfrm>
              <a:off x="1404" y="2883"/>
              <a:ext cx="162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Cloud</a:t>
              </a:r>
              <a:endParaRPr lang="en-US" sz="2600"/>
            </a:p>
          </p:txBody>
        </p:sp>
        <p:sp>
          <p:nvSpPr>
            <p:cNvPr id="15586" name="Rectangle 229"/>
            <p:cNvSpPr>
              <a:spLocks noChangeArrowheads="1"/>
            </p:cNvSpPr>
            <p:nvPr/>
          </p:nvSpPr>
          <p:spPr bwMode="auto">
            <a:xfrm>
              <a:off x="4391" y="2700"/>
              <a:ext cx="344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Atmospheric</a:t>
              </a:r>
              <a:endParaRPr lang="en-US" sz="2600"/>
            </a:p>
          </p:txBody>
        </p:sp>
        <p:sp>
          <p:nvSpPr>
            <p:cNvPr id="15587" name="Rectangle 230"/>
            <p:cNvSpPr>
              <a:spLocks noChangeArrowheads="1"/>
            </p:cNvSpPr>
            <p:nvPr/>
          </p:nvSpPr>
          <p:spPr bwMode="auto">
            <a:xfrm>
              <a:off x="4373" y="2763"/>
              <a:ext cx="254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 emission</a:t>
              </a:r>
              <a:endParaRPr lang="en-US" sz="2600"/>
            </a:p>
          </p:txBody>
        </p:sp>
        <p:sp>
          <p:nvSpPr>
            <p:cNvPr id="15588" name="Rectangle 231"/>
            <p:cNvSpPr>
              <a:spLocks noChangeArrowheads="1"/>
            </p:cNvSpPr>
            <p:nvPr/>
          </p:nvSpPr>
          <p:spPr bwMode="auto">
            <a:xfrm>
              <a:off x="4050" y="3966"/>
              <a:ext cx="520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Emission processes</a:t>
              </a:r>
              <a:endParaRPr lang="en-US" sz="2600"/>
            </a:p>
          </p:txBody>
        </p:sp>
        <p:sp>
          <p:nvSpPr>
            <p:cNvPr id="15589" name="Rectangle 232"/>
            <p:cNvSpPr>
              <a:spLocks noChangeArrowheads="1"/>
            </p:cNvSpPr>
            <p:nvPr/>
          </p:nvSpPr>
          <p:spPr bwMode="auto">
            <a:xfrm>
              <a:off x="2210" y="3970"/>
              <a:ext cx="549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Reflection processes</a:t>
              </a:r>
              <a:endParaRPr lang="en-US" sz="2600"/>
            </a:p>
          </p:txBody>
        </p:sp>
        <p:sp>
          <p:nvSpPr>
            <p:cNvPr id="15590" name="Rectangle 233"/>
            <p:cNvSpPr>
              <a:spLocks noChangeArrowheads="1"/>
            </p:cNvSpPr>
            <p:nvPr/>
          </p:nvSpPr>
          <p:spPr bwMode="auto">
            <a:xfrm>
              <a:off x="978" y="3973"/>
              <a:ext cx="219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EARTH</a:t>
              </a:r>
              <a:endParaRPr lang="en-US" sz="2600"/>
            </a:p>
          </p:txBody>
        </p:sp>
        <p:sp>
          <p:nvSpPr>
            <p:cNvPr id="15591" name="Freeform 234"/>
            <p:cNvSpPr>
              <a:spLocks/>
            </p:cNvSpPr>
            <p:nvPr/>
          </p:nvSpPr>
          <p:spPr bwMode="auto">
            <a:xfrm>
              <a:off x="4705" y="2447"/>
              <a:ext cx="16" cy="6"/>
            </a:xfrm>
            <a:custGeom>
              <a:avLst/>
              <a:gdLst>
                <a:gd name="T0" fmla="*/ 0 w 65"/>
                <a:gd name="T1" fmla="*/ 0 h 35"/>
                <a:gd name="T2" fmla="*/ 0 w 65"/>
                <a:gd name="T3" fmla="*/ 0 h 35"/>
                <a:gd name="T4" fmla="*/ 0 w 65"/>
                <a:gd name="T5" fmla="*/ 0 h 35"/>
                <a:gd name="T6" fmla="*/ 0 w 65"/>
                <a:gd name="T7" fmla="*/ 0 h 35"/>
                <a:gd name="T8" fmla="*/ 0 w 65"/>
                <a:gd name="T9" fmla="*/ 0 h 35"/>
                <a:gd name="T10" fmla="*/ 0 w 65"/>
                <a:gd name="T11" fmla="*/ 0 h 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"/>
                <a:gd name="T19" fmla="*/ 0 h 35"/>
                <a:gd name="T20" fmla="*/ 65 w 65"/>
                <a:gd name="T21" fmla="*/ 35 h 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" h="35">
                  <a:moveTo>
                    <a:pt x="65" y="18"/>
                  </a:moveTo>
                  <a:lnTo>
                    <a:pt x="65" y="0"/>
                  </a:lnTo>
                  <a:lnTo>
                    <a:pt x="0" y="0"/>
                  </a:lnTo>
                  <a:lnTo>
                    <a:pt x="0" y="35"/>
                  </a:lnTo>
                  <a:lnTo>
                    <a:pt x="65" y="35"/>
                  </a:lnTo>
                  <a:lnTo>
                    <a:pt x="65" y="1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92" name="Rectangle 235"/>
            <p:cNvSpPr>
              <a:spLocks noChangeArrowheads="1"/>
            </p:cNvSpPr>
            <p:nvPr/>
          </p:nvSpPr>
          <p:spPr bwMode="auto">
            <a:xfrm>
              <a:off x="2928" y="2319"/>
              <a:ext cx="650" cy="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93" name="Rectangle 236"/>
            <p:cNvSpPr>
              <a:spLocks noChangeArrowheads="1"/>
            </p:cNvSpPr>
            <p:nvPr/>
          </p:nvSpPr>
          <p:spPr bwMode="auto">
            <a:xfrm>
              <a:off x="2928" y="2319"/>
              <a:ext cx="650" cy="86"/>
            </a:xfrm>
            <a:prstGeom prst="rect">
              <a:avLst/>
            </a:prstGeom>
            <a:noFill/>
            <a:ln w="1428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94" name="Rectangle 237"/>
            <p:cNvSpPr>
              <a:spLocks noChangeArrowheads="1"/>
            </p:cNvSpPr>
            <p:nvPr/>
          </p:nvSpPr>
          <p:spPr bwMode="auto">
            <a:xfrm>
              <a:off x="2226" y="2824"/>
              <a:ext cx="417" cy="13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95" name="Rectangle 238"/>
            <p:cNvSpPr>
              <a:spLocks noChangeArrowheads="1"/>
            </p:cNvSpPr>
            <p:nvPr/>
          </p:nvSpPr>
          <p:spPr bwMode="auto">
            <a:xfrm>
              <a:off x="2226" y="2824"/>
              <a:ext cx="417" cy="131"/>
            </a:xfrm>
            <a:prstGeom prst="rect">
              <a:avLst/>
            </a:prstGeom>
            <a:noFill/>
            <a:ln w="1428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96" name="Rectangle 239"/>
            <p:cNvSpPr>
              <a:spLocks noChangeArrowheads="1"/>
            </p:cNvSpPr>
            <p:nvPr/>
          </p:nvSpPr>
          <p:spPr bwMode="auto">
            <a:xfrm>
              <a:off x="2998" y="3308"/>
              <a:ext cx="418" cy="1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97" name="Rectangle 240"/>
            <p:cNvSpPr>
              <a:spLocks noChangeArrowheads="1"/>
            </p:cNvSpPr>
            <p:nvPr/>
          </p:nvSpPr>
          <p:spPr bwMode="auto">
            <a:xfrm>
              <a:off x="2998" y="3308"/>
              <a:ext cx="418" cy="132"/>
            </a:xfrm>
            <a:prstGeom prst="rect">
              <a:avLst/>
            </a:prstGeom>
            <a:noFill/>
            <a:ln w="1428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98" name="Rectangle 241"/>
            <p:cNvSpPr>
              <a:spLocks noChangeArrowheads="1"/>
            </p:cNvSpPr>
            <p:nvPr/>
          </p:nvSpPr>
          <p:spPr bwMode="auto">
            <a:xfrm>
              <a:off x="1417" y="3286"/>
              <a:ext cx="418" cy="1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99" name="Rectangle 242"/>
            <p:cNvSpPr>
              <a:spLocks noChangeArrowheads="1"/>
            </p:cNvSpPr>
            <p:nvPr/>
          </p:nvSpPr>
          <p:spPr bwMode="auto">
            <a:xfrm>
              <a:off x="1417" y="3286"/>
              <a:ext cx="418" cy="132"/>
            </a:xfrm>
            <a:prstGeom prst="rect">
              <a:avLst/>
            </a:prstGeom>
            <a:noFill/>
            <a:ln w="1428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00" name="Rectangle 243"/>
            <p:cNvSpPr>
              <a:spLocks noChangeArrowheads="1"/>
            </p:cNvSpPr>
            <p:nvPr/>
          </p:nvSpPr>
          <p:spPr bwMode="auto">
            <a:xfrm>
              <a:off x="3884" y="2900"/>
              <a:ext cx="418" cy="13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01" name="Rectangle 244"/>
            <p:cNvSpPr>
              <a:spLocks noChangeArrowheads="1"/>
            </p:cNvSpPr>
            <p:nvPr/>
          </p:nvSpPr>
          <p:spPr bwMode="auto">
            <a:xfrm>
              <a:off x="3884" y="2900"/>
              <a:ext cx="418" cy="131"/>
            </a:xfrm>
            <a:prstGeom prst="rect">
              <a:avLst/>
            </a:prstGeom>
            <a:noFill/>
            <a:ln w="1428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02" name="Rectangle 245"/>
            <p:cNvSpPr>
              <a:spLocks noChangeArrowheads="1"/>
            </p:cNvSpPr>
            <p:nvPr/>
          </p:nvSpPr>
          <p:spPr bwMode="auto">
            <a:xfrm>
              <a:off x="3045" y="2327"/>
              <a:ext cx="575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Atmosperic absortion</a:t>
              </a:r>
              <a:endParaRPr lang="en-US" sz="2600"/>
            </a:p>
          </p:txBody>
        </p:sp>
        <p:sp>
          <p:nvSpPr>
            <p:cNvPr id="15603" name="Rectangle 246"/>
            <p:cNvSpPr>
              <a:spLocks noChangeArrowheads="1"/>
            </p:cNvSpPr>
            <p:nvPr/>
          </p:nvSpPr>
          <p:spPr bwMode="auto">
            <a:xfrm>
              <a:off x="2354" y="2826"/>
              <a:ext cx="183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Direct </a:t>
              </a:r>
              <a:endParaRPr lang="en-US" sz="2600"/>
            </a:p>
          </p:txBody>
        </p:sp>
        <p:sp>
          <p:nvSpPr>
            <p:cNvPr id="15604" name="Rectangle 247"/>
            <p:cNvSpPr>
              <a:spLocks noChangeArrowheads="1"/>
            </p:cNvSpPr>
            <p:nvPr/>
          </p:nvSpPr>
          <p:spPr bwMode="auto">
            <a:xfrm>
              <a:off x="2368" y="2890"/>
              <a:ext cx="237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radiation</a:t>
              </a:r>
              <a:endParaRPr lang="en-US" sz="2600"/>
            </a:p>
          </p:txBody>
        </p:sp>
        <p:sp>
          <p:nvSpPr>
            <p:cNvPr id="15605" name="Rectangle 248"/>
            <p:cNvSpPr>
              <a:spLocks noChangeArrowheads="1"/>
            </p:cNvSpPr>
            <p:nvPr/>
          </p:nvSpPr>
          <p:spPr bwMode="auto">
            <a:xfrm>
              <a:off x="3037" y="3312"/>
              <a:ext cx="272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Reflected </a:t>
              </a:r>
              <a:endParaRPr lang="en-US" sz="2600"/>
            </a:p>
          </p:txBody>
        </p:sp>
        <p:sp>
          <p:nvSpPr>
            <p:cNvPr id="15606" name="Rectangle 249"/>
            <p:cNvSpPr>
              <a:spLocks noChangeArrowheads="1"/>
            </p:cNvSpPr>
            <p:nvPr/>
          </p:nvSpPr>
          <p:spPr bwMode="auto">
            <a:xfrm>
              <a:off x="3028" y="3375"/>
              <a:ext cx="237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radiation</a:t>
              </a:r>
              <a:endParaRPr lang="en-US" sz="2600"/>
            </a:p>
          </p:txBody>
        </p:sp>
        <p:sp>
          <p:nvSpPr>
            <p:cNvPr id="15607" name="Rectangle 250"/>
            <p:cNvSpPr>
              <a:spLocks noChangeArrowheads="1"/>
            </p:cNvSpPr>
            <p:nvPr/>
          </p:nvSpPr>
          <p:spPr bwMode="auto">
            <a:xfrm>
              <a:off x="4011" y="2902"/>
              <a:ext cx="242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Thermal </a:t>
              </a:r>
              <a:endParaRPr lang="en-US" sz="2600"/>
            </a:p>
          </p:txBody>
        </p:sp>
        <p:sp>
          <p:nvSpPr>
            <p:cNvPr id="15608" name="Rectangle 251"/>
            <p:cNvSpPr>
              <a:spLocks noChangeArrowheads="1"/>
            </p:cNvSpPr>
            <p:nvPr/>
          </p:nvSpPr>
          <p:spPr bwMode="auto">
            <a:xfrm>
              <a:off x="4011" y="2965"/>
              <a:ext cx="237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emission</a:t>
              </a:r>
              <a:endParaRPr lang="en-US" sz="2600"/>
            </a:p>
          </p:txBody>
        </p:sp>
        <p:sp>
          <p:nvSpPr>
            <p:cNvPr id="15609" name="Rectangle 252"/>
            <p:cNvSpPr>
              <a:spLocks noChangeArrowheads="1"/>
            </p:cNvSpPr>
            <p:nvPr/>
          </p:nvSpPr>
          <p:spPr bwMode="auto">
            <a:xfrm>
              <a:off x="1536" y="3294"/>
              <a:ext cx="265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Scattered </a:t>
              </a:r>
              <a:endParaRPr lang="en-US" sz="2600"/>
            </a:p>
          </p:txBody>
        </p:sp>
        <p:sp>
          <p:nvSpPr>
            <p:cNvPr id="15610" name="Rectangle 253"/>
            <p:cNvSpPr>
              <a:spLocks noChangeArrowheads="1"/>
            </p:cNvSpPr>
            <p:nvPr/>
          </p:nvSpPr>
          <p:spPr bwMode="auto">
            <a:xfrm>
              <a:off x="1529" y="3357"/>
              <a:ext cx="237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radiation</a:t>
              </a:r>
              <a:endParaRPr lang="en-US" sz="2600"/>
            </a:p>
          </p:txBody>
        </p:sp>
        <p:sp>
          <p:nvSpPr>
            <p:cNvPr id="15611" name="Rectangle 254"/>
            <p:cNvSpPr>
              <a:spLocks noChangeArrowheads="1"/>
            </p:cNvSpPr>
            <p:nvPr/>
          </p:nvSpPr>
          <p:spPr bwMode="auto">
            <a:xfrm>
              <a:off x="624" y="1056"/>
              <a:ext cx="4080" cy="2784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600"/>
            </a:p>
          </p:txBody>
        </p:sp>
        <p:sp>
          <p:nvSpPr>
            <p:cNvPr id="15612" name="Line 255"/>
            <p:cNvSpPr>
              <a:spLocks noChangeShapeType="1"/>
            </p:cNvSpPr>
            <p:nvPr/>
          </p:nvSpPr>
          <p:spPr bwMode="auto">
            <a:xfrm flipH="1">
              <a:off x="1296" y="1632"/>
              <a:ext cx="240" cy="10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13" name="Line 256"/>
            <p:cNvSpPr>
              <a:spLocks noChangeShapeType="1"/>
            </p:cNvSpPr>
            <p:nvPr/>
          </p:nvSpPr>
          <p:spPr bwMode="auto">
            <a:xfrm>
              <a:off x="1296" y="3072"/>
              <a:ext cx="528" cy="76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14" name="Text Box 257"/>
            <p:cNvSpPr txBox="1">
              <a:spLocks noChangeArrowheads="1"/>
            </p:cNvSpPr>
            <p:nvPr/>
          </p:nvSpPr>
          <p:spPr bwMode="auto">
            <a:xfrm>
              <a:off x="3787" y="3168"/>
              <a:ext cx="1279" cy="217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  <a:latin typeface="Comic Sans MS" pitchFamily="66" charset="0"/>
                </a:rPr>
                <a:t>Thermal emission</a:t>
              </a:r>
            </a:p>
          </p:txBody>
        </p:sp>
        <p:sp>
          <p:nvSpPr>
            <p:cNvPr id="15615" name="Text Box 258"/>
            <p:cNvSpPr txBox="1">
              <a:spLocks noChangeArrowheads="1"/>
            </p:cNvSpPr>
            <p:nvPr/>
          </p:nvSpPr>
          <p:spPr bwMode="auto">
            <a:xfrm>
              <a:off x="4472" y="2736"/>
              <a:ext cx="1020" cy="3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  <a:latin typeface="Comic Sans MS" pitchFamily="66" charset="0"/>
                </a:rPr>
                <a:t>Atmospheric </a:t>
              </a:r>
            </a:p>
            <a:p>
              <a:r>
                <a:rPr lang="en-US" sz="1500">
                  <a:solidFill>
                    <a:srgbClr val="0000FF"/>
                  </a:solidFill>
                  <a:latin typeface="Comic Sans MS" pitchFamily="66" charset="0"/>
                </a:rPr>
                <a:t>emission</a:t>
              </a:r>
            </a:p>
          </p:txBody>
        </p:sp>
        <p:sp>
          <p:nvSpPr>
            <p:cNvPr id="15616" name="Rectangle 259"/>
            <p:cNvSpPr>
              <a:spLocks noChangeArrowheads="1"/>
            </p:cNvSpPr>
            <p:nvPr/>
          </p:nvSpPr>
          <p:spPr bwMode="auto">
            <a:xfrm>
              <a:off x="816" y="3936"/>
              <a:ext cx="4272" cy="144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60"/>
            <p:cNvGrpSpPr>
              <a:grpSpLocks/>
            </p:cNvGrpSpPr>
            <p:nvPr/>
          </p:nvGrpSpPr>
          <p:grpSpPr bwMode="auto">
            <a:xfrm>
              <a:off x="672" y="1152"/>
              <a:ext cx="4608" cy="2953"/>
              <a:chOff x="672" y="1152"/>
              <a:chExt cx="4608" cy="2953"/>
            </a:xfrm>
          </p:grpSpPr>
          <p:grpSp>
            <p:nvGrpSpPr>
              <p:cNvPr id="4" name="Group 261"/>
              <p:cNvGrpSpPr>
                <a:grpSpLocks/>
              </p:cNvGrpSpPr>
              <p:nvPr/>
            </p:nvGrpSpPr>
            <p:grpSpPr bwMode="auto">
              <a:xfrm>
                <a:off x="672" y="1152"/>
                <a:ext cx="4608" cy="2688"/>
                <a:chOff x="672" y="1152"/>
                <a:chExt cx="4608" cy="2688"/>
              </a:xfrm>
            </p:grpSpPr>
            <p:sp>
              <p:nvSpPr>
                <p:cNvPr id="15622" name="AutoShape 262"/>
                <p:cNvSpPr>
                  <a:spLocks noChangeArrowheads="1"/>
                </p:cNvSpPr>
                <p:nvPr/>
              </p:nvSpPr>
              <p:spPr bwMode="auto">
                <a:xfrm>
                  <a:off x="1344" y="1152"/>
                  <a:ext cx="672" cy="528"/>
                </a:xfrm>
                <a:prstGeom prst="sun">
                  <a:avLst>
                    <a:gd name="adj" fmla="val 25000"/>
                  </a:avLst>
                </a:prstGeom>
                <a:solidFill>
                  <a:schemeClr val="accent2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23" name="Freeform 263"/>
                <p:cNvSpPr>
                  <a:spLocks/>
                </p:cNvSpPr>
                <p:nvPr/>
              </p:nvSpPr>
              <p:spPr bwMode="auto">
                <a:xfrm>
                  <a:off x="768" y="2736"/>
                  <a:ext cx="1015" cy="302"/>
                </a:xfrm>
                <a:custGeom>
                  <a:avLst/>
                  <a:gdLst>
                    <a:gd name="T0" fmla="*/ 0 w 4059"/>
                    <a:gd name="T1" fmla="*/ 0 h 1810"/>
                    <a:gd name="T2" fmla="*/ 0 w 4059"/>
                    <a:gd name="T3" fmla="*/ 0 h 1810"/>
                    <a:gd name="T4" fmla="*/ 0 w 4059"/>
                    <a:gd name="T5" fmla="*/ 0 h 1810"/>
                    <a:gd name="T6" fmla="*/ 0 w 4059"/>
                    <a:gd name="T7" fmla="*/ 0 h 1810"/>
                    <a:gd name="T8" fmla="*/ 1 w 4059"/>
                    <a:gd name="T9" fmla="*/ 0 h 1810"/>
                    <a:gd name="T10" fmla="*/ 1 w 4059"/>
                    <a:gd name="T11" fmla="*/ 0 h 1810"/>
                    <a:gd name="T12" fmla="*/ 1 w 4059"/>
                    <a:gd name="T13" fmla="*/ 0 h 1810"/>
                    <a:gd name="T14" fmla="*/ 1 w 4059"/>
                    <a:gd name="T15" fmla="*/ 0 h 1810"/>
                    <a:gd name="T16" fmla="*/ 1 w 4059"/>
                    <a:gd name="T17" fmla="*/ 0 h 1810"/>
                    <a:gd name="T18" fmla="*/ 1 w 4059"/>
                    <a:gd name="T19" fmla="*/ 0 h 1810"/>
                    <a:gd name="T20" fmla="*/ 1 w 4059"/>
                    <a:gd name="T21" fmla="*/ 0 h 1810"/>
                    <a:gd name="T22" fmla="*/ 1 w 4059"/>
                    <a:gd name="T23" fmla="*/ 0 h 1810"/>
                    <a:gd name="T24" fmla="*/ 1 w 4059"/>
                    <a:gd name="T25" fmla="*/ 0 h 1810"/>
                    <a:gd name="T26" fmla="*/ 1 w 4059"/>
                    <a:gd name="T27" fmla="*/ 0 h 1810"/>
                    <a:gd name="T28" fmla="*/ 2 w 4059"/>
                    <a:gd name="T29" fmla="*/ 0 h 1810"/>
                    <a:gd name="T30" fmla="*/ 2 w 4059"/>
                    <a:gd name="T31" fmla="*/ 0 h 1810"/>
                    <a:gd name="T32" fmla="*/ 2 w 4059"/>
                    <a:gd name="T33" fmla="*/ 0 h 1810"/>
                    <a:gd name="T34" fmla="*/ 2 w 4059"/>
                    <a:gd name="T35" fmla="*/ 0 h 1810"/>
                    <a:gd name="T36" fmla="*/ 2 w 4059"/>
                    <a:gd name="T37" fmla="*/ 0 h 1810"/>
                    <a:gd name="T38" fmla="*/ 2 w 4059"/>
                    <a:gd name="T39" fmla="*/ 0 h 1810"/>
                    <a:gd name="T40" fmla="*/ 2 w 4059"/>
                    <a:gd name="T41" fmla="*/ 0 h 1810"/>
                    <a:gd name="T42" fmla="*/ 3 w 4059"/>
                    <a:gd name="T43" fmla="*/ 0 h 1810"/>
                    <a:gd name="T44" fmla="*/ 3 w 4059"/>
                    <a:gd name="T45" fmla="*/ 0 h 1810"/>
                    <a:gd name="T46" fmla="*/ 3 w 4059"/>
                    <a:gd name="T47" fmla="*/ 0 h 1810"/>
                    <a:gd name="T48" fmla="*/ 3 w 4059"/>
                    <a:gd name="T49" fmla="*/ 0 h 1810"/>
                    <a:gd name="T50" fmla="*/ 3 w 4059"/>
                    <a:gd name="T51" fmla="*/ 0 h 1810"/>
                    <a:gd name="T52" fmla="*/ 3 w 4059"/>
                    <a:gd name="T53" fmla="*/ 0 h 1810"/>
                    <a:gd name="T54" fmla="*/ 3 w 4059"/>
                    <a:gd name="T55" fmla="*/ 0 h 1810"/>
                    <a:gd name="T56" fmla="*/ 4 w 4059"/>
                    <a:gd name="T57" fmla="*/ 0 h 1810"/>
                    <a:gd name="T58" fmla="*/ 4 w 4059"/>
                    <a:gd name="T59" fmla="*/ 0 h 1810"/>
                    <a:gd name="T60" fmla="*/ 4 w 4059"/>
                    <a:gd name="T61" fmla="*/ 0 h 1810"/>
                    <a:gd name="T62" fmla="*/ 4 w 4059"/>
                    <a:gd name="T63" fmla="*/ 0 h 1810"/>
                    <a:gd name="T64" fmla="*/ 4 w 4059"/>
                    <a:gd name="T65" fmla="*/ 0 h 1810"/>
                    <a:gd name="T66" fmla="*/ 4 w 4059"/>
                    <a:gd name="T67" fmla="*/ 0 h 1810"/>
                    <a:gd name="T68" fmla="*/ 4 w 4059"/>
                    <a:gd name="T69" fmla="*/ 0 h 1810"/>
                    <a:gd name="T70" fmla="*/ 4 w 4059"/>
                    <a:gd name="T71" fmla="*/ 0 h 1810"/>
                    <a:gd name="T72" fmla="*/ 4 w 4059"/>
                    <a:gd name="T73" fmla="*/ 0 h 1810"/>
                    <a:gd name="T74" fmla="*/ 4 w 4059"/>
                    <a:gd name="T75" fmla="*/ 0 h 1810"/>
                    <a:gd name="T76" fmla="*/ 4 w 4059"/>
                    <a:gd name="T77" fmla="*/ 0 h 1810"/>
                    <a:gd name="T78" fmla="*/ 4 w 4059"/>
                    <a:gd name="T79" fmla="*/ 0 h 1810"/>
                    <a:gd name="T80" fmla="*/ 4 w 4059"/>
                    <a:gd name="T81" fmla="*/ 0 h 1810"/>
                    <a:gd name="T82" fmla="*/ 3 w 4059"/>
                    <a:gd name="T83" fmla="*/ 0 h 1810"/>
                    <a:gd name="T84" fmla="*/ 3 w 4059"/>
                    <a:gd name="T85" fmla="*/ 0 h 1810"/>
                    <a:gd name="T86" fmla="*/ 3 w 4059"/>
                    <a:gd name="T87" fmla="*/ 0 h 1810"/>
                    <a:gd name="T88" fmla="*/ 3 w 4059"/>
                    <a:gd name="T89" fmla="*/ 0 h 1810"/>
                    <a:gd name="T90" fmla="*/ 3 w 4059"/>
                    <a:gd name="T91" fmla="*/ 0 h 1810"/>
                    <a:gd name="T92" fmla="*/ 2 w 4059"/>
                    <a:gd name="T93" fmla="*/ 0 h 1810"/>
                    <a:gd name="T94" fmla="*/ 2 w 4059"/>
                    <a:gd name="T95" fmla="*/ 0 h 1810"/>
                    <a:gd name="T96" fmla="*/ 2 w 4059"/>
                    <a:gd name="T97" fmla="*/ 0 h 1810"/>
                    <a:gd name="T98" fmla="*/ 1 w 4059"/>
                    <a:gd name="T99" fmla="*/ 0 h 1810"/>
                    <a:gd name="T100" fmla="*/ 1 w 4059"/>
                    <a:gd name="T101" fmla="*/ 0 h 1810"/>
                    <a:gd name="T102" fmla="*/ 1 w 4059"/>
                    <a:gd name="T103" fmla="*/ 0 h 1810"/>
                    <a:gd name="T104" fmla="*/ 1 w 4059"/>
                    <a:gd name="T105" fmla="*/ 0 h 1810"/>
                    <a:gd name="T106" fmla="*/ 1 w 4059"/>
                    <a:gd name="T107" fmla="*/ 0 h 1810"/>
                    <a:gd name="T108" fmla="*/ 1 w 4059"/>
                    <a:gd name="T109" fmla="*/ 0 h 1810"/>
                    <a:gd name="T110" fmla="*/ 0 w 4059"/>
                    <a:gd name="T111" fmla="*/ 0 h 1810"/>
                    <a:gd name="T112" fmla="*/ 0 w 4059"/>
                    <a:gd name="T113" fmla="*/ 0 h 1810"/>
                    <a:gd name="T114" fmla="*/ 0 w 4059"/>
                    <a:gd name="T115" fmla="*/ 0 h 1810"/>
                    <a:gd name="T116" fmla="*/ 0 w 4059"/>
                    <a:gd name="T117" fmla="*/ 0 h 1810"/>
                    <a:gd name="T118" fmla="*/ 0 w 4059"/>
                    <a:gd name="T119" fmla="*/ 0 h 1810"/>
                    <a:gd name="T120" fmla="*/ 0 w 4059"/>
                    <a:gd name="T121" fmla="*/ 0 h 1810"/>
                    <a:gd name="T122" fmla="*/ 0 w 4059"/>
                    <a:gd name="T123" fmla="*/ 0 h 1810"/>
                    <a:gd name="T124" fmla="*/ 0 w 4059"/>
                    <a:gd name="T125" fmla="*/ 0 h 1810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4059"/>
                    <a:gd name="T190" fmla="*/ 0 h 1810"/>
                    <a:gd name="T191" fmla="*/ 4059 w 4059"/>
                    <a:gd name="T192" fmla="*/ 1810 h 1810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4059" h="1810">
                      <a:moveTo>
                        <a:pt x="44" y="865"/>
                      </a:moveTo>
                      <a:lnTo>
                        <a:pt x="51" y="848"/>
                      </a:lnTo>
                      <a:lnTo>
                        <a:pt x="72" y="806"/>
                      </a:lnTo>
                      <a:lnTo>
                        <a:pt x="103" y="745"/>
                      </a:lnTo>
                      <a:lnTo>
                        <a:pt x="140" y="676"/>
                      </a:lnTo>
                      <a:lnTo>
                        <a:pt x="161" y="640"/>
                      </a:lnTo>
                      <a:lnTo>
                        <a:pt x="181" y="606"/>
                      </a:lnTo>
                      <a:lnTo>
                        <a:pt x="202" y="572"/>
                      </a:lnTo>
                      <a:lnTo>
                        <a:pt x="222" y="542"/>
                      </a:lnTo>
                      <a:lnTo>
                        <a:pt x="241" y="516"/>
                      </a:lnTo>
                      <a:lnTo>
                        <a:pt x="259" y="496"/>
                      </a:lnTo>
                      <a:lnTo>
                        <a:pt x="268" y="487"/>
                      </a:lnTo>
                      <a:lnTo>
                        <a:pt x="276" y="482"/>
                      </a:lnTo>
                      <a:lnTo>
                        <a:pt x="284" y="477"/>
                      </a:lnTo>
                      <a:lnTo>
                        <a:pt x="291" y="474"/>
                      </a:lnTo>
                      <a:lnTo>
                        <a:pt x="305" y="470"/>
                      </a:lnTo>
                      <a:lnTo>
                        <a:pt x="321" y="463"/>
                      </a:lnTo>
                      <a:lnTo>
                        <a:pt x="339" y="455"/>
                      </a:lnTo>
                      <a:lnTo>
                        <a:pt x="360" y="445"/>
                      </a:lnTo>
                      <a:lnTo>
                        <a:pt x="382" y="433"/>
                      </a:lnTo>
                      <a:lnTo>
                        <a:pt x="404" y="419"/>
                      </a:lnTo>
                      <a:lnTo>
                        <a:pt x="429" y="404"/>
                      </a:lnTo>
                      <a:lnTo>
                        <a:pt x="453" y="388"/>
                      </a:lnTo>
                      <a:lnTo>
                        <a:pt x="503" y="355"/>
                      </a:lnTo>
                      <a:lnTo>
                        <a:pt x="552" y="318"/>
                      </a:lnTo>
                      <a:lnTo>
                        <a:pt x="600" y="281"/>
                      </a:lnTo>
                      <a:lnTo>
                        <a:pt x="643" y="245"/>
                      </a:lnTo>
                      <a:lnTo>
                        <a:pt x="661" y="227"/>
                      </a:lnTo>
                      <a:lnTo>
                        <a:pt x="677" y="208"/>
                      </a:lnTo>
                      <a:lnTo>
                        <a:pt x="693" y="188"/>
                      </a:lnTo>
                      <a:lnTo>
                        <a:pt x="708" y="167"/>
                      </a:lnTo>
                      <a:lnTo>
                        <a:pt x="721" y="147"/>
                      </a:lnTo>
                      <a:lnTo>
                        <a:pt x="737" y="127"/>
                      </a:lnTo>
                      <a:lnTo>
                        <a:pt x="752" y="107"/>
                      </a:lnTo>
                      <a:lnTo>
                        <a:pt x="769" y="87"/>
                      </a:lnTo>
                      <a:lnTo>
                        <a:pt x="778" y="78"/>
                      </a:lnTo>
                      <a:lnTo>
                        <a:pt x="787" y="69"/>
                      </a:lnTo>
                      <a:lnTo>
                        <a:pt x="798" y="61"/>
                      </a:lnTo>
                      <a:lnTo>
                        <a:pt x="808" y="52"/>
                      </a:lnTo>
                      <a:lnTo>
                        <a:pt x="821" y="44"/>
                      </a:lnTo>
                      <a:lnTo>
                        <a:pt x="833" y="38"/>
                      </a:lnTo>
                      <a:lnTo>
                        <a:pt x="847" y="31"/>
                      </a:lnTo>
                      <a:lnTo>
                        <a:pt x="862" y="24"/>
                      </a:lnTo>
                      <a:lnTo>
                        <a:pt x="877" y="19"/>
                      </a:lnTo>
                      <a:lnTo>
                        <a:pt x="893" y="14"/>
                      </a:lnTo>
                      <a:lnTo>
                        <a:pt x="911" y="10"/>
                      </a:lnTo>
                      <a:lnTo>
                        <a:pt x="930" y="6"/>
                      </a:lnTo>
                      <a:lnTo>
                        <a:pt x="951" y="3"/>
                      </a:lnTo>
                      <a:lnTo>
                        <a:pt x="973" y="1"/>
                      </a:lnTo>
                      <a:lnTo>
                        <a:pt x="996" y="0"/>
                      </a:lnTo>
                      <a:lnTo>
                        <a:pt x="1020" y="0"/>
                      </a:lnTo>
                      <a:lnTo>
                        <a:pt x="1071" y="0"/>
                      </a:lnTo>
                      <a:lnTo>
                        <a:pt x="1119" y="2"/>
                      </a:lnTo>
                      <a:lnTo>
                        <a:pt x="1165" y="6"/>
                      </a:lnTo>
                      <a:lnTo>
                        <a:pt x="1209" y="11"/>
                      </a:lnTo>
                      <a:lnTo>
                        <a:pt x="1252" y="17"/>
                      </a:lnTo>
                      <a:lnTo>
                        <a:pt x="1291" y="23"/>
                      </a:lnTo>
                      <a:lnTo>
                        <a:pt x="1331" y="31"/>
                      </a:lnTo>
                      <a:lnTo>
                        <a:pt x="1368" y="39"/>
                      </a:lnTo>
                      <a:lnTo>
                        <a:pt x="1402" y="47"/>
                      </a:lnTo>
                      <a:lnTo>
                        <a:pt x="1436" y="56"/>
                      </a:lnTo>
                      <a:lnTo>
                        <a:pt x="1467" y="66"/>
                      </a:lnTo>
                      <a:lnTo>
                        <a:pt x="1497" y="75"/>
                      </a:lnTo>
                      <a:lnTo>
                        <a:pt x="1552" y="92"/>
                      </a:lnTo>
                      <a:lnTo>
                        <a:pt x="1602" y="109"/>
                      </a:lnTo>
                      <a:lnTo>
                        <a:pt x="1624" y="118"/>
                      </a:lnTo>
                      <a:lnTo>
                        <a:pt x="1643" y="127"/>
                      </a:lnTo>
                      <a:lnTo>
                        <a:pt x="1662" y="136"/>
                      </a:lnTo>
                      <a:lnTo>
                        <a:pt x="1679" y="145"/>
                      </a:lnTo>
                      <a:lnTo>
                        <a:pt x="1696" y="154"/>
                      </a:lnTo>
                      <a:lnTo>
                        <a:pt x="1715" y="162"/>
                      </a:lnTo>
                      <a:lnTo>
                        <a:pt x="1732" y="171"/>
                      </a:lnTo>
                      <a:lnTo>
                        <a:pt x="1752" y="177"/>
                      </a:lnTo>
                      <a:lnTo>
                        <a:pt x="1773" y="184"/>
                      </a:lnTo>
                      <a:lnTo>
                        <a:pt x="1797" y="189"/>
                      </a:lnTo>
                      <a:lnTo>
                        <a:pt x="1823" y="195"/>
                      </a:lnTo>
                      <a:lnTo>
                        <a:pt x="1853" y="198"/>
                      </a:lnTo>
                      <a:lnTo>
                        <a:pt x="1886" y="200"/>
                      </a:lnTo>
                      <a:lnTo>
                        <a:pt x="1923" y="200"/>
                      </a:lnTo>
                      <a:lnTo>
                        <a:pt x="1966" y="198"/>
                      </a:lnTo>
                      <a:lnTo>
                        <a:pt x="2015" y="194"/>
                      </a:lnTo>
                      <a:lnTo>
                        <a:pt x="2108" y="186"/>
                      </a:lnTo>
                      <a:lnTo>
                        <a:pt x="2185" y="178"/>
                      </a:lnTo>
                      <a:lnTo>
                        <a:pt x="2251" y="172"/>
                      </a:lnTo>
                      <a:lnTo>
                        <a:pt x="2309" y="166"/>
                      </a:lnTo>
                      <a:lnTo>
                        <a:pt x="2362" y="160"/>
                      </a:lnTo>
                      <a:lnTo>
                        <a:pt x="2417" y="155"/>
                      </a:lnTo>
                      <a:lnTo>
                        <a:pt x="2476" y="149"/>
                      </a:lnTo>
                      <a:lnTo>
                        <a:pt x="2543" y="144"/>
                      </a:lnTo>
                      <a:lnTo>
                        <a:pt x="2614" y="137"/>
                      </a:lnTo>
                      <a:lnTo>
                        <a:pt x="2682" y="130"/>
                      </a:lnTo>
                      <a:lnTo>
                        <a:pt x="2746" y="124"/>
                      </a:lnTo>
                      <a:lnTo>
                        <a:pt x="2806" y="119"/>
                      </a:lnTo>
                      <a:lnTo>
                        <a:pt x="2835" y="117"/>
                      </a:lnTo>
                      <a:lnTo>
                        <a:pt x="2863" y="116"/>
                      </a:lnTo>
                      <a:lnTo>
                        <a:pt x="2889" y="116"/>
                      </a:lnTo>
                      <a:lnTo>
                        <a:pt x="2916" y="116"/>
                      </a:lnTo>
                      <a:lnTo>
                        <a:pt x="2940" y="117"/>
                      </a:lnTo>
                      <a:lnTo>
                        <a:pt x="2964" y="119"/>
                      </a:lnTo>
                      <a:lnTo>
                        <a:pt x="2988" y="123"/>
                      </a:lnTo>
                      <a:lnTo>
                        <a:pt x="3010" y="127"/>
                      </a:lnTo>
                      <a:lnTo>
                        <a:pt x="3032" y="131"/>
                      </a:lnTo>
                      <a:lnTo>
                        <a:pt x="3056" y="135"/>
                      </a:lnTo>
                      <a:lnTo>
                        <a:pt x="3081" y="138"/>
                      </a:lnTo>
                      <a:lnTo>
                        <a:pt x="3109" y="141"/>
                      </a:lnTo>
                      <a:lnTo>
                        <a:pt x="3166" y="147"/>
                      </a:lnTo>
                      <a:lnTo>
                        <a:pt x="3225" y="154"/>
                      </a:lnTo>
                      <a:lnTo>
                        <a:pt x="3255" y="158"/>
                      </a:lnTo>
                      <a:lnTo>
                        <a:pt x="3284" y="164"/>
                      </a:lnTo>
                      <a:lnTo>
                        <a:pt x="3313" y="169"/>
                      </a:lnTo>
                      <a:lnTo>
                        <a:pt x="3341" y="177"/>
                      </a:lnTo>
                      <a:lnTo>
                        <a:pt x="3369" y="185"/>
                      </a:lnTo>
                      <a:lnTo>
                        <a:pt x="3394" y="195"/>
                      </a:lnTo>
                      <a:lnTo>
                        <a:pt x="3407" y="201"/>
                      </a:lnTo>
                      <a:lnTo>
                        <a:pt x="3418" y="206"/>
                      </a:lnTo>
                      <a:lnTo>
                        <a:pt x="3430" y="213"/>
                      </a:lnTo>
                      <a:lnTo>
                        <a:pt x="3440" y="220"/>
                      </a:lnTo>
                      <a:lnTo>
                        <a:pt x="3465" y="235"/>
                      </a:lnTo>
                      <a:lnTo>
                        <a:pt x="3492" y="252"/>
                      </a:lnTo>
                      <a:lnTo>
                        <a:pt x="3524" y="270"/>
                      </a:lnTo>
                      <a:lnTo>
                        <a:pt x="3558" y="289"/>
                      </a:lnTo>
                      <a:lnTo>
                        <a:pt x="3633" y="329"/>
                      </a:lnTo>
                      <a:lnTo>
                        <a:pt x="3709" y="371"/>
                      </a:lnTo>
                      <a:lnTo>
                        <a:pt x="3746" y="393"/>
                      </a:lnTo>
                      <a:lnTo>
                        <a:pt x="3782" y="413"/>
                      </a:lnTo>
                      <a:lnTo>
                        <a:pt x="3816" y="433"/>
                      </a:lnTo>
                      <a:lnTo>
                        <a:pt x="3847" y="453"/>
                      </a:lnTo>
                      <a:lnTo>
                        <a:pt x="3873" y="471"/>
                      </a:lnTo>
                      <a:lnTo>
                        <a:pt x="3895" y="487"/>
                      </a:lnTo>
                      <a:lnTo>
                        <a:pt x="3906" y="495"/>
                      </a:lnTo>
                      <a:lnTo>
                        <a:pt x="3913" y="503"/>
                      </a:lnTo>
                      <a:lnTo>
                        <a:pt x="3920" y="510"/>
                      </a:lnTo>
                      <a:lnTo>
                        <a:pt x="3924" y="516"/>
                      </a:lnTo>
                      <a:lnTo>
                        <a:pt x="3934" y="532"/>
                      </a:lnTo>
                      <a:lnTo>
                        <a:pt x="3945" y="553"/>
                      </a:lnTo>
                      <a:lnTo>
                        <a:pt x="3958" y="578"/>
                      </a:lnTo>
                      <a:lnTo>
                        <a:pt x="3971" y="607"/>
                      </a:lnTo>
                      <a:lnTo>
                        <a:pt x="3985" y="639"/>
                      </a:lnTo>
                      <a:lnTo>
                        <a:pt x="3998" y="673"/>
                      </a:lnTo>
                      <a:lnTo>
                        <a:pt x="4012" y="710"/>
                      </a:lnTo>
                      <a:lnTo>
                        <a:pt x="4025" y="746"/>
                      </a:lnTo>
                      <a:lnTo>
                        <a:pt x="4036" y="784"/>
                      </a:lnTo>
                      <a:lnTo>
                        <a:pt x="4046" y="822"/>
                      </a:lnTo>
                      <a:lnTo>
                        <a:pt x="4049" y="841"/>
                      </a:lnTo>
                      <a:lnTo>
                        <a:pt x="4053" y="859"/>
                      </a:lnTo>
                      <a:lnTo>
                        <a:pt x="4055" y="877"/>
                      </a:lnTo>
                      <a:lnTo>
                        <a:pt x="4058" y="895"/>
                      </a:lnTo>
                      <a:lnTo>
                        <a:pt x="4059" y="912"/>
                      </a:lnTo>
                      <a:lnTo>
                        <a:pt x="4059" y="928"/>
                      </a:lnTo>
                      <a:lnTo>
                        <a:pt x="4058" y="944"/>
                      </a:lnTo>
                      <a:lnTo>
                        <a:pt x="4056" y="958"/>
                      </a:lnTo>
                      <a:lnTo>
                        <a:pt x="4054" y="973"/>
                      </a:lnTo>
                      <a:lnTo>
                        <a:pt x="4049" y="985"/>
                      </a:lnTo>
                      <a:lnTo>
                        <a:pt x="4045" y="997"/>
                      </a:lnTo>
                      <a:lnTo>
                        <a:pt x="4039" y="1009"/>
                      </a:lnTo>
                      <a:lnTo>
                        <a:pt x="4031" y="1020"/>
                      </a:lnTo>
                      <a:lnTo>
                        <a:pt x="4020" y="1032"/>
                      </a:lnTo>
                      <a:lnTo>
                        <a:pt x="4007" y="1045"/>
                      </a:lnTo>
                      <a:lnTo>
                        <a:pt x="3990" y="1060"/>
                      </a:lnTo>
                      <a:lnTo>
                        <a:pt x="3952" y="1091"/>
                      </a:lnTo>
                      <a:lnTo>
                        <a:pt x="3907" y="1126"/>
                      </a:lnTo>
                      <a:lnTo>
                        <a:pt x="3855" y="1163"/>
                      </a:lnTo>
                      <a:lnTo>
                        <a:pt x="3799" y="1202"/>
                      </a:lnTo>
                      <a:lnTo>
                        <a:pt x="3740" y="1241"/>
                      </a:lnTo>
                      <a:lnTo>
                        <a:pt x="3680" y="1280"/>
                      </a:lnTo>
                      <a:lnTo>
                        <a:pt x="3562" y="1356"/>
                      </a:lnTo>
                      <a:lnTo>
                        <a:pt x="3458" y="1422"/>
                      </a:lnTo>
                      <a:lnTo>
                        <a:pt x="3378" y="1472"/>
                      </a:lnTo>
                      <a:lnTo>
                        <a:pt x="3335" y="1501"/>
                      </a:lnTo>
                      <a:lnTo>
                        <a:pt x="3329" y="1505"/>
                      </a:lnTo>
                      <a:lnTo>
                        <a:pt x="3320" y="1510"/>
                      </a:lnTo>
                      <a:lnTo>
                        <a:pt x="3307" y="1515"/>
                      </a:lnTo>
                      <a:lnTo>
                        <a:pt x="3293" y="1521"/>
                      </a:lnTo>
                      <a:lnTo>
                        <a:pt x="3257" y="1534"/>
                      </a:lnTo>
                      <a:lnTo>
                        <a:pt x="3215" y="1548"/>
                      </a:lnTo>
                      <a:lnTo>
                        <a:pt x="3165" y="1563"/>
                      </a:lnTo>
                      <a:lnTo>
                        <a:pt x="3110" y="1580"/>
                      </a:lnTo>
                      <a:lnTo>
                        <a:pt x="3051" y="1597"/>
                      </a:lnTo>
                      <a:lnTo>
                        <a:pt x="2991" y="1614"/>
                      </a:lnTo>
                      <a:lnTo>
                        <a:pt x="2868" y="1646"/>
                      </a:lnTo>
                      <a:lnTo>
                        <a:pt x="2753" y="1675"/>
                      </a:lnTo>
                      <a:lnTo>
                        <a:pt x="2655" y="1698"/>
                      </a:lnTo>
                      <a:lnTo>
                        <a:pt x="2587" y="1713"/>
                      </a:lnTo>
                      <a:lnTo>
                        <a:pt x="2526" y="1724"/>
                      </a:lnTo>
                      <a:lnTo>
                        <a:pt x="2443" y="1736"/>
                      </a:lnTo>
                      <a:lnTo>
                        <a:pt x="2344" y="1751"/>
                      </a:lnTo>
                      <a:lnTo>
                        <a:pt x="2233" y="1765"/>
                      </a:lnTo>
                      <a:lnTo>
                        <a:pt x="2114" y="1780"/>
                      </a:lnTo>
                      <a:lnTo>
                        <a:pt x="1993" y="1791"/>
                      </a:lnTo>
                      <a:lnTo>
                        <a:pt x="1933" y="1797"/>
                      </a:lnTo>
                      <a:lnTo>
                        <a:pt x="1874" y="1801"/>
                      </a:lnTo>
                      <a:lnTo>
                        <a:pt x="1816" y="1803"/>
                      </a:lnTo>
                      <a:lnTo>
                        <a:pt x="1760" y="1805"/>
                      </a:lnTo>
                      <a:lnTo>
                        <a:pt x="1649" y="1809"/>
                      </a:lnTo>
                      <a:lnTo>
                        <a:pt x="1537" y="1810"/>
                      </a:lnTo>
                      <a:lnTo>
                        <a:pt x="1480" y="1810"/>
                      </a:lnTo>
                      <a:lnTo>
                        <a:pt x="1424" y="1809"/>
                      </a:lnTo>
                      <a:lnTo>
                        <a:pt x="1369" y="1808"/>
                      </a:lnTo>
                      <a:lnTo>
                        <a:pt x="1314" y="1804"/>
                      </a:lnTo>
                      <a:lnTo>
                        <a:pt x="1261" y="1802"/>
                      </a:lnTo>
                      <a:lnTo>
                        <a:pt x="1209" y="1798"/>
                      </a:lnTo>
                      <a:lnTo>
                        <a:pt x="1158" y="1792"/>
                      </a:lnTo>
                      <a:lnTo>
                        <a:pt x="1111" y="1785"/>
                      </a:lnTo>
                      <a:lnTo>
                        <a:pt x="1064" y="1778"/>
                      </a:lnTo>
                      <a:lnTo>
                        <a:pt x="1020" y="1769"/>
                      </a:lnTo>
                      <a:lnTo>
                        <a:pt x="999" y="1764"/>
                      </a:lnTo>
                      <a:lnTo>
                        <a:pt x="980" y="1759"/>
                      </a:lnTo>
                      <a:lnTo>
                        <a:pt x="960" y="1753"/>
                      </a:lnTo>
                      <a:lnTo>
                        <a:pt x="941" y="1746"/>
                      </a:lnTo>
                      <a:lnTo>
                        <a:pt x="904" y="1734"/>
                      </a:lnTo>
                      <a:lnTo>
                        <a:pt x="864" y="1723"/>
                      </a:lnTo>
                      <a:lnTo>
                        <a:pt x="823" y="1713"/>
                      </a:lnTo>
                      <a:lnTo>
                        <a:pt x="781" y="1703"/>
                      </a:lnTo>
                      <a:lnTo>
                        <a:pt x="694" y="1684"/>
                      </a:lnTo>
                      <a:lnTo>
                        <a:pt x="607" y="1666"/>
                      </a:lnTo>
                      <a:lnTo>
                        <a:pt x="564" y="1657"/>
                      </a:lnTo>
                      <a:lnTo>
                        <a:pt x="523" y="1648"/>
                      </a:lnTo>
                      <a:lnTo>
                        <a:pt x="484" y="1639"/>
                      </a:lnTo>
                      <a:lnTo>
                        <a:pt x="446" y="1629"/>
                      </a:lnTo>
                      <a:lnTo>
                        <a:pt x="411" y="1620"/>
                      </a:lnTo>
                      <a:lnTo>
                        <a:pt x="379" y="1609"/>
                      </a:lnTo>
                      <a:lnTo>
                        <a:pt x="365" y="1603"/>
                      </a:lnTo>
                      <a:lnTo>
                        <a:pt x="351" y="1598"/>
                      </a:lnTo>
                      <a:lnTo>
                        <a:pt x="337" y="1591"/>
                      </a:lnTo>
                      <a:lnTo>
                        <a:pt x="325" y="1586"/>
                      </a:lnTo>
                      <a:lnTo>
                        <a:pt x="301" y="1571"/>
                      </a:lnTo>
                      <a:lnTo>
                        <a:pt x="276" y="1553"/>
                      </a:lnTo>
                      <a:lnTo>
                        <a:pt x="249" y="1533"/>
                      </a:lnTo>
                      <a:lnTo>
                        <a:pt x="221" y="1511"/>
                      </a:lnTo>
                      <a:lnTo>
                        <a:pt x="193" y="1487"/>
                      </a:lnTo>
                      <a:lnTo>
                        <a:pt x="166" y="1462"/>
                      </a:lnTo>
                      <a:lnTo>
                        <a:pt x="139" y="1434"/>
                      </a:lnTo>
                      <a:lnTo>
                        <a:pt x="114" y="1406"/>
                      </a:lnTo>
                      <a:lnTo>
                        <a:pt x="89" y="1378"/>
                      </a:lnTo>
                      <a:lnTo>
                        <a:pt x="66" y="1349"/>
                      </a:lnTo>
                      <a:lnTo>
                        <a:pt x="46" y="1321"/>
                      </a:lnTo>
                      <a:lnTo>
                        <a:pt x="29" y="1293"/>
                      </a:lnTo>
                      <a:lnTo>
                        <a:pt x="22" y="1280"/>
                      </a:lnTo>
                      <a:lnTo>
                        <a:pt x="16" y="1266"/>
                      </a:lnTo>
                      <a:lnTo>
                        <a:pt x="10" y="1253"/>
                      </a:lnTo>
                      <a:lnTo>
                        <a:pt x="6" y="1241"/>
                      </a:lnTo>
                      <a:lnTo>
                        <a:pt x="2" y="1228"/>
                      </a:lnTo>
                      <a:lnTo>
                        <a:pt x="0" y="1217"/>
                      </a:lnTo>
                      <a:lnTo>
                        <a:pt x="0" y="1206"/>
                      </a:lnTo>
                      <a:lnTo>
                        <a:pt x="0" y="1195"/>
                      </a:lnTo>
                      <a:lnTo>
                        <a:pt x="5" y="1149"/>
                      </a:lnTo>
                      <a:lnTo>
                        <a:pt x="10" y="1097"/>
                      </a:lnTo>
                      <a:lnTo>
                        <a:pt x="17" y="1042"/>
                      </a:lnTo>
                      <a:lnTo>
                        <a:pt x="26" y="989"/>
                      </a:lnTo>
                      <a:lnTo>
                        <a:pt x="32" y="941"/>
                      </a:lnTo>
                      <a:lnTo>
                        <a:pt x="38" y="900"/>
                      </a:lnTo>
                      <a:lnTo>
                        <a:pt x="42" y="875"/>
                      </a:lnTo>
                      <a:lnTo>
                        <a:pt x="44" y="865"/>
                      </a:lnTo>
                    </a:path>
                  </a:pathLst>
                </a:custGeom>
                <a:gradFill rotWithShape="0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624" name="Rectangle 264"/>
                <p:cNvSpPr>
                  <a:spLocks noChangeArrowheads="1"/>
                </p:cNvSpPr>
                <p:nvPr/>
              </p:nvSpPr>
              <p:spPr bwMode="auto">
                <a:xfrm>
                  <a:off x="3648" y="1920"/>
                  <a:ext cx="1104" cy="288"/>
                </a:xfrm>
                <a:prstGeom prst="rect">
                  <a:avLst/>
                </a:prstGeom>
                <a:gradFill rotWithShape="0">
                  <a:gsLst>
                    <a:gs pos="0">
                      <a:srgbClr val="FFCC99"/>
                    </a:gs>
                    <a:gs pos="100000">
                      <a:srgbClr val="765E47"/>
                    </a:gs>
                  </a:gsLst>
                  <a:lin ang="5400000" scaled="1"/>
                </a:gra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>
                      <a:solidFill>
                        <a:srgbClr val="000000"/>
                      </a:solidFill>
                    </a:rPr>
                    <a:t>R.S. Instrument</a:t>
                  </a:r>
                  <a:endParaRPr lang="en-US" sz="26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25" name="Line 265"/>
                <p:cNvSpPr>
                  <a:spLocks noChangeShapeType="1"/>
                </p:cNvSpPr>
                <p:nvPr/>
              </p:nvSpPr>
              <p:spPr bwMode="auto">
                <a:xfrm>
                  <a:off x="1776" y="1632"/>
                  <a:ext cx="960" cy="2208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26" name="Line 266"/>
                <p:cNvSpPr>
                  <a:spLocks noChangeShapeType="1"/>
                </p:cNvSpPr>
                <p:nvPr/>
              </p:nvSpPr>
              <p:spPr bwMode="auto">
                <a:xfrm>
                  <a:off x="1920" y="1536"/>
                  <a:ext cx="1680" cy="384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27" name="Line 267"/>
                <p:cNvSpPr>
                  <a:spLocks noChangeShapeType="1"/>
                </p:cNvSpPr>
                <p:nvPr/>
              </p:nvSpPr>
              <p:spPr bwMode="auto">
                <a:xfrm flipV="1">
                  <a:off x="2976" y="2256"/>
                  <a:ext cx="1200" cy="1584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28" name="Line 268"/>
                <p:cNvSpPr>
                  <a:spLocks noChangeShapeType="1"/>
                </p:cNvSpPr>
                <p:nvPr/>
              </p:nvSpPr>
              <p:spPr bwMode="auto">
                <a:xfrm flipH="1" flipV="1">
                  <a:off x="4368" y="2256"/>
                  <a:ext cx="240" cy="1584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29" name="Line 269"/>
                <p:cNvSpPr>
                  <a:spLocks noChangeShapeType="1"/>
                </p:cNvSpPr>
                <p:nvPr/>
              </p:nvSpPr>
              <p:spPr bwMode="auto">
                <a:xfrm flipH="1" flipV="1">
                  <a:off x="4512" y="2256"/>
                  <a:ext cx="432" cy="528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30" name="Line 270"/>
                <p:cNvSpPr>
                  <a:spLocks noChangeShapeType="1"/>
                </p:cNvSpPr>
                <p:nvPr/>
              </p:nvSpPr>
              <p:spPr bwMode="auto">
                <a:xfrm>
                  <a:off x="1920" y="1584"/>
                  <a:ext cx="960" cy="1104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31" name="Line 271"/>
                <p:cNvSpPr>
                  <a:spLocks noChangeShapeType="1"/>
                </p:cNvSpPr>
                <p:nvPr/>
              </p:nvSpPr>
              <p:spPr bwMode="auto">
                <a:xfrm flipV="1">
                  <a:off x="2880" y="2256"/>
                  <a:ext cx="768" cy="43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32" name="Line 272"/>
                <p:cNvSpPr>
                  <a:spLocks noChangeShapeType="1"/>
                </p:cNvSpPr>
                <p:nvPr/>
              </p:nvSpPr>
              <p:spPr bwMode="auto">
                <a:xfrm>
                  <a:off x="2880" y="2928"/>
                  <a:ext cx="0" cy="72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33" name="Text Box 273"/>
                <p:cNvSpPr txBox="1">
                  <a:spLocks noChangeArrowheads="1"/>
                </p:cNvSpPr>
                <p:nvPr/>
              </p:nvSpPr>
              <p:spPr bwMode="auto">
                <a:xfrm>
                  <a:off x="1488" y="1296"/>
                  <a:ext cx="384" cy="55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r>
                    <a:rPr lang="en-US"/>
                    <a:t>Sun</a:t>
                  </a:r>
                  <a:endParaRPr lang="en-US" sz="2600"/>
                </a:p>
              </p:txBody>
            </p:sp>
            <p:sp>
              <p:nvSpPr>
                <p:cNvPr id="15634" name="Text Box 274"/>
                <p:cNvSpPr txBox="1">
                  <a:spLocks noChangeArrowheads="1"/>
                </p:cNvSpPr>
                <p:nvPr/>
              </p:nvSpPr>
              <p:spPr bwMode="auto">
                <a:xfrm>
                  <a:off x="988" y="2784"/>
                  <a:ext cx="690" cy="3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/>
                    <a:t>Cloud</a:t>
                  </a:r>
                  <a:endParaRPr lang="en-US" sz="2600"/>
                </a:p>
              </p:txBody>
            </p:sp>
            <p:sp>
              <p:nvSpPr>
                <p:cNvPr id="15635" name="Text Box 275"/>
                <p:cNvSpPr txBox="1">
                  <a:spLocks noChangeArrowheads="1"/>
                </p:cNvSpPr>
                <p:nvPr/>
              </p:nvSpPr>
              <p:spPr bwMode="auto">
                <a:xfrm>
                  <a:off x="745" y="3264"/>
                  <a:ext cx="1456" cy="21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500">
                      <a:solidFill>
                        <a:srgbClr val="0000FF"/>
                      </a:solidFill>
                      <a:latin typeface="Comic Sans MS" pitchFamily="66" charset="0"/>
                    </a:rPr>
                    <a:t>Scattered radiation</a:t>
                  </a:r>
                </a:p>
              </p:txBody>
            </p:sp>
            <p:sp>
              <p:nvSpPr>
                <p:cNvPr id="15636" name="Text Box 276"/>
                <p:cNvSpPr txBox="1">
                  <a:spLocks noChangeArrowheads="1"/>
                </p:cNvSpPr>
                <p:nvPr/>
              </p:nvSpPr>
              <p:spPr bwMode="auto">
                <a:xfrm>
                  <a:off x="1753" y="2928"/>
                  <a:ext cx="1201" cy="21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500">
                      <a:solidFill>
                        <a:srgbClr val="0000FF"/>
                      </a:solidFill>
                      <a:latin typeface="Comic Sans MS" pitchFamily="66" charset="0"/>
                    </a:rPr>
                    <a:t>Direct radiation</a:t>
                  </a:r>
                </a:p>
              </p:txBody>
            </p:sp>
            <p:sp>
              <p:nvSpPr>
                <p:cNvPr id="15637" name="Text Box 277"/>
                <p:cNvSpPr txBox="1">
                  <a:spLocks noChangeArrowheads="1"/>
                </p:cNvSpPr>
                <p:nvPr/>
              </p:nvSpPr>
              <p:spPr bwMode="auto">
                <a:xfrm>
                  <a:off x="2234" y="2688"/>
                  <a:ext cx="1456" cy="21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500">
                      <a:solidFill>
                        <a:srgbClr val="0000FF"/>
                      </a:solidFill>
                      <a:latin typeface="Comic Sans MS" pitchFamily="66" charset="0"/>
                    </a:rPr>
                    <a:t>Scattered radiation</a:t>
                  </a:r>
                </a:p>
              </p:txBody>
            </p:sp>
            <p:sp>
              <p:nvSpPr>
                <p:cNvPr id="15638" name="Text Box 278"/>
                <p:cNvSpPr txBox="1">
                  <a:spLocks noChangeArrowheads="1"/>
                </p:cNvSpPr>
                <p:nvPr/>
              </p:nvSpPr>
              <p:spPr bwMode="auto">
                <a:xfrm>
                  <a:off x="2769" y="2352"/>
                  <a:ext cx="1719" cy="21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500">
                      <a:solidFill>
                        <a:srgbClr val="0000FF"/>
                      </a:solidFill>
                      <a:latin typeface="Comic Sans MS" pitchFamily="66" charset="0"/>
                    </a:rPr>
                    <a:t>Atmospheric absorption</a:t>
                  </a:r>
                </a:p>
              </p:txBody>
            </p:sp>
            <p:sp>
              <p:nvSpPr>
                <p:cNvPr id="15639" name="Text Box 279"/>
                <p:cNvSpPr txBox="1">
                  <a:spLocks noChangeArrowheads="1"/>
                </p:cNvSpPr>
                <p:nvPr/>
              </p:nvSpPr>
              <p:spPr bwMode="auto">
                <a:xfrm rot="3964989">
                  <a:off x="1575" y="2068"/>
                  <a:ext cx="1089" cy="2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500">
                      <a:solidFill>
                        <a:srgbClr val="0000FF"/>
                      </a:solidFill>
                      <a:latin typeface="Comic Sans MS" pitchFamily="66" charset="0"/>
                    </a:rPr>
                    <a:t>Incident energy</a:t>
                  </a:r>
                </a:p>
              </p:txBody>
            </p:sp>
            <p:sp>
              <p:nvSpPr>
                <p:cNvPr id="15640" name="Line 280"/>
                <p:cNvSpPr>
                  <a:spLocks noChangeShapeType="1"/>
                </p:cNvSpPr>
                <p:nvPr/>
              </p:nvSpPr>
              <p:spPr bwMode="auto">
                <a:xfrm>
                  <a:off x="672" y="2592"/>
                  <a:ext cx="4608" cy="0"/>
                </a:xfrm>
                <a:prstGeom prst="line">
                  <a:avLst/>
                </a:prstGeom>
                <a:noFill/>
                <a:ln w="38100" cap="rnd">
                  <a:solidFill>
                    <a:schemeClr val="tx2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619" name="Text Box 281"/>
              <p:cNvSpPr txBox="1">
                <a:spLocks noChangeArrowheads="1"/>
              </p:cNvSpPr>
              <p:nvPr/>
            </p:nvSpPr>
            <p:spPr bwMode="auto">
              <a:xfrm>
                <a:off x="909" y="3888"/>
                <a:ext cx="514" cy="21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1500">
                    <a:solidFill>
                      <a:srgbClr val="FF0000"/>
                    </a:solidFill>
                    <a:latin typeface="Comic Sans MS" pitchFamily="66" charset="0"/>
                  </a:rPr>
                  <a:t>Earth</a:t>
                </a:r>
                <a:endParaRPr lang="en-US" sz="260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5620" name="Text Box 282"/>
              <p:cNvSpPr txBox="1">
                <a:spLocks noChangeArrowheads="1"/>
              </p:cNvSpPr>
              <p:nvPr/>
            </p:nvSpPr>
            <p:spPr bwMode="auto">
              <a:xfrm>
                <a:off x="1724" y="3888"/>
                <a:ext cx="1517" cy="21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1500">
                    <a:solidFill>
                      <a:srgbClr val="FF0000"/>
                    </a:solidFill>
                    <a:latin typeface="Comic Sans MS" pitchFamily="66" charset="0"/>
                  </a:rPr>
                  <a:t>Reflection processes</a:t>
                </a:r>
                <a:endParaRPr lang="en-US" sz="260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5621" name="Text Box 283"/>
              <p:cNvSpPr txBox="1">
                <a:spLocks noChangeArrowheads="1"/>
              </p:cNvSpPr>
              <p:nvPr/>
            </p:nvSpPr>
            <p:spPr bwMode="auto">
              <a:xfrm>
                <a:off x="3865" y="3888"/>
                <a:ext cx="1397" cy="21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1500">
                    <a:solidFill>
                      <a:srgbClr val="FF0000"/>
                    </a:solidFill>
                    <a:latin typeface="Comic Sans MS" pitchFamily="66" charset="0"/>
                  </a:rPr>
                  <a:t>Emission processes</a:t>
                </a:r>
                <a:endParaRPr lang="en-US" sz="260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5363" name="WordArt 284"/>
          <p:cNvSpPr>
            <a:spLocks noChangeArrowheads="1" noChangeShapeType="1" noTextEdit="1"/>
          </p:cNvSpPr>
          <p:nvPr/>
        </p:nvSpPr>
        <p:spPr bwMode="auto">
          <a:xfrm>
            <a:off x="1116013" y="785813"/>
            <a:ext cx="6492875" cy="479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The Remote Sensing Radiation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381001" y="228600"/>
            <a:ext cx="8534400" cy="627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112" tIns="42556" rIns="85112" bIns="4255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FF00"/>
                </a:solidFill>
              </a:rPr>
              <a:t>INTERACTION PROCESSES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FFFF00"/>
                </a:solidFill>
              </a:rPr>
              <a:t>During </a:t>
            </a:r>
            <a:r>
              <a:rPr lang="en-US" sz="2000" b="1" dirty="0">
                <a:solidFill>
                  <a:srgbClr val="FFFF00"/>
                </a:solidFill>
              </a:rPr>
              <a:t>the Interactions between EM radiations and mater the incident </a:t>
            </a:r>
            <a:r>
              <a:rPr lang="en-US" sz="2000" b="1" dirty="0" smtClean="0">
                <a:solidFill>
                  <a:srgbClr val="FFFF00"/>
                </a:solidFill>
              </a:rPr>
              <a:t>radiation may </a:t>
            </a:r>
            <a:r>
              <a:rPr lang="en-US" sz="2000" b="1" dirty="0">
                <a:solidFill>
                  <a:srgbClr val="FFFF00"/>
                </a:solidFill>
              </a:rPr>
              <a:t>be</a:t>
            </a:r>
          </a:p>
          <a:p>
            <a:pPr algn="ctr">
              <a:spcBef>
                <a:spcPct val="50000"/>
              </a:spcBef>
              <a:buClr>
                <a:srgbClr val="FF3300"/>
              </a:buClr>
              <a:buFontTx/>
              <a:buChar char="•"/>
            </a:pPr>
            <a:r>
              <a:rPr lang="en-US" sz="2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haroni" pitchFamily="2" charset="-79"/>
                <a:cs typeface="Aharoni" pitchFamily="2" charset="-79"/>
              </a:rPr>
              <a:t>TRANSMITTED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sz="20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haroni" pitchFamily="2" charset="-79"/>
                <a:cs typeface="Aharoni" pitchFamily="2" charset="-79"/>
              </a:rPr>
              <a:t>ABSORBED</a:t>
            </a:r>
          </a:p>
          <a:p>
            <a:pPr algn="ctr">
              <a:spcBef>
                <a:spcPct val="50000"/>
              </a:spcBef>
              <a:buClr>
                <a:srgbClr val="FF3300"/>
              </a:buClr>
              <a:buFontTx/>
              <a:buChar char="•"/>
            </a:pPr>
            <a:r>
              <a:rPr lang="en-US" sz="20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b="1" i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EMITTED</a:t>
            </a:r>
          </a:p>
          <a:p>
            <a:pPr algn="ctr">
              <a:spcBef>
                <a:spcPct val="50000"/>
              </a:spcBef>
              <a:buClr>
                <a:srgbClr val="FF3300"/>
              </a:buClr>
              <a:buFontTx/>
              <a:buChar char="•"/>
            </a:pPr>
            <a:r>
              <a:rPr lang="en-US" sz="2000" b="1" i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SCATTERED</a:t>
            </a:r>
          </a:p>
          <a:p>
            <a:pPr algn="ctr">
              <a:spcBef>
                <a:spcPct val="50000"/>
              </a:spcBef>
              <a:buClr>
                <a:srgbClr val="FF3300"/>
              </a:buClr>
              <a:buFontTx/>
              <a:buChar char="•"/>
            </a:pPr>
            <a:r>
              <a:rPr lang="en-US" sz="2000" b="1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b="1" i="1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REFLECTED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Emission</a:t>
            </a:r>
            <a:r>
              <a:rPr lang="en-US" sz="2000" b="1" dirty="0">
                <a:solidFill>
                  <a:srgbClr val="FFFF00"/>
                </a:solidFill>
              </a:rPr>
              <a:t>, scattering and reflections are called surface </a:t>
            </a:r>
            <a:r>
              <a:rPr lang="en-US" sz="2000" b="1" dirty="0" smtClean="0">
                <a:solidFill>
                  <a:srgbClr val="FFFF00"/>
                </a:solidFill>
              </a:rPr>
              <a:t>phenomena because </a:t>
            </a:r>
            <a:r>
              <a:rPr lang="en-US" sz="2000" b="1" dirty="0">
                <a:solidFill>
                  <a:srgbClr val="FFFF00"/>
                </a:solidFill>
              </a:rPr>
              <a:t>the </a:t>
            </a:r>
            <a:r>
              <a:rPr lang="en-US" sz="2000" b="1" dirty="0" smtClean="0">
                <a:solidFill>
                  <a:srgbClr val="FFFF00"/>
                </a:solidFill>
              </a:rPr>
              <a:t>interactions </a:t>
            </a:r>
            <a:r>
              <a:rPr lang="en-US" sz="2000" b="1" dirty="0">
                <a:solidFill>
                  <a:srgbClr val="FFFF00"/>
                </a:solidFill>
              </a:rPr>
              <a:t>are determined by the surface </a:t>
            </a:r>
            <a:r>
              <a:rPr lang="en-US" sz="2000" b="1" dirty="0" smtClean="0">
                <a:solidFill>
                  <a:srgbClr val="FFFF00"/>
                </a:solidFill>
              </a:rPr>
              <a:t>properties such </a:t>
            </a:r>
            <a:r>
              <a:rPr lang="en-US" sz="2000" b="1" dirty="0">
                <a:solidFill>
                  <a:srgbClr val="FFFF00"/>
                </a:solidFill>
              </a:rPr>
              <a:t>as roughness. 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Transmission </a:t>
            </a:r>
            <a:r>
              <a:rPr lang="en-US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and absorption are called </a:t>
            </a:r>
            <a:r>
              <a:rPr lang="en-US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volume phenomena </a:t>
            </a:r>
            <a:r>
              <a:rPr lang="en-US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because they are determined by the </a:t>
            </a:r>
            <a:r>
              <a:rPr lang="en-US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internal characteristics </a:t>
            </a:r>
            <a:r>
              <a:rPr lang="en-US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such as density and conductivity.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1" dirty="0">
                <a:solidFill>
                  <a:srgbClr val="FFC000"/>
                </a:solidFill>
              </a:rPr>
              <a:t>These interactions between matter and energy are recorded on </a:t>
            </a:r>
            <a:r>
              <a:rPr lang="en-US" sz="2000" b="1" dirty="0" smtClean="0">
                <a:solidFill>
                  <a:srgbClr val="FFC000"/>
                </a:solidFill>
              </a:rPr>
              <a:t>the remote </a:t>
            </a:r>
            <a:r>
              <a:rPr lang="en-US" sz="2000" b="1" dirty="0">
                <a:solidFill>
                  <a:srgbClr val="FFC000"/>
                </a:solidFill>
              </a:rPr>
              <a:t>sensing images, from which the characteristics of the </a:t>
            </a:r>
            <a:r>
              <a:rPr lang="en-US" sz="2000" b="1" dirty="0" smtClean="0">
                <a:solidFill>
                  <a:srgbClr val="FFC000"/>
                </a:solidFill>
              </a:rPr>
              <a:t>matter is </a:t>
            </a:r>
            <a:r>
              <a:rPr lang="en-US" sz="2000" b="1" dirty="0">
                <a:solidFill>
                  <a:srgbClr val="FFC000"/>
                </a:solidFill>
              </a:rPr>
              <a:t>interpreted</a:t>
            </a:r>
            <a:r>
              <a:rPr lang="en-US" sz="2000" b="1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</TotalTime>
  <Words>338</Words>
  <Application>Microsoft Office PowerPoint</Application>
  <PresentationFormat>On-screen Show (4:3)</PresentationFormat>
  <Paragraphs>94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Droupti Yadav</dc:creator>
  <cp:lastModifiedBy>Dr. Droupti Yadav</cp:lastModifiedBy>
  <cp:revision>3</cp:revision>
  <dcterms:created xsi:type="dcterms:W3CDTF">2022-04-30T11:39:11Z</dcterms:created>
  <dcterms:modified xsi:type="dcterms:W3CDTF">2022-04-30T11:54:30Z</dcterms:modified>
</cp:coreProperties>
</file>