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1"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4/4/2022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362200"/>
            <a:ext cx="7406640" cy="1472184"/>
          </a:xfrm>
        </p:spPr>
        <p:txBody>
          <a:bodyPr>
            <a:noAutofit/>
          </a:bodyPr>
          <a:lstStyle/>
          <a:p>
            <a:r>
              <a:rPr lang="en-US" sz="4400" b="1" dirty="0" smtClean="0">
                <a:latin typeface="Times New Roman" pitchFamily="18" charset="0"/>
                <a:cs typeface="Times New Roman" pitchFamily="18" charset="0"/>
              </a:rPr>
              <a:t>Strength – Duration(SD) Curve </a:t>
            </a:r>
            <a:endParaRPr 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US" dirty="0" smtClean="0"/>
              <a:t>Complete </a:t>
            </a:r>
            <a:r>
              <a:rPr lang="en-US" dirty="0" err="1" smtClean="0"/>
              <a:t>Denervation</a:t>
            </a:r>
            <a:r>
              <a:rPr lang="en-US" dirty="0" smtClean="0"/>
              <a:t> :-</a:t>
            </a:r>
          </a:p>
          <a:p>
            <a:pPr>
              <a:buNone/>
            </a:pPr>
            <a:endParaRPr lang="en-US" dirty="0"/>
          </a:p>
        </p:txBody>
      </p:sp>
      <p:pic>
        <p:nvPicPr>
          <p:cNvPr id="4" name="Picture 3" descr="WhatsApp Image 2021-05-25 at 9.15.07 PM.jpeg"/>
          <p:cNvPicPr>
            <a:picLocks noChangeAspect="1"/>
          </p:cNvPicPr>
          <p:nvPr/>
        </p:nvPicPr>
        <p:blipFill>
          <a:blip r:embed="rId2"/>
          <a:stretch>
            <a:fillRect/>
          </a:stretch>
        </p:blipFill>
        <p:spPr>
          <a:xfrm>
            <a:off x="1143000" y="1981200"/>
            <a:ext cx="4729958" cy="2286000"/>
          </a:xfrm>
          <a:prstGeom prst="rect">
            <a:avLst/>
          </a:prstGeom>
        </p:spPr>
      </p:pic>
      <p:pic>
        <p:nvPicPr>
          <p:cNvPr id="5" name="Picture 4" descr="WhatsApp Image 2021-05-25 at 9.16.25 PM.jpeg"/>
          <p:cNvPicPr>
            <a:picLocks noChangeAspect="1"/>
          </p:cNvPicPr>
          <p:nvPr/>
        </p:nvPicPr>
        <p:blipFill>
          <a:blip r:embed="rId3"/>
          <a:stretch>
            <a:fillRect/>
          </a:stretch>
        </p:blipFill>
        <p:spPr>
          <a:xfrm>
            <a:off x="3429000" y="4205844"/>
            <a:ext cx="5105400" cy="26521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a:t>
            </a:r>
            <a:r>
              <a:rPr lang="en-US" dirty="0" err="1" smtClean="0"/>
              <a:t>Denervation</a:t>
            </a:r>
            <a:endParaRPr lang="en-US" dirty="0"/>
          </a:p>
        </p:txBody>
      </p:sp>
      <p:sp>
        <p:nvSpPr>
          <p:cNvPr id="3" name="Content Placeholder 2"/>
          <p:cNvSpPr>
            <a:spLocks noGrp="1"/>
          </p:cNvSpPr>
          <p:nvPr>
            <p:ph idx="1"/>
          </p:nvPr>
        </p:nvSpPr>
        <p:spPr/>
        <p:txBody>
          <a:bodyPr>
            <a:noAutofit/>
          </a:bodyPr>
          <a:lstStyle/>
          <a:p>
            <a:r>
              <a:rPr lang="en-US" sz="2000" dirty="0" smtClean="0"/>
              <a:t>When all nerve </a:t>
            </a:r>
            <a:r>
              <a:rPr lang="en-US" sz="2000" dirty="0" err="1" smtClean="0"/>
              <a:t>fibres</a:t>
            </a:r>
            <a:r>
              <a:rPr lang="en-US" sz="2000" dirty="0" smtClean="0"/>
              <a:t> supplying a muscle have degenerated, the condition is known as complete </a:t>
            </a:r>
            <a:r>
              <a:rPr lang="en-US" sz="2000" dirty="0" err="1" smtClean="0"/>
              <a:t>denervation</a:t>
            </a:r>
            <a:r>
              <a:rPr lang="en-US" sz="2000" dirty="0" smtClean="0"/>
              <a:t>.</a:t>
            </a:r>
          </a:p>
          <a:p>
            <a:r>
              <a:rPr lang="en-US" sz="2000" dirty="0" smtClean="0"/>
              <a:t>The curve rises steeply and shift to the right.</a:t>
            </a:r>
          </a:p>
          <a:p>
            <a:r>
              <a:rPr lang="en-US" sz="2000" dirty="0" smtClean="0"/>
              <a:t>For all the impulses, </a:t>
            </a:r>
            <a:r>
              <a:rPr lang="en-US" sz="2000" dirty="0" err="1" smtClean="0"/>
              <a:t>eith</a:t>
            </a:r>
            <a:r>
              <a:rPr lang="en-US" sz="2000" dirty="0" smtClean="0"/>
              <a:t> the duration of 300 ms or less, the strength of stimulus must be increased each time the duration is reduced.</a:t>
            </a:r>
          </a:p>
          <a:p>
            <a:r>
              <a:rPr lang="en-US" sz="2000" dirty="0" smtClean="0"/>
              <a:t>No response is obtained to the impulses of very short duration. Thus, the curve rises steeply and further to right than that of normal </a:t>
            </a:r>
            <a:r>
              <a:rPr lang="en-US" sz="2000" dirty="0" err="1" smtClean="0"/>
              <a:t>innervation</a:t>
            </a:r>
            <a:r>
              <a:rPr lang="en-US" sz="2000" dirty="0" smtClean="0"/>
              <a:t>.</a:t>
            </a:r>
          </a:p>
          <a:p>
            <a:r>
              <a:rPr lang="en-US" sz="2000" dirty="0" smtClean="0"/>
              <a:t>In the graph, </a:t>
            </a:r>
          </a:p>
          <a:p>
            <a:pPr>
              <a:buNone/>
            </a:pPr>
            <a:r>
              <a:rPr lang="en-US" sz="2000" dirty="0" err="1" smtClean="0"/>
              <a:t>Rheobase</a:t>
            </a:r>
            <a:r>
              <a:rPr lang="en-US" sz="2000" dirty="0" smtClean="0"/>
              <a:t> = 4mA</a:t>
            </a:r>
          </a:p>
          <a:p>
            <a:pPr>
              <a:buNone/>
            </a:pPr>
            <a:r>
              <a:rPr lang="en-US" sz="2000" dirty="0" err="1" smtClean="0"/>
              <a:t>Chronaxie</a:t>
            </a:r>
            <a:r>
              <a:rPr lang="en-US" sz="2000" dirty="0" smtClean="0"/>
              <a:t> = 30ms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US" dirty="0" smtClean="0"/>
              <a:t>Partial </a:t>
            </a:r>
            <a:r>
              <a:rPr lang="en-US" dirty="0" err="1" smtClean="0"/>
              <a:t>Denervation</a:t>
            </a:r>
            <a:r>
              <a:rPr lang="en-US" dirty="0" smtClean="0"/>
              <a:t>:-</a:t>
            </a:r>
          </a:p>
          <a:p>
            <a:pPr>
              <a:buNone/>
            </a:pPr>
            <a:r>
              <a:rPr lang="en-US" sz="2400" dirty="0" smtClean="0"/>
              <a:t>   </a:t>
            </a:r>
          </a:p>
          <a:p>
            <a:pPr>
              <a:buNone/>
            </a:pPr>
            <a:r>
              <a:rPr lang="en-US" sz="2400" dirty="0" smtClean="0"/>
              <a:t>When some of the nerve fibers supplying the muscles are degenerated while the others are intact is known to be as </a:t>
            </a:r>
            <a:r>
              <a:rPr lang="en-US" sz="2400" i="1" u="sng" dirty="0" smtClean="0"/>
              <a:t>Partial </a:t>
            </a:r>
            <a:r>
              <a:rPr lang="en-US" sz="2400" i="1" u="sng" dirty="0" err="1" smtClean="0"/>
              <a:t>Denervation</a:t>
            </a:r>
            <a:r>
              <a:rPr lang="en-US" smtClean="0"/>
              <a:t>.</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 of the curve</a:t>
            </a:r>
            <a:endParaRPr lang="en-US" dirty="0"/>
          </a:p>
        </p:txBody>
      </p:sp>
      <p:sp>
        <p:nvSpPr>
          <p:cNvPr id="3" name="Content Placeholder 2"/>
          <p:cNvSpPr>
            <a:spLocks noGrp="1"/>
          </p:cNvSpPr>
          <p:nvPr>
            <p:ph idx="1"/>
          </p:nvPr>
        </p:nvSpPr>
        <p:spPr/>
        <p:txBody>
          <a:bodyPr/>
          <a:lstStyle/>
          <a:p>
            <a:r>
              <a:rPr lang="en-US" sz="2800" dirty="0" smtClean="0"/>
              <a:t>When the impulses are of shorter , the </a:t>
            </a:r>
            <a:r>
              <a:rPr lang="en-US" sz="2800" dirty="0" err="1" smtClean="0"/>
              <a:t>dennervated</a:t>
            </a:r>
            <a:r>
              <a:rPr lang="en-US" sz="2800" dirty="0" smtClean="0"/>
              <a:t> fibers respond less readily and curve rises steeply like that of a </a:t>
            </a:r>
            <a:r>
              <a:rPr lang="en-US" sz="2800" dirty="0" err="1" smtClean="0"/>
              <a:t>dennervated</a:t>
            </a:r>
            <a:r>
              <a:rPr lang="en-US" sz="2800" dirty="0" smtClean="0"/>
              <a:t> muscle .</a:t>
            </a:r>
          </a:p>
          <a:p>
            <a:r>
              <a:rPr lang="en-US" sz="2800" dirty="0" smtClean="0"/>
              <a:t>With the impulses of shorter duration , the innervated fibers respond to a weaker stimulus and this part of the nerve is similar to that of a curve formed in innervated muscle .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Thus , the right hand part of the curve resembles that of </a:t>
            </a:r>
            <a:r>
              <a:rPr lang="en-US" sz="2400" dirty="0" err="1" smtClean="0"/>
              <a:t>dennervated</a:t>
            </a:r>
            <a:r>
              <a:rPr lang="en-US" sz="2400" dirty="0" smtClean="0"/>
              <a:t> muscle and left hand part of curve resembles that of innervated muscle</a:t>
            </a:r>
          </a:p>
          <a:p>
            <a:endParaRPr lang="en-US" dirty="0"/>
          </a:p>
        </p:txBody>
      </p:sp>
      <p:pic>
        <p:nvPicPr>
          <p:cNvPr id="4" name="Picture 2" descr="JaypeeDigital | eBook Reader"/>
          <p:cNvPicPr>
            <a:picLocks noChangeAspect="1" noChangeArrowheads="1"/>
          </p:cNvPicPr>
          <p:nvPr/>
        </p:nvPicPr>
        <p:blipFill>
          <a:blip r:embed="rId2"/>
          <a:srcRect/>
          <a:stretch>
            <a:fillRect/>
          </a:stretch>
        </p:blipFill>
        <p:spPr bwMode="auto">
          <a:xfrm>
            <a:off x="2743200" y="3276600"/>
            <a:ext cx="4229100" cy="333664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7498080" cy="1143000"/>
          </a:xfrm>
        </p:spPr>
        <p:txBody>
          <a:bodyPr>
            <a:normAutofit fontScale="90000"/>
          </a:bodyPr>
          <a:lstStyle/>
          <a:p>
            <a:r>
              <a:rPr lang="en-US" sz="3100" dirty="0" smtClean="0"/>
              <a:t>A </a:t>
            </a:r>
            <a:r>
              <a:rPr lang="en-US" sz="3100" u="sng" dirty="0" smtClean="0"/>
              <a:t>KINK</a:t>
            </a:r>
            <a:r>
              <a:rPr lang="en-US" sz="3100" dirty="0" smtClean="0"/>
              <a:t> is seen at the point where these two sections meet </a:t>
            </a:r>
            <a:r>
              <a:rPr lang="en-US" sz="4400" dirty="0" smtClean="0"/>
              <a:t>.</a:t>
            </a:r>
            <a:br>
              <a:rPr lang="en-US" sz="4400" dirty="0" smtClean="0"/>
            </a:br>
            <a:endParaRPr lang="en-US" dirty="0"/>
          </a:p>
        </p:txBody>
      </p:sp>
      <p:pic>
        <p:nvPicPr>
          <p:cNvPr id="4" name="Content Placeholder 3" descr="JaypeeDigital | eBook Reader"/>
          <p:cNvPicPr>
            <a:picLocks noGrp="1"/>
          </p:cNvPicPr>
          <p:nvPr>
            <p:ph idx="1"/>
          </p:nvPr>
        </p:nvPicPr>
        <p:blipFill>
          <a:blip r:embed="rId2"/>
          <a:srcRect/>
          <a:stretch>
            <a:fillRect/>
          </a:stretch>
        </p:blipFill>
        <p:spPr bwMode="auto">
          <a:xfrm>
            <a:off x="2438400" y="2362200"/>
            <a:ext cx="4724400" cy="3352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7498080" cy="1143000"/>
          </a:xfrm>
        </p:spPr>
        <p:txBody>
          <a:bodyPr>
            <a:normAutofit/>
          </a:bodyPr>
          <a:lstStyle/>
          <a:p>
            <a:r>
              <a:rPr lang="en-US" sz="2800" dirty="0" smtClean="0"/>
              <a:t>RHEOBASE – 5 </a:t>
            </a:r>
            <a:r>
              <a:rPr lang="en-US" sz="2800" dirty="0" err="1" smtClean="0"/>
              <a:t>mA</a:t>
            </a:r>
            <a:r>
              <a:rPr lang="en-US" sz="2800" dirty="0" smtClean="0"/>
              <a:t/>
            </a:r>
            <a:br>
              <a:rPr lang="en-US" sz="2800" dirty="0" smtClean="0"/>
            </a:br>
            <a:r>
              <a:rPr lang="en-US" sz="2800" dirty="0" smtClean="0"/>
              <a:t>CHRONAXIE– 10 </a:t>
            </a:r>
            <a:r>
              <a:rPr lang="en-US" sz="2800" dirty="0" err="1" smtClean="0"/>
              <a:t>mS</a:t>
            </a:r>
            <a:r>
              <a:rPr lang="en-US" sz="2800" dirty="0" smtClean="0"/>
              <a:t> </a:t>
            </a:r>
            <a:endParaRPr lang="en-US" sz="2800" dirty="0"/>
          </a:p>
        </p:txBody>
      </p:sp>
      <p:pic>
        <p:nvPicPr>
          <p:cNvPr id="4" name="Content Placeholder 3" descr="download.jpg"/>
          <p:cNvPicPr>
            <a:picLocks noGrp="1" noChangeAspect="1"/>
          </p:cNvPicPr>
          <p:nvPr>
            <p:ph idx="1"/>
          </p:nvPr>
        </p:nvPicPr>
        <p:blipFill>
          <a:blip r:embed="rId2"/>
          <a:stretch>
            <a:fillRect/>
          </a:stretch>
        </p:blipFill>
        <p:spPr>
          <a:xfrm>
            <a:off x="1752600" y="381000"/>
            <a:ext cx="5909522" cy="4648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338" y="2408238"/>
            <a:ext cx="7498080" cy="1143000"/>
          </a:xfrm>
        </p:spPr>
        <p:txBody>
          <a:bodyPr/>
          <a:lstStyle/>
          <a:p>
            <a:pPr algn="ctr"/>
            <a:r>
              <a:rPr lang="en-IN" b="1" dirty="0" smtClean="0">
                <a:latin typeface="Times New Roman" pitchFamily="18" charset="0"/>
                <a:cs typeface="Times New Roman" pitchFamily="18" charset="0"/>
              </a:rPr>
              <a:t>THANK YOU</a:t>
            </a:r>
            <a:endParaRPr lang="en-IN" b="1" dirty="0">
              <a:latin typeface="Times New Roman" pitchFamily="18" charset="0"/>
              <a:cs typeface="Times New Roman" pitchFamily="18" charset="0"/>
            </a:endParaRPr>
          </a:p>
        </p:txBody>
      </p:sp>
    </p:spTree>
    <p:extLst>
      <p:ext uri="{BB962C8B-B14F-4D97-AF65-F5344CB8AC3E}">
        <p14:creationId xmlns:p14="http://schemas.microsoft.com/office/powerpoint/2010/main" val="119421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563562"/>
          </a:xfrm>
        </p:spPr>
        <p:txBody>
          <a:bodyPr>
            <a:normAutofit/>
          </a:bodyPr>
          <a:lstStyle/>
          <a:p>
            <a:r>
              <a:rPr lang="en-US" sz="2800" dirty="0" smtClean="0"/>
              <a:t>Strength- duration(I /t) curve </a:t>
            </a:r>
            <a:endParaRPr lang="en-US" sz="2800" dirty="0"/>
          </a:p>
        </p:txBody>
      </p:sp>
      <p:sp>
        <p:nvSpPr>
          <p:cNvPr id="3" name="Content Placeholder 2"/>
          <p:cNvSpPr>
            <a:spLocks noGrp="1"/>
          </p:cNvSpPr>
          <p:nvPr>
            <p:ph idx="1"/>
          </p:nvPr>
        </p:nvSpPr>
        <p:spPr>
          <a:xfrm>
            <a:off x="1066800" y="838200"/>
            <a:ext cx="7866888" cy="5410200"/>
          </a:xfrm>
        </p:spPr>
        <p:txBody>
          <a:bodyPr>
            <a:normAutofit/>
          </a:bodyPr>
          <a:lstStyle/>
          <a:p>
            <a:pPr algn="just">
              <a:lnSpc>
                <a:spcPct val="110000"/>
              </a:lnSpc>
            </a:pPr>
            <a:r>
              <a:rPr lang="en-US" sz="2000" dirty="0" smtClean="0"/>
              <a:t>It is the test of neuromuscular junction, and irritability of the muscle.</a:t>
            </a:r>
          </a:p>
          <a:p>
            <a:pPr algn="just">
              <a:lnSpc>
                <a:spcPct val="110000"/>
              </a:lnSpc>
            </a:pPr>
            <a:r>
              <a:rPr lang="en-US" sz="2000" dirty="0" smtClean="0"/>
              <a:t>This diagnostic test is presented in I /t.</a:t>
            </a:r>
          </a:p>
          <a:p>
            <a:pPr algn="just">
              <a:lnSpc>
                <a:spcPct val="110000"/>
              </a:lnSpc>
            </a:pPr>
            <a:r>
              <a:rPr lang="en-US" sz="2000" dirty="0" smtClean="0"/>
              <a:t>It is also known as excitability curve.</a:t>
            </a:r>
          </a:p>
          <a:p>
            <a:pPr algn="just">
              <a:lnSpc>
                <a:spcPct val="110000"/>
              </a:lnSpc>
            </a:pPr>
            <a:r>
              <a:rPr lang="en-US" sz="2000" dirty="0" smtClean="0"/>
              <a:t>Excitability Curve is the graph that demonstrates the exact relationship between the strength and the duration of the stimulus.</a:t>
            </a:r>
          </a:p>
          <a:p>
            <a:pPr algn="just">
              <a:lnSpc>
                <a:spcPct val="110000"/>
              </a:lnSpc>
            </a:pPr>
            <a:r>
              <a:rPr lang="en-US" sz="2000" dirty="0" smtClean="0"/>
              <a:t>This I /t or “strength- duration” curve are widely used for electro- diagnosis of peripheral nervous system disorders. </a:t>
            </a:r>
          </a:p>
          <a:p>
            <a:pPr algn="just">
              <a:lnSpc>
                <a:spcPct val="110000"/>
              </a:lnSpc>
            </a:pPr>
            <a:r>
              <a:rPr lang="en-US" sz="2000" dirty="0" smtClean="0"/>
              <a:t>This test provide reliable means of assessing the location, severity &amp; progress of peripheral motor- nerve degeneration &amp; regeneration.</a:t>
            </a:r>
          </a:p>
          <a:p>
            <a:pPr algn="just">
              <a:lnSpc>
                <a:spcPct val="110000"/>
              </a:lnSpc>
            </a:pPr>
            <a:r>
              <a:rPr lang="en-US" sz="2000" dirty="0" smtClean="0"/>
              <a:t>The S- D curve has the limitation of providing data to evaluate neuromuscular integrity </a:t>
            </a:r>
            <a:r>
              <a:rPr lang="en-US" sz="2000" b="1" dirty="0" smtClean="0"/>
              <a:t>only in the local </a:t>
            </a:r>
            <a:r>
              <a:rPr lang="en-US" sz="2000" b="1" dirty="0" err="1" smtClean="0"/>
              <a:t>fibres</a:t>
            </a:r>
            <a:r>
              <a:rPr lang="en-US" sz="2000" b="1" dirty="0" smtClean="0"/>
              <a:t> that respond to the stimulus.</a:t>
            </a:r>
          </a:p>
          <a:p>
            <a:pPr algn="just">
              <a:lnSpc>
                <a:spcPct val="110000"/>
              </a:lnSpc>
            </a:pPr>
            <a:r>
              <a:rPr lang="en-US" sz="2000" dirty="0"/>
              <a:t>T</a:t>
            </a:r>
            <a:r>
              <a:rPr lang="en-US" sz="2000" dirty="0" smtClean="0"/>
              <a:t>his </a:t>
            </a:r>
            <a:r>
              <a:rPr lang="en-US" sz="2000" dirty="0" smtClean="0"/>
              <a:t>limitation can only be overcome by testing several muscles in the innervated by the nerve of interest.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5105400" cy="1162050"/>
          </a:xfrm>
        </p:spPr>
        <p:txBody>
          <a:bodyPr/>
          <a:lstStyle/>
          <a:p>
            <a:r>
              <a:rPr lang="en-US" dirty="0" smtClean="0"/>
              <a:t>Method to obtain the curve</a:t>
            </a:r>
            <a:endParaRPr lang="en-US" dirty="0"/>
          </a:p>
        </p:txBody>
      </p:sp>
      <p:sp>
        <p:nvSpPr>
          <p:cNvPr id="3" name="Text Placeholder 2"/>
          <p:cNvSpPr>
            <a:spLocks noGrp="1"/>
          </p:cNvSpPr>
          <p:nvPr>
            <p:ph type="body" idx="2"/>
          </p:nvPr>
        </p:nvSpPr>
        <p:spPr>
          <a:xfrm>
            <a:off x="2819400" y="5791200"/>
            <a:ext cx="3962400" cy="698500"/>
          </a:xfrm>
        </p:spPr>
        <p:txBody>
          <a:bodyPr/>
          <a:lstStyle/>
          <a:p>
            <a:r>
              <a:rPr lang="en-US" dirty="0" smtClean="0"/>
              <a:t>Strength- duration Curve.  R= </a:t>
            </a:r>
            <a:r>
              <a:rPr lang="en-US" dirty="0" err="1" smtClean="0"/>
              <a:t>Rheobase</a:t>
            </a:r>
            <a:r>
              <a:rPr lang="en-US" dirty="0" smtClean="0"/>
              <a:t>, </a:t>
            </a:r>
          </a:p>
          <a:p>
            <a:r>
              <a:rPr lang="en-US" dirty="0" smtClean="0"/>
              <a:t>UT= Utilization time, C= </a:t>
            </a:r>
            <a:r>
              <a:rPr lang="en-US" dirty="0" err="1" smtClean="0"/>
              <a:t>Chronaxie</a:t>
            </a:r>
            <a:r>
              <a:rPr lang="en-US" dirty="0" smtClean="0"/>
              <a:t>.</a:t>
            </a:r>
            <a:endParaRPr lang="en-US" dirty="0"/>
          </a:p>
        </p:txBody>
      </p:sp>
      <p:pic>
        <p:nvPicPr>
          <p:cNvPr id="5" name="Content Placeholder 4" descr="WhatsApp Image 2021-05-26 at 2.26.10 AM.jpeg"/>
          <p:cNvPicPr>
            <a:picLocks noGrp="1" noChangeAspect="1"/>
          </p:cNvPicPr>
          <p:nvPr>
            <p:ph sz="half" idx="1"/>
          </p:nvPr>
        </p:nvPicPr>
        <p:blipFill>
          <a:blip r:embed="rId2"/>
          <a:stretch>
            <a:fillRect/>
          </a:stretch>
        </p:blipFill>
        <p:spPr>
          <a:xfrm>
            <a:off x="2514600" y="1600200"/>
            <a:ext cx="3939329" cy="39925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a:bodyPr>
          <a:lstStyle/>
          <a:p>
            <a:pPr algn="just">
              <a:lnSpc>
                <a:spcPct val="150000"/>
              </a:lnSpc>
            </a:pPr>
            <a:r>
              <a:rPr lang="en-US" sz="2000" dirty="0" smtClean="0"/>
              <a:t>In this curve, the strength of the stimulus is plotted (in volts) vertically and the duration (in milliseconds) horizontally.</a:t>
            </a:r>
          </a:p>
          <a:p>
            <a:pPr algn="just">
              <a:lnSpc>
                <a:spcPct val="150000"/>
              </a:lnSpc>
            </a:pPr>
            <a:r>
              <a:rPr lang="en-US" sz="2000" dirty="0" smtClean="0"/>
              <a:t>To </a:t>
            </a:r>
            <a:r>
              <a:rPr lang="en-US" sz="2000" dirty="0" smtClean="0"/>
              <a:t>start with, a stimulus with higher strength or voltage ( 4 or 5 volt) is applied. The minimum duration, taken by the stimulus with particular strength to excite the tissue is noted. The strength and duration are plotted in graph,. </a:t>
            </a:r>
          </a:p>
          <a:p>
            <a:pPr algn="just">
              <a:lnSpc>
                <a:spcPct val="150000"/>
              </a:lnSpc>
            </a:pPr>
            <a:r>
              <a:rPr lang="en-US" sz="2000" dirty="0" smtClean="0"/>
              <a:t>Then, the strength of the stimulus is decreased and the duration is determined. Like this, the voltage is decreased gradually and the duration is determined every time. All the results are plotted and the curve is obtained. </a:t>
            </a:r>
          </a:p>
          <a:p>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485888" cy="639762"/>
          </a:xfrm>
        </p:spPr>
        <p:txBody>
          <a:bodyPr>
            <a:normAutofit/>
          </a:bodyPr>
          <a:lstStyle/>
          <a:p>
            <a:r>
              <a:rPr lang="en-US" sz="2800" dirty="0" smtClean="0"/>
              <a:t>Characteristic features of the curve </a:t>
            </a:r>
            <a:endParaRPr lang="en-US" sz="2800" dirty="0"/>
          </a:p>
        </p:txBody>
      </p:sp>
      <p:sp>
        <p:nvSpPr>
          <p:cNvPr id="3" name="Content Placeholder 2"/>
          <p:cNvSpPr>
            <a:spLocks noGrp="1"/>
          </p:cNvSpPr>
          <p:nvPr>
            <p:ph idx="1"/>
          </p:nvPr>
        </p:nvSpPr>
        <p:spPr>
          <a:xfrm>
            <a:off x="1143000" y="838200"/>
            <a:ext cx="7790688" cy="5410200"/>
          </a:xfrm>
        </p:spPr>
        <p:txBody>
          <a:bodyPr>
            <a:normAutofit fontScale="25000" lnSpcReduction="20000"/>
          </a:bodyPr>
          <a:lstStyle/>
          <a:p>
            <a:pPr algn="just"/>
            <a:r>
              <a:rPr lang="en-US" sz="7200" dirty="0" smtClean="0"/>
              <a:t>The shape of the curve is similar in almost all the excitable tissues.</a:t>
            </a:r>
          </a:p>
          <a:p>
            <a:pPr algn="just"/>
            <a:r>
              <a:rPr lang="en-US" sz="7200" dirty="0" smtClean="0"/>
              <a:t>Following are the important points to be observed in the excitability curve:</a:t>
            </a:r>
          </a:p>
          <a:p>
            <a:pPr marL="539496" indent="-457200" algn="just">
              <a:buFont typeface="+mj-lt"/>
              <a:buAutoNum type="arabicPeriod"/>
            </a:pPr>
            <a:r>
              <a:rPr lang="en-US" sz="7200" dirty="0" err="1" smtClean="0"/>
              <a:t>Rheobase</a:t>
            </a:r>
            <a:endParaRPr lang="en-US" sz="7200" dirty="0" smtClean="0"/>
          </a:p>
          <a:p>
            <a:pPr marL="539496" indent="-457200" algn="just">
              <a:buFont typeface="+mj-lt"/>
              <a:buAutoNum type="arabicPeriod"/>
            </a:pPr>
            <a:r>
              <a:rPr lang="en-US" sz="7200" dirty="0" smtClean="0"/>
              <a:t>Utilization time</a:t>
            </a:r>
          </a:p>
          <a:p>
            <a:pPr marL="539496" indent="-457200" algn="just">
              <a:buFont typeface="+mj-lt"/>
              <a:buAutoNum type="arabicPeriod"/>
            </a:pPr>
            <a:r>
              <a:rPr lang="en-US" sz="7200" dirty="0" err="1" smtClean="0"/>
              <a:t>Chronaxie</a:t>
            </a:r>
            <a:endParaRPr lang="en-US" sz="7200" dirty="0" smtClean="0"/>
          </a:p>
          <a:p>
            <a:pPr marL="596646" indent="-514350" algn="just">
              <a:buNone/>
            </a:pPr>
            <a:endParaRPr lang="en-US" sz="7200" b="1" u="sng" dirty="0" smtClean="0"/>
          </a:p>
          <a:p>
            <a:pPr marL="596646" indent="-514350" algn="just">
              <a:buNone/>
            </a:pPr>
            <a:r>
              <a:rPr lang="en-US" sz="7200" b="1" u="sng" dirty="0" smtClean="0"/>
              <a:t> </a:t>
            </a:r>
            <a:r>
              <a:rPr lang="en-US" sz="7200" dirty="0" smtClean="0"/>
              <a:t>     </a:t>
            </a:r>
            <a:r>
              <a:rPr lang="en-US" sz="7200" b="1" u="sng" dirty="0" err="1" smtClean="0"/>
              <a:t>Rheobase</a:t>
            </a:r>
            <a:endParaRPr lang="en-US" sz="7200" b="1" u="sng" dirty="0" smtClean="0"/>
          </a:p>
          <a:p>
            <a:pPr marL="596646" indent="-514350" algn="just">
              <a:buNone/>
            </a:pPr>
            <a:r>
              <a:rPr lang="en-US" sz="7200" dirty="0" smtClean="0"/>
              <a:t>         It is the minimum strength of stimulus, which can excite the tissue. The voltage below this cannot excite the tissue, whatever may be the duration of the stimulus.</a:t>
            </a:r>
          </a:p>
          <a:p>
            <a:pPr marL="596646" indent="-514350" algn="just">
              <a:buNone/>
            </a:pPr>
            <a:r>
              <a:rPr lang="en-US" sz="7200" dirty="0" smtClean="0"/>
              <a:t>     </a:t>
            </a:r>
            <a:r>
              <a:rPr lang="en-US" sz="7200" b="1" u="sng" dirty="0" smtClean="0"/>
              <a:t>Utilization time</a:t>
            </a:r>
          </a:p>
          <a:p>
            <a:pPr marL="596646" indent="-514350" algn="just">
              <a:buNone/>
            </a:pPr>
            <a:r>
              <a:rPr lang="en-US" sz="7200" dirty="0" smtClean="0"/>
              <a:t>         It is the minimum time required for </a:t>
            </a:r>
            <a:r>
              <a:rPr lang="en-US" sz="7200" dirty="0" err="1" smtClean="0"/>
              <a:t>rheobasic</a:t>
            </a:r>
            <a:r>
              <a:rPr lang="en-US" sz="7200" dirty="0" smtClean="0"/>
              <a:t> strength of stimulus </a:t>
            </a:r>
            <a:r>
              <a:rPr lang="en-US" sz="7200" dirty="0" smtClean="0"/>
              <a:t> </a:t>
            </a:r>
            <a:r>
              <a:rPr lang="en-US" sz="7200" dirty="0" smtClean="0"/>
              <a:t>threshold strength to excite the tissue.</a:t>
            </a:r>
          </a:p>
          <a:p>
            <a:pPr marL="596646" indent="-514350" algn="just">
              <a:buNone/>
            </a:pPr>
            <a:r>
              <a:rPr lang="en-US" sz="7200" dirty="0" smtClean="0"/>
              <a:t>     </a:t>
            </a:r>
            <a:r>
              <a:rPr lang="en-US" sz="7200" b="1" u="sng" dirty="0" err="1" smtClean="0"/>
              <a:t>Chronaxie</a:t>
            </a:r>
            <a:r>
              <a:rPr lang="en-US" sz="7200" b="1" u="sng" dirty="0" smtClean="0"/>
              <a:t> </a:t>
            </a:r>
          </a:p>
          <a:p>
            <a:pPr marL="596646" indent="-514350" algn="just">
              <a:buNone/>
            </a:pPr>
            <a:r>
              <a:rPr lang="en-US" sz="7200" dirty="0" smtClean="0"/>
              <a:t>         it is the minimum time required for a stimulus with double the </a:t>
            </a:r>
            <a:r>
              <a:rPr lang="en-US" sz="7200" dirty="0" err="1" smtClean="0"/>
              <a:t>rheobasic</a:t>
            </a:r>
            <a:r>
              <a:rPr lang="en-US" sz="7200" dirty="0" smtClean="0"/>
              <a:t> strength ( voltage ) to excite the tissue.</a:t>
            </a:r>
          </a:p>
          <a:p>
            <a:pPr marL="596646" indent="-514350">
              <a:buNone/>
            </a:pPr>
            <a:r>
              <a:rPr lang="en-US" sz="2000" dirty="0" smtClean="0"/>
              <a:t> </a:t>
            </a:r>
            <a:endParaRPr lang="en-US" sz="2000" b="1" u="sng" dirty="0" smtClean="0"/>
          </a:p>
          <a:p>
            <a:pPr marL="596646" indent="-514350">
              <a:buNone/>
            </a:pPr>
            <a:endParaRPr lang="en-US" sz="2000" dirty="0" smtClean="0"/>
          </a:p>
          <a:p>
            <a:pPr marL="596646" indent="-514350">
              <a:buNone/>
            </a:pPr>
            <a:r>
              <a:rPr lang="en-US" sz="2000" dirty="0" smtClean="0"/>
              <a:t>         </a:t>
            </a:r>
          </a:p>
          <a:p>
            <a:pPr marL="596646" indent="-514350">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b="1" u="sng" dirty="0" smtClean="0">
                <a:solidFill>
                  <a:schemeClr val="tx2"/>
                </a:solidFill>
              </a:rPr>
              <a:t>Importance of </a:t>
            </a:r>
            <a:r>
              <a:rPr lang="en-US" sz="2400" b="1" u="sng" dirty="0" err="1" smtClean="0">
                <a:solidFill>
                  <a:schemeClr val="tx2"/>
                </a:solidFill>
              </a:rPr>
              <a:t>chronaxie</a:t>
            </a:r>
            <a:endParaRPr lang="en-US" sz="2400" b="1" u="sng" dirty="0" smtClean="0">
              <a:solidFill>
                <a:schemeClr val="tx2"/>
              </a:solidFill>
            </a:endParaRPr>
          </a:p>
          <a:p>
            <a:pPr algn="just">
              <a:buNone/>
            </a:pPr>
            <a:r>
              <a:rPr lang="en-US" dirty="0" smtClean="0"/>
              <a:t>    </a:t>
            </a:r>
            <a:r>
              <a:rPr lang="en-US" sz="2000" dirty="0" smtClean="0"/>
              <a:t>Measurement of </a:t>
            </a:r>
            <a:r>
              <a:rPr lang="en-US" sz="2000" dirty="0" err="1" smtClean="0"/>
              <a:t>chronaxie</a:t>
            </a:r>
            <a:r>
              <a:rPr lang="en-US" sz="2000" dirty="0" smtClean="0"/>
              <a:t> determines the excitability of </a:t>
            </a:r>
            <a:r>
              <a:rPr lang="en-US" sz="2000" dirty="0" smtClean="0"/>
              <a:t>the </a:t>
            </a:r>
            <a:r>
              <a:rPr lang="en-US" sz="2000" dirty="0" smtClean="0"/>
              <a:t>tissues. It is used to compare the excitability in different tissues. Longer the </a:t>
            </a:r>
            <a:r>
              <a:rPr lang="en-US" sz="2000" dirty="0" err="1" smtClean="0"/>
              <a:t>chronaxie</a:t>
            </a:r>
            <a:r>
              <a:rPr lang="en-US" sz="2000" dirty="0" smtClean="0"/>
              <a:t>, lesser is the excitability.</a:t>
            </a:r>
            <a:endParaRPr lang="en-US" sz="2400" dirty="0" smtClean="0"/>
          </a:p>
          <a:p>
            <a:r>
              <a:rPr lang="en-US" sz="2400" b="1" u="sng" dirty="0" smtClean="0">
                <a:solidFill>
                  <a:schemeClr val="tx2"/>
                </a:solidFill>
              </a:rPr>
              <a:t>Normal </a:t>
            </a:r>
            <a:r>
              <a:rPr lang="en-US" sz="2400" b="1" u="sng" dirty="0" err="1" smtClean="0">
                <a:solidFill>
                  <a:schemeClr val="tx2"/>
                </a:solidFill>
              </a:rPr>
              <a:t>Chronaxie</a:t>
            </a:r>
            <a:endParaRPr lang="en-US" sz="2400" b="1" u="sng" dirty="0" smtClean="0">
              <a:solidFill>
                <a:schemeClr val="tx2"/>
              </a:solidFill>
            </a:endParaRPr>
          </a:p>
          <a:p>
            <a:pPr>
              <a:buNone/>
            </a:pPr>
            <a:r>
              <a:rPr lang="en-US" sz="2000" dirty="0" smtClean="0"/>
              <a:t>    In human skeletal muscles : 0.08 to 0.32 milliseconds.</a:t>
            </a:r>
          </a:p>
          <a:p>
            <a:pPr>
              <a:buNone/>
            </a:pPr>
            <a:r>
              <a:rPr lang="en-US" sz="2000" dirty="0" smtClean="0"/>
              <a:t>In frog skeletal muscle : 3 milliseconds.</a:t>
            </a:r>
          </a:p>
          <a:p>
            <a:pPr>
              <a:buNone/>
            </a:pPr>
            <a:endParaRPr lang="en-US" sz="2000" dirty="0" smtClean="0"/>
          </a:p>
          <a:p>
            <a:endParaRPr lang="en-US" sz="2800" b="1" u="sng" dirty="0" smtClean="0">
              <a:solidFill>
                <a:schemeClr val="tx2"/>
              </a:solidFill>
            </a:endParaRPr>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a:bodyPr>
          <a:lstStyle/>
          <a:p>
            <a:pPr algn="just"/>
            <a:r>
              <a:rPr lang="en-US" sz="2400" b="1" u="sng" dirty="0" smtClean="0">
                <a:solidFill>
                  <a:schemeClr val="tx2"/>
                </a:solidFill>
              </a:rPr>
              <a:t>Variation in </a:t>
            </a:r>
            <a:r>
              <a:rPr lang="en-US" sz="2400" b="1" u="sng" dirty="0" err="1" smtClean="0">
                <a:solidFill>
                  <a:schemeClr val="tx2"/>
                </a:solidFill>
              </a:rPr>
              <a:t>chronaxie</a:t>
            </a:r>
            <a:endParaRPr lang="en-US" sz="2400" b="1" u="sng" dirty="0" smtClean="0">
              <a:solidFill>
                <a:schemeClr val="tx2"/>
              </a:solidFill>
            </a:endParaRPr>
          </a:p>
          <a:p>
            <a:pPr algn="just">
              <a:buNone/>
            </a:pPr>
            <a:r>
              <a:rPr lang="en-US" sz="2400" dirty="0" err="1" smtClean="0">
                <a:solidFill>
                  <a:schemeClr val="tx2"/>
                </a:solidFill>
              </a:rPr>
              <a:t>Chronaxie</a:t>
            </a:r>
            <a:r>
              <a:rPr lang="en-US" sz="2400" dirty="0" smtClean="0">
                <a:solidFill>
                  <a:schemeClr val="tx2"/>
                </a:solidFill>
              </a:rPr>
              <a:t> is :</a:t>
            </a:r>
          </a:p>
          <a:p>
            <a:pPr marL="539496" indent="-457200" algn="just">
              <a:buFont typeface="+mj-lt"/>
              <a:buAutoNum type="arabicPeriod"/>
            </a:pPr>
            <a:r>
              <a:rPr lang="en-US" sz="2400" dirty="0" smtClean="0">
                <a:solidFill>
                  <a:schemeClr val="tx2"/>
                </a:solidFill>
              </a:rPr>
              <a:t>Ten times more in skeletal muscles of infants than in the skeletal muscle of adults.</a:t>
            </a:r>
          </a:p>
          <a:p>
            <a:pPr marL="539496" indent="-457200" algn="just">
              <a:buFont typeface="+mj-lt"/>
              <a:buAutoNum type="arabicPeriod"/>
            </a:pPr>
            <a:r>
              <a:rPr lang="en-US" sz="2400" dirty="0" smtClean="0">
                <a:solidFill>
                  <a:schemeClr val="tx2"/>
                </a:solidFill>
              </a:rPr>
              <a:t>Shorter in red muscles than in pale muscles.</a:t>
            </a:r>
          </a:p>
          <a:p>
            <a:pPr marL="539496" indent="-457200" algn="just">
              <a:buFont typeface="+mj-lt"/>
              <a:buAutoNum type="arabicPeriod"/>
            </a:pPr>
            <a:r>
              <a:rPr lang="en-US" sz="2400" dirty="0" smtClean="0">
                <a:solidFill>
                  <a:schemeClr val="tx2"/>
                </a:solidFill>
              </a:rPr>
              <a:t>Shorter in warm- blooded (</a:t>
            </a:r>
            <a:r>
              <a:rPr lang="en-US" sz="2400" dirty="0" err="1" smtClean="0">
                <a:solidFill>
                  <a:schemeClr val="tx2"/>
                </a:solidFill>
              </a:rPr>
              <a:t>homeothermic</a:t>
            </a:r>
            <a:r>
              <a:rPr lang="en-US" sz="2400" dirty="0" smtClean="0">
                <a:solidFill>
                  <a:schemeClr val="tx2"/>
                </a:solidFill>
              </a:rPr>
              <a:t>) animals than in cold- blooded (</a:t>
            </a:r>
            <a:r>
              <a:rPr lang="en-US" sz="2400" dirty="0" err="1" smtClean="0">
                <a:solidFill>
                  <a:schemeClr val="tx2"/>
                </a:solidFill>
              </a:rPr>
              <a:t>poikilothermic</a:t>
            </a:r>
            <a:r>
              <a:rPr lang="en-US" sz="2400" dirty="0" smtClean="0">
                <a:solidFill>
                  <a:schemeClr val="tx2"/>
                </a:solidFill>
              </a:rPr>
              <a:t>) animals.</a:t>
            </a:r>
          </a:p>
          <a:p>
            <a:pPr marL="539496" indent="-457200" algn="just">
              <a:buFont typeface="+mj-lt"/>
              <a:buAutoNum type="arabicPeriod"/>
            </a:pPr>
            <a:r>
              <a:rPr lang="en-US" sz="2400" dirty="0" smtClean="0">
                <a:solidFill>
                  <a:schemeClr val="tx2"/>
                </a:solidFill>
              </a:rPr>
              <a:t>Shortened during increased temperature and prolonged during cold temperature.</a:t>
            </a:r>
          </a:p>
          <a:p>
            <a:pPr marL="539496" indent="-457200" algn="just">
              <a:buFont typeface="+mj-lt"/>
              <a:buAutoNum type="arabicPeriod"/>
            </a:pPr>
            <a:r>
              <a:rPr lang="en-US" sz="2400" dirty="0" smtClean="0">
                <a:solidFill>
                  <a:schemeClr val="tx2"/>
                </a:solidFill>
              </a:rPr>
              <a:t>Longer in paralyzed muscles than in normal muscle.</a:t>
            </a:r>
          </a:p>
          <a:p>
            <a:pPr marL="539496" indent="-457200" algn="just">
              <a:buFont typeface="+mj-lt"/>
              <a:buAutoNum type="arabicPeriod"/>
            </a:pPr>
            <a:r>
              <a:rPr lang="en-US" sz="2400" dirty="0" smtClean="0">
                <a:solidFill>
                  <a:schemeClr val="tx2"/>
                </a:solidFill>
              </a:rPr>
              <a:t>Prolonged gradually during progressive neural diseases.</a:t>
            </a:r>
            <a:endParaRPr lang="en-US" sz="24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Characteristics Feature of S- D Curve</a:t>
            </a:r>
            <a:endParaRPr lang="en-US" sz="3600" dirty="0"/>
          </a:p>
        </p:txBody>
      </p:sp>
      <p:sp>
        <p:nvSpPr>
          <p:cNvPr id="3" name="Content Placeholder 2"/>
          <p:cNvSpPr>
            <a:spLocks noGrp="1"/>
          </p:cNvSpPr>
          <p:nvPr>
            <p:ph idx="1"/>
          </p:nvPr>
        </p:nvSpPr>
        <p:spPr>
          <a:xfrm>
            <a:off x="1066800" y="1219200"/>
            <a:ext cx="7772400" cy="5257800"/>
          </a:xfrm>
        </p:spPr>
        <p:txBody>
          <a:bodyPr/>
          <a:lstStyle/>
          <a:p>
            <a:pPr marL="596646" indent="-514350">
              <a:buFont typeface="Wingdings" pitchFamily="2" charset="2"/>
              <a:buChar char="q"/>
            </a:pPr>
            <a:r>
              <a:rPr lang="en-US" sz="2800" dirty="0" smtClean="0"/>
              <a:t>Normal /Complete </a:t>
            </a:r>
            <a:r>
              <a:rPr lang="en-US" sz="2800" dirty="0" err="1" smtClean="0"/>
              <a:t>Innervation</a:t>
            </a:r>
            <a:r>
              <a:rPr lang="en-US" sz="2800" dirty="0" smtClean="0"/>
              <a:t> :-</a:t>
            </a:r>
          </a:p>
          <a:p>
            <a:pPr marL="596646" indent="-514350">
              <a:buNone/>
            </a:pPr>
            <a:endParaRPr lang="en-US" sz="2800" dirty="0" smtClean="0"/>
          </a:p>
          <a:p>
            <a:pPr marL="596646" indent="-514350">
              <a:buNone/>
            </a:pPr>
            <a:endParaRPr lang="en-US" dirty="0"/>
          </a:p>
        </p:txBody>
      </p:sp>
      <p:pic>
        <p:nvPicPr>
          <p:cNvPr id="4" name="Picture 3" descr="WhatsApp Image 2021-05-25 at 9.07.36 PM.jpeg"/>
          <p:cNvPicPr>
            <a:picLocks noChangeAspect="1"/>
          </p:cNvPicPr>
          <p:nvPr/>
        </p:nvPicPr>
        <p:blipFill>
          <a:blip r:embed="rId2"/>
          <a:stretch>
            <a:fillRect/>
          </a:stretch>
        </p:blipFill>
        <p:spPr>
          <a:xfrm>
            <a:off x="1066800" y="1676400"/>
            <a:ext cx="3817088" cy="2743200"/>
          </a:xfrm>
          <a:prstGeom prst="rect">
            <a:avLst/>
          </a:prstGeom>
        </p:spPr>
      </p:pic>
      <p:pic>
        <p:nvPicPr>
          <p:cNvPr id="5" name="Picture 4" descr="WhatsApp Image 2021-05-25 at 9.07.49 PM.jpeg"/>
          <p:cNvPicPr>
            <a:picLocks noChangeAspect="1"/>
          </p:cNvPicPr>
          <p:nvPr/>
        </p:nvPicPr>
        <p:blipFill>
          <a:blip r:embed="rId3"/>
          <a:stretch>
            <a:fillRect/>
          </a:stretch>
        </p:blipFill>
        <p:spPr>
          <a:xfrm>
            <a:off x="4876801" y="3276600"/>
            <a:ext cx="4267200" cy="3581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 Complete </a:t>
            </a:r>
            <a:r>
              <a:rPr lang="en-US" dirty="0" err="1" smtClean="0"/>
              <a:t>innervation</a:t>
            </a:r>
            <a:endParaRPr lang="en-US" dirty="0"/>
          </a:p>
        </p:txBody>
      </p:sp>
      <p:sp>
        <p:nvSpPr>
          <p:cNvPr id="3" name="Content Placeholder 2"/>
          <p:cNvSpPr>
            <a:spLocks noGrp="1"/>
          </p:cNvSpPr>
          <p:nvPr>
            <p:ph idx="1"/>
          </p:nvPr>
        </p:nvSpPr>
        <p:spPr/>
        <p:txBody>
          <a:bodyPr>
            <a:noAutofit/>
          </a:bodyPr>
          <a:lstStyle/>
          <a:p>
            <a:r>
              <a:rPr lang="en-US" sz="2000" dirty="0" smtClean="0"/>
              <a:t>‘Complete’ means ‘</a:t>
            </a:r>
            <a:r>
              <a:rPr lang="en-US" sz="2000" dirty="0" smtClean="0"/>
              <a:t>whole</a:t>
            </a:r>
            <a:r>
              <a:rPr lang="en-US" sz="2000" dirty="0" smtClean="0"/>
              <a:t>’ and ‘innervation’ means to supply with nerves thus, complete innervation means when all nerve </a:t>
            </a:r>
            <a:r>
              <a:rPr lang="en-US" sz="2000" dirty="0" err="1" smtClean="0"/>
              <a:t>fibres</a:t>
            </a:r>
            <a:r>
              <a:rPr lang="en-US" sz="2000" dirty="0" smtClean="0"/>
              <a:t> supplying a muscles are intact and functional.</a:t>
            </a:r>
          </a:p>
          <a:p>
            <a:r>
              <a:rPr lang="en-US" sz="2000" dirty="0" smtClean="0"/>
              <a:t>The graph plotted is lower, flatter and gradually shifts to the left.</a:t>
            </a:r>
          </a:p>
          <a:p>
            <a:r>
              <a:rPr lang="en-US" sz="2000" dirty="0" smtClean="0"/>
              <a:t>The curve is of typical shape because the same strength of stimulus is required to produce a response with all the impulses of large duration.</a:t>
            </a:r>
          </a:p>
          <a:p>
            <a:r>
              <a:rPr lang="en-US" sz="2000" dirty="0" smtClean="0"/>
              <a:t>Shorter duration require an increase in the strength of stimulus each time the duration is reduced.</a:t>
            </a:r>
          </a:p>
          <a:p>
            <a:r>
              <a:rPr lang="en-US" sz="2000" dirty="0" smtClean="0"/>
              <a:t>The point at which curve begins to rise is variable but usually around 1 millisecond.</a:t>
            </a:r>
          </a:p>
          <a:p>
            <a:r>
              <a:rPr lang="en-US" sz="2000" dirty="0" smtClean="0"/>
              <a:t>In this graph,</a:t>
            </a:r>
          </a:p>
          <a:p>
            <a:pPr>
              <a:buNone/>
            </a:pPr>
            <a:r>
              <a:rPr lang="en-US" sz="2000" dirty="0" err="1" smtClean="0"/>
              <a:t>Rheobase</a:t>
            </a:r>
            <a:r>
              <a:rPr lang="en-US" sz="2000" dirty="0" smtClean="0"/>
              <a:t> = 2 </a:t>
            </a:r>
            <a:r>
              <a:rPr lang="en-US" sz="2000" dirty="0" err="1" smtClean="0"/>
              <a:t>mA</a:t>
            </a:r>
            <a:endParaRPr lang="en-US" sz="2000" dirty="0" smtClean="0"/>
          </a:p>
          <a:p>
            <a:pPr>
              <a:buNone/>
            </a:pPr>
            <a:r>
              <a:rPr lang="en-US" sz="2000" dirty="0" err="1" smtClean="0"/>
              <a:t>Chronaxie</a:t>
            </a:r>
            <a:r>
              <a:rPr lang="en-US" sz="2000" dirty="0" smtClean="0"/>
              <a:t> = 3 ms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270</TotalTime>
  <Words>902</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Strength – Duration(SD) Curve </vt:lpstr>
      <vt:lpstr>Strength- duration(I /t) curve </vt:lpstr>
      <vt:lpstr>Method to obtain the curve</vt:lpstr>
      <vt:lpstr>PowerPoint Presentation</vt:lpstr>
      <vt:lpstr>Characteristic features of the curve </vt:lpstr>
      <vt:lpstr>PowerPoint Presentation</vt:lpstr>
      <vt:lpstr>PowerPoint Presentation</vt:lpstr>
      <vt:lpstr>Characteristics Feature of S- D Curve</vt:lpstr>
      <vt:lpstr>Normal / Complete innervation</vt:lpstr>
      <vt:lpstr>PowerPoint Presentation</vt:lpstr>
      <vt:lpstr>Complete Denervation</vt:lpstr>
      <vt:lpstr>PowerPoint Presentation</vt:lpstr>
      <vt:lpstr>Shape of the curve</vt:lpstr>
      <vt:lpstr>PowerPoint Presentation</vt:lpstr>
      <vt:lpstr>A KINK is seen at the point where these two sections meet . </vt:lpstr>
      <vt:lpstr>RHEOBASE – 5 mA CHRONAXIE– 10 mS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 – Duration(SD) Curve Test</dc:title>
  <dc:creator>PKS</dc:creator>
  <cp:lastModifiedBy>Aakanksha Bajpai</cp:lastModifiedBy>
  <cp:revision>30</cp:revision>
  <dcterms:created xsi:type="dcterms:W3CDTF">2006-08-16T00:00:00Z</dcterms:created>
  <dcterms:modified xsi:type="dcterms:W3CDTF">2022-04-04T13:47:07Z</dcterms:modified>
</cp:coreProperties>
</file>