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8C14C4D-82F6-4FBF-9F48-288567E8C416}" type="datetimeFigureOut">
              <a:rPr lang="en-IN" smtClean="0"/>
              <a:t>15-02-2022</a:t>
            </a:fld>
            <a:endParaRPr lang="en-IN"/>
          </a:p>
        </p:txBody>
      </p:sp>
      <p:sp>
        <p:nvSpPr>
          <p:cNvPr id="8" name="Slide Number Placeholder 7"/>
          <p:cNvSpPr>
            <a:spLocks noGrp="1"/>
          </p:cNvSpPr>
          <p:nvPr>
            <p:ph type="sldNum" sz="quarter" idx="11"/>
          </p:nvPr>
        </p:nvSpPr>
        <p:spPr/>
        <p:txBody>
          <a:bodyPr/>
          <a:lstStyle/>
          <a:p>
            <a:fld id="{530715DD-49BE-4608-92BB-5287BA5D17B9}"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14C4D-82F6-4FBF-9F48-288567E8C416}" type="datetimeFigureOut">
              <a:rPr lang="en-IN" smtClean="0"/>
              <a:t>15-02-2022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0715DD-49BE-4608-92BB-5287BA5D17B9}"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14C4D-82F6-4FBF-9F48-288567E8C416}" type="datetimeFigureOut">
              <a:rPr lang="en-IN" smtClean="0"/>
              <a:t>15-02-2022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0715DD-49BE-4608-92BB-5287BA5D17B9}"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C14C4D-82F6-4FBF-9F48-288567E8C416}" type="datetimeFigureOut">
              <a:rPr lang="en-IN" smtClean="0"/>
              <a:t>15-02-2022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0715DD-49BE-4608-92BB-5287BA5D17B9}"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14C4D-82F6-4FBF-9F48-288567E8C416}" type="datetimeFigureOut">
              <a:rPr lang="en-IN" smtClean="0"/>
              <a:t>15-02-2022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0715DD-49BE-4608-92BB-5287BA5D17B9}"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C14C4D-82F6-4FBF-9F48-288567E8C416}" type="datetimeFigureOut">
              <a:rPr lang="en-IN" smtClean="0"/>
              <a:t>15-02-2022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0715DD-49BE-4608-92BB-5287BA5D17B9}" type="slidenum">
              <a:rPr lang="en-IN" smtClean="0"/>
              <a:t>‹#›</a:t>
            </a:fld>
            <a:endParaRPr lang="en-IN"/>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C14C4D-82F6-4FBF-9F48-288567E8C416}" type="datetimeFigureOut">
              <a:rPr lang="en-IN" smtClean="0"/>
              <a:t>15-02-2022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0715DD-49BE-4608-92BB-5287BA5D17B9}" type="slidenum">
              <a:rPr lang="en-IN" smtClean="0"/>
              <a:t>‹#›</a:t>
            </a:fld>
            <a:endParaRPr lang="en-IN"/>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C14C4D-82F6-4FBF-9F48-288567E8C416}" type="datetimeFigureOut">
              <a:rPr lang="en-IN" smtClean="0"/>
              <a:t>15-02-2022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0715DD-49BE-4608-92BB-5287BA5D17B9}"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14C4D-82F6-4FBF-9F48-288567E8C416}" type="datetimeFigureOut">
              <a:rPr lang="en-IN" smtClean="0"/>
              <a:t>15-02-2022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30715DD-49BE-4608-92BB-5287BA5D17B9}"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14C4D-82F6-4FBF-9F48-288567E8C416}" type="datetimeFigureOut">
              <a:rPr lang="en-IN" smtClean="0"/>
              <a:t>15-02-2022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0715DD-49BE-4608-92BB-5287BA5D17B9}"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14C4D-82F6-4FBF-9F48-288567E8C416}" type="datetimeFigureOut">
              <a:rPr lang="en-IN" smtClean="0"/>
              <a:t>15-02-2022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0715DD-49BE-4608-92BB-5287BA5D17B9}"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8C14C4D-82F6-4FBF-9F48-288567E8C416}" type="datetimeFigureOut">
              <a:rPr lang="en-IN" smtClean="0"/>
              <a:t>15-02-2022</a:t>
            </a:fld>
            <a:endParaRPr lang="en-IN"/>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530715DD-49BE-4608-92BB-5287BA5D17B9}" type="slidenum">
              <a:rPr lang="en-IN" smtClean="0"/>
              <a:t>‹#›</a:t>
            </a:fld>
            <a:endParaRPr lang="en-IN"/>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IN"/>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516625"/>
            <a:ext cx="6897960" cy="1344424"/>
          </a:xfrm>
        </p:spPr>
        <p:txBody>
          <a:bodyPr/>
          <a:lstStyle/>
          <a:p>
            <a:r>
              <a:rPr lang="en-IN" b="1" dirty="0" smtClean="0">
                <a:latin typeface="Times New Roman" pitchFamily="18" charset="0"/>
                <a:cs typeface="Times New Roman" pitchFamily="18" charset="0"/>
              </a:rPr>
              <a:t>SPINAL ORTHOSES</a:t>
            </a:r>
            <a:endParaRPr lang="en-IN"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lnSpcReduction="10000"/>
          </a:bodyPr>
          <a:lstStyle/>
          <a:p>
            <a:pPr algn="ctr"/>
            <a:r>
              <a:rPr lang="en-IN" b="1" dirty="0" smtClean="0">
                <a:latin typeface="Times New Roman" pitchFamily="18" charset="0"/>
                <a:cs typeface="Times New Roman" pitchFamily="18" charset="0"/>
              </a:rPr>
              <a:t>Aakanksha Bajpai</a:t>
            </a:r>
          </a:p>
          <a:p>
            <a:pPr algn="ctr"/>
            <a:r>
              <a:rPr lang="en-IN" b="1" dirty="0" smtClean="0">
                <a:latin typeface="Times New Roman" pitchFamily="18" charset="0"/>
                <a:cs typeface="Times New Roman" pitchFamily="18" charset="0"/>
              </a:rPr>
              <a:t>Assistant Professor</a:t>
            </a:r>
          </a:p>
          <a:p>
            <a:pPr algn="ctr"/>
            <a:r>
              <a:rPr lang="en-IN" b="1" dirty="0" smtClean="0">
                <a:latin typeface="Times New Roman" pitchFamily="18" charset="0"/>
                <a:cs typeface="Times New Roman" pitchFamily="18" charset="0"/>
              </a:rPr>
              <a:t>School of Health Sciences</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313838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9"/>
            <a:ext cx="7690048" cy="5688672"/>
          </a:xfrm>
        </p:spPr>
        <p:txBody>
          <a:bodyPr/>
          <a:lstStyle/>
          <a:p>
            <a:pPr marL="45720" indent="0" algn="ctr">
              <a:buNone/>
            </a:pPr>
            <a:r>
              <a:rPr lang="en-IN" b="1" u="sng" dirty="0">
                <a:latin typeface="Times New Roman" pitchFamily="18" charset="0"/>
                <a:cs typeface="Times New Roman" pitchFamily="18" charset="0"/>
              </a:rPr>
              <a:t>Cervical-Thoracic </a:t>
            </a:r>
            <a:r>
              <a:rPr lang="en-IN" b="1" u="sng" dirty="0" err="1">
                <a:latin typeface="Times New Roman" pitchFamily="18" charset="0"/>
                <a:cs typeface="Times New Roman" pitchFamily="18" charset="0"/>
              </a:rPr>
              <a:t>Orthosis</a:t>
            </a:r>
            <a:r>
              <a:rPr lang="en-IN" b="1" u="sng" dirty="0">
                <a:latin typeface="Times New Roman" pitchFamily="18" charset="0"/>
                <a:cs typeface="Times New Roman" pitchFamily="18" charset="0"/>
              </a:rPr>
              <a:t> (CTO</a:t>
            </a:r>
            <a:r>
              <a:rPr lang="en-IN" b="1" u="sng" dirty="0" smtClean="0">
                <a:latin typeface="Times New Roman" pitchFamily="18" charset="0"/>
                <a:cs typeface="Times New Roman" pitchFamily="18" charset="0"/>
              </a:rPr>
              <a:t>)</a:t>
            </a:r>
          </a:p>
          <a:p>
            <a:pPr marL="45720" indent="0" algn="just">
              <a:lnSpc>
                <a:spcPct val="150000"/>
              </a:lnSpc>
              <a:buNone/>
            </a:pPr>
            <a:r>
              <a:rPr lang="en-US" dirty="0">
                <a:latin typeface="Times New Roman" pitchFamily="18" charset="0"/>
                <a:cs typeface="Times New Roman" pitchFamily="18" charset="0"/>
              </a:rPr>
              <a:t>Consist of chin and occipital pieces that are connected by two to four adjustable metal uprights to sternal and back plates. </a:t>
            </a:r>
          </a:p>
          <a:p>
            <a:pPr marL="45720" indent="0" algn="just">
              <a:lnSpc>
                <a:spcPct val="150000"/>
              </a:lnSpc>
              <a:buNone/>
            </a:pPr>
            <a:endParaRPr lang="en-US" dirty="0" smtClean="0">
              <a:latin typeface="Times New Roman" pitchFamily="18" charset="0"/>
              <a:cs typeface="Times New Roman" pitchFamily="18" charset="0"/>
            </a:endParaRPr>
          </a:p>
          <a:p>
            <a:pPr marL="45720" indent="0" algn="just">
              <a:lnSpc>
                <a:spcPct val="150000"/>
              </a:lnSpc>
              <a:buNone/>
            </a:pPr>
            <a:r>
              <a:rPr lang="en-US" dirty="0" smtClean="0">
                <a:latin typeface="Times New Roman" pitchFamily="18" charset="0"/>
                <a:cs typeface="Times New Roman" pitchFamily="18" charset="0"/>
              </a:rPr>
              <a:t>Provide </a:t>
            </a:r>
            <a:r>
              <a:rPr lang="en-US" dirty="0">
                <a:latin typeface="Times New Roman" pitchFamily="18" charset="0"/>
                <a:cs typeface="Times New Roman" pitchFamily="18" charset="0"/>
              </a:rPr>
              <a:t>greater restriction of neck motion than collars do. </a:t>
            </a:r>
          </a:p>
          <a:p>
            <a:pPr marL="45720" indent="0" algn="just">
              <a:lnSpc>
                <a:spcPct val="150000"/>
              </a:lnSpc>
              <a:buNone/>
            </a:pPr>
            <a:r>
              <a:rPr lang="en-US" dirty="0" smtClean="0">
                <a:latin typeface="Times New Roman" pitchFamily="18" charset="0"/>
                <a:cs typeface="Times New Roman" pitchFamily="18" charset="0"/>
              </a:rPr>
              <a:t>E.g</a:t>
            </a:r>
            <a:r>
              <a:rPr lang="en-US" dirty="0">
                <a:latin typeface="Times New Roman" pitchFamily="18" charset="0"/>
                <a:cs typeface="Times New Roman" pitchFamily="18" charset="0"/>
              </a:rPr>
              <a:t>.: The sternal occipital mandibular immobilizer (SOMI) </a:t>
            </a:r>
            <a:endParaRPr lang="en-IN"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624" y="3933056"/>
            <a:ext cx="2761939" cy="239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6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9"/>
            <a:ext cx="7690048" cy="5688672"/>
          </a:xfrm>
        </p:spPr>
        <p:txBody>
          <a:bodyPr/>
          <a:lstStyle/>
          <a:p>
            <a:pPr marL="45720" indent="0" algn="ctr">
              <a:lnSpc>
                <a:spcPct val="150000"/>
              </a:lnSpc>
              <a:buNone/>
            </a:pPr>
            <a:r>
              <a:rPr lang="en-IN" b="1" u="sng" dirty="0">
                <a:latin typeface="Times New Roman" pitchFamily="18" charset="0"/>
                <a:cs typeface="Times New Roman" pitchFamily="18" charset="0"/>
              </a:rPr>
              <a:t>Sternal Occipital Mandibular Immobilizer (SOMI</a:t>
            </a:r>
            <a:r>
              <a:rPr lang="en-IN" b="1" u="sng" dirty="0" smtClean="0">
                <a:latin typeface="Times New Roman" pitchFamily="18" charset="0"/>
                <a:cs typeface="Times New Roman" pitchFamily="18" charset="0"/>
              </a:rPr>
              <a:t>)</a:t>
            </a:r>
          </a:p>
          <a:p>
            <a:pPr algn="just">
              <a:lnSpc>
                <a:spcPct val="150000"/>
              </a:lnSpc>
              <a:buFont typeface="Wingdings" pitchFamily="2" charset="2"/>
              <a:buChar char="q"/>
            </a:pPr>
            <a:r>
              <a:rPr lang="en-US" dirty="0">
                <a:latin typeface="Times New Roman" pitchFamily="18" charset="0"/>
                <a:cs typeface="Times New Roman" pitchFamily="18" charset="0"/>
              </a:rPr>
              <a:t>Parts </a:t>
            </a:r>
          </a:p>
          <a:p>
            <a:pPr algn="just">
              <a:lnSpc>
                <a:spcPct val="150000"/>
              </a:lnSpc>
              <a:buFont typeface="Wingdings" pitchFamily="2" charset="2"/>
              <a:buChar char="ü"/>
            </a:pPr>
            <a:r>
              <a:rPr lang="en-US" dirty="0" smtClean="0">
                <a:latin typeface="Times New Roman" pitchFamily="18" charset="0"/>
                <a:cs typeface="Times New Roman" pitchFamily="18" charset="0"/>
              </a:rPr>
              <a:t>Sternal </a:t>
            </a:r>
            <a:r>
              <a:rPr lang="en-US" dirty="0">
                <a:latin typeface="Times New Roman" pitchFamily="18" charset="0"/>
                <a:cs typeface="Times New Roman" pitchFamily="18" charset="0"/>
              </a:rPr>
              <a:t>plate </a:t>
            </a:r>
          </a:p>
          <a:p>
            <a:pPr algn="just">
              <a:lnSpc>
                <a:spcPct val="150000"/>
              </a:lnSpc>
              <a:buFont typeface="Wingdings" pitchFamily="2" charset="2"/>
              <a:buChar char="ü"/>
            </a:pPr>
            <a:r>
              <a:rPr lang="en-US" dirty="0" smtClean="0">
                <a:latin typeface="Times New Roman" pitchFamily="18" charset="0"/>
                <a:cs typeface="Times New Roman" pitchFamily="18" charset="0"/>
              </a:rPr>
              <a:t>One </a:t>
            </a:r>
            <a:r>
              <a:rPr lang="en-US" dirty="0">
                <a:latin typeface="Times New Roman" pitchFamily="18" charset="0"/>
                <a:cs typeface="Times New Roman" pitchFamily="18" charset="0"/>
              </a:rPr>
              <a:t>anterior strap to hold chin </a:t>
            </a:r>
          </a:p>
          <a:p>
            <a:pPr algn="just">
              <a:lnSpc>
                <a:spcPct val="150000"/>
              </a:lnSpc>
              <a:buFont typeface="Wingdings" pitchFamily="2" charset="2"/>
              <a:buChar char="ü"/>
            </a:pPr>
            <a:r>
              <a:rPr lang="en-US" dirty="0" smtClean="0">
                <a:latin typeface="Times New Roman" pitchFamily="18" charset="0"/>
                <a:cs typeface="Times New Roman" pitchFamily="18" charset="0"/>
              </a:rPr>
              <a:t>Two </a:t>
            </a:r>
            <a:r>
              <a:rPr lang="en-US" dirty="0">
                <a:latin typeface="Times New Roman" pitchFamily="18" charset="0"/>
                <a:cs typeface="Times New Roman" pitchFamily="18" charset="0"/>
              </a:rPr>
              <a:t>rigid metal rods from anterior to posterior to occiput </a:t>
            </a:r>
            <a:r>
              <a:rPr lang="en-US" dirty="0" smtClean="0">
                <a:latin typeface="Times New Roman" pitchFamily="18" charset="0"/>
                <a:cs typeface="Times New Roman" pitchFamily="18" charset="0"/>
              </a:rPr>
              <a:t>support.</a:t>
            </a:r>
          </a:p>
          <a:p>
            <a:pPr algn="just">
              <a:lnSpc>
                <a:spcPct val="150000"/>
              </a:lnSpc>
              <a:buFont typeface="Wingdings" pitchFamily="2" charset="2"/>
              <a:buChar char="q"/>
            </a:pPr>
            <a:r>
              <a:rPr lang="en-US" dirty="0" smtClean="0">
                <a:latin typeface="Times New Roman" pitchFamily="18" charset="0"/>
                <a:cs typeface="Times New Roman" pitchFamily="18" charset="0"/>
              </a:rPr>
              <a:t>Advantages </a:t>
            </a:r>
          </a:p>
          <a:p>
            <a:pPr algn="just">
              <a:lnSpc>
                <a:spcPct val="150000"/>
              </a:lnSpc>
              <a:buFont typeface="Wingdings" pitchFamily="2" charset="2"/>
              <a:buChar char="ü"/>
            </a:pPr>
            <a:r>
              <a:rPr lang="en-US" dirty="0" smtClean="0">
                <a:latin typeface="Times New Roman" pitchFamily="18" charset="0"/>
                <a:cs typeface="Times New Roman" pitchFamily="18" charset="0"/>
              </a:rPr>
              <a:t>No </a:t>
            </a:r>
            <a:r>
              <a:rPr lang="en-US" dirty="0">
                <a:latin typeface="Times New Roman" pitchFamily="18" charset="0"/>
                <a:cs typeface="Times New Roman" pitchFamily="18" charset="0"/>
              </a:rPr>
              <a:t>posterior post - can be used while patient is supine. </a:t>
            </a:r>
          </a:p>
          <a:p>
            <a:pPr algn="just">
              <a:lnSpc>
                <a:spcPct val="150000"/>
              </a:lnSpc>
              <a:buFont typeface="Wingdings" pitchFamily="2" charset="2"/>
              <a:buChar char="ü"/>
            </a:pPr>
            <a:r>
              <a:rPr lang="en-US" dirty="0" smtClean="0">
                <a:latin typeface="Times New Roman" pitchFamily="18" charset="0"/>
                <a:cs typeface="Times New Roman" pitchFamily="18" charset="0"/>
              </a:rPr>
              <a:t>Light </a:t>
            </a:r>
            <a:r>
              <a:rPr lang="en-US" dirty="0">
                <a:latin typeface="Times New Roman" pitchFamily="18" charset="0"/>
                <a:cs typeface="Times New Roman" pitchFamily="18" charset="0"/>
              </a:rPr>
              <a:t>weight for donning and doffing </a:t>
            </a:r>
          </a:p>
          <a:p>
            <a:pPr algn="just">
              <a:lnSpc>
                <a:spcPct val="150000"/>
              </a:lnSpc>
              <a:buFont typeface="Wingdings" pitchFamily="2" charset="2"/>
              <a:buChar char="ü"/>
            </a:pPr>
            <a:r>
              <a:rPr lang="en-US" dirty="0" smtClean="0">
                <a:latin typeface="Times New Roman" pitchFamily="18" charset="0"/>
                <a:cs typeface="Times New Roman" pitchFamily="18" charset="0"/>
              </a:rPr>
              <a:t>Controls </a:t>
            </a:r>
            <a:r>
              <a:rPr lang="en-US" dirty="0">
                <a:latin typeface="Times New Roman" pitchFamily="18" charset="0"/>
                <a:cs typeface="Times New Roman" pitchFamily="18" charset="0"/>
              </a:rPr>
              <a:t>flexion effectively at C1–C3</a:t>
            </a:r>
            <a:endParaRPr lang="en-IN"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356992"/>
            <a:ext cx="196215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25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20689"/>
            <a:ext cx="7546032" cy="5688672"/>
          </a:xfrm>
        </p:spPr>
        <p:txBody>
          <a:bodyPr/>
          <a:lstStyle/>
          <a:p>
            <a:pPr algn="just">
              <a:lnSpc>
                <a:spcPct val="150000"/>
              </a:lnSpc>
              <a:buFont typeface="Wingdings" pitchFamily="2" charset="2"/>
              <a:buChar char="q"/>
            </a:pPr>
            <a:r>
              <a:rPr lang="en-US" dirty="0">
                <a:latin typeface="Times New Roman" pitchFamily="18" charset="0"/>
                <a:cs typeface="Times New Roman" pitchFamily="18" charset="0"/>
              </a:rPr>
              <a:t>Indications </a:t>
            </a:r>
          </a:p>
          <a:p>
            <a:pPr algn="just">
              <a:lnSpc>
                <a:spcPct val="150000"/>
              </a:lnSpc>
              <a:buFont typeface="Wingdings" pitchFamily="2" charset="2"/>
              <a:buChar char="ü"/>
            </a:pPr>
            <a:r>
              <a:rPr lang="en-US" dirty="0" err="1" smtClean="0">
                <a:latin typeface="Times New Roman" pitchFamily="18" charset="0"/>
                <a:cs typeface="Times New Roman" pitchFamily="18" charset="0"/>
              </a:rPr>
              <a:t>Atlantoaxial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instability caused by rheumatoid arthritis </a:t>
            </a:r>
          </a:p>
          <a:p>
            <a:pPr algn="just">
              <a:lnSpc>
                <a:spcPct val="150000"/>
              </a:lnSpc>
              <a:buFont typeface="Wingdings" pitchFamily="2" charset="2"/>
              <a:buChar char="ü"/>
            </a:pPr>
            <a:r>
              <a:rPr lang="en-US" dirty="0" smtClean="0">
                <a:latin typeface="Times New Roman" pitchFamily="18" charset="0"/>
                <a:cs typeface="Times New Roman" pitchFamily="18" charset="0"/>
              </a:rPr>
              <a:t>Neural </a:t>
            </a:r>
            <a:r>
              <a:rPr lang="en-US" dirty="0">
                <a:latin typeface="Times New Roman" pitchFamily="18" charset="0"/>
                <a:cs typeface="Times New Roman" pitchFamily="18" charset="0"/>
              </a:rPr>
              <a:t>arch fractures of C2, because flexion causes </a:t>
            </a:r>
            <a:r>
              <a:rPr lang="en-US" dirty="0" smtClean="0">
                <a:latin typeface="Times New Roman" pitchFamily="18" charset="0"/>
                <a:cs typeface="Times New Roman" pitchFamily="18" charset="0"/>
              </a:rPr>
              <a:t>instability</a:t>
            </a:r>
          </a:p>
          <a:p>
            <a:pPr algn="just">
              <a:lnSpc>
                <a:spcPct val="150000"/>
              </a:lnSpc>
              <a:buFont typeface="Wingdings" pitchFamily="2" charset="2"/>
              <a:buChar char="q"/>
            </a:pPr>
            <a:r>
              <a:rPr lang="en-US" dirty="0" smtClean="0">
                <a:latin typeface="Times New Roman" pitchFamily="18" charset="0"/>
                <a:cs typeface="Times New Roman" pitchFamily="18" charset="0"/>
              </a:rPr>
              <a:t>Contraindications </a:t>
            </a:r>
          </a:p>
          <a:p>
            <a:pPr algn="just">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SOMI controls extension less effectively than do other </a:t>
            </a:r>
            <a:r>
              <a:rPr lang="en-US" dirty="0" err="1">
                <a:latin typeface="Times New Roman" pitchFamily="18" charset="0"/>
                <a:cs typeface="Times New Roman" pitchFamily="18" charset="0"/>
              </a:rPr>
              <a:t>orthoses</a:t>
            </a:r>
            <a:r>
              <a:rPr lang="en-US" dirty="0">
                <a:latin typeface="Times New Roman" pitchFamily="18" charset="0"/>
                <a:cs typeface="Times New Roman" pitchFamily="18" charset="0"/>
              </a:rPr>
              <a:t>. </a:t>
            </a:r>
          </a:p>
          <a:p>
            <a:pPr algn="just">
              <a:lnSpc>
                <a:spcPct val="150000"/>
              </a:lnSpc>
              <a:buFont typeface="Wingdings" pitchFamily="2" charset="2"/>
              <a:buChar char="ü"/>
            </a:pPr>
            <a:r>
              <a:rPr lang="en-US" dirty="0" smtClean="0">
                <a:latin typeface="Times New Roman" pitchFamily="18" charset="0"/>
                <a:cs typeface="Times New Roman" pitchFamily="18" charset="0"/>
              </a:rPr>
              <a:t>Flexion </a:t>
            </a:r>
            <a:r>
              <a:rPr lang="en-US" dirty="0">
                <a:latin typeface="Times New Roman" pitchFamily="18" charset="0"/>
                <a:cs typeface="Times New Roman" pitchFamily="18" charset="0"/>
              </a:rPr>
              <a:t>and extension control at C3-T1: better served with a </a:t>
            </a:r>
            <a:r>
              <a:rPr lang="en-US" dirty="0" smtClean="0">
                <a:latin typeface="Times New Roman" pitchFamily="18" charset="0"/>
                <a:cs typeface="Times New Roman" pitchFamily="18" charset="0"/>
              </a:rPr>
              <a:t>Minerva.</a:t>
            </a:r>
          </a:p>
          <a:p>
            <a:pPr algn="just">
              <a:lnSpc>
                <a:spcPct val="150000"/>
              </a:lnSpc>
              <a:buFont typeface="Wingdings" pitchFamily="2" charset="2"/>
              <a:buChar char="ü"/>
            </a:pPr>
            <a:endParaRPr lang="en-IN"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789040"/>
            <a:ext cx="18764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36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9"/>
            <a:ext cx="7618040" cy="5688672"/>
          </a:xfrm>
        </p:spPr>
        <p:txBody>
          <a:bodyPr/>
          <a:lstStyle/>
          <a:p>
            <a:pPr marL="45720" indent="0" algn="ctr">
              <a:buNone/>
            </a:pPr>
            <a:r>
              <a:rPr lang="en-IN" b="1" u="sng" dirty="0">
                <a:latin typeface="Times New Roman" pitchFamily="18" charset="0"/>
                <a:cs typeface="Times New Roman" pitchFamily="18" charset="0"/>
              </a:rPr>
              <a:t>SOMI Brace Fitting </a:t>
            </a:r>
            <a:r>
              <a:rPr lang="en-IN" b="1" u="sng" dirty="0" smtClean="0">
                <a:latin typeface="Times New Roman" pitchFamily="18" charset="0"/>
                <a:cs typeface="Times New Roman" pitchFamily="18" charset="0"/>
              </a:rPr>
              <a:t>Instructions</a:t>
            </a:r>
          </a:p>
          <a:p>
            <a:pPr marL="45720" indent="0" algn="just">
              <a:lnSpc>
                <a:spcPct val="150000"/>
              </a:lnSpc>
              <a:buNone/>
            </a:pPr>
            <a:r>
              <a:rPr lang="en-US" dirty="0">
                <a:latin typeface="Times New Roman" pitchFamily="18" charset="0"/>
                <a:cs typeface="Times New Roman" pitchFamily="18" charset="0"/>
              </a:rPr>
              <a:t>Brace Application </a:t>
            </a:r>
            <a:endParaRPr lang="en-US" dirty="0" smtClean="0">
              <a:latin typeface="Times New Roman" pitchFamily="18" charset="0"/>
              <a:cs typeface="Times New Roman" pitchFamily="18" charset="0"/>
            </a:endParaRPr>
          </a:p>
          <a:p>
            <a:pPr marL="502920" indent="-457200" algn="just">
              <a:lnSpc>
                <a:spcPct val="150000"/>
              </a:lnSpc>
              <a:buAutoNum type="arabicPeriod"/>
            </a:pPr>
            <a:r>
              <a:rPr lang="en-US" dirty="0" smtClean="0">
                <a:latin typeface="Times New Roman" pitchFamily="18" charset="0"/>
                <a:cs typeface="Times New Roman" pitchFamily="18" charset="0"/>
              </a:rPr>
              <a:t>ALWAYS </a:t>
            </a:r>
            <a:r>
              <a:rPr lang="en-US" dirty="0">
                <a:latin typeface="Times New Roman" pitchFamily="18" charset="0"/>
                <a:cs typeface="Times New Roman" pitchFamily="18" charset="0"/>
              </a:rPr>
              <a:t>apply brace while patient is lying flat on his/her back</a:t>
            </a:r>
            <a:r>
              <a:rPr lang="en-US" dirty="0" smtClean="0">
                <a:latin typeface="Times New Roman" pitchFamily="18" charset="0"/>
                <a:cs typeface="Times New Roman" pitchFamily="18" charset="0"/>
              </a:rPr>
              <a:t>.</a:t>
            </a:r>
          </a:p>
          <a:p>
            <a:pPr marL="502920" indent="-457200" algn="just">
              <a:lnSpc>
                <a:spcPct val="150000"/>
              </a:lnSpc>
              <a:buAutoNum type="arabicPeriod"/>
            </a:pPr>
            <a:r>
              <a:rPr lang="en-US" dirty="0" smtClean="0">
                <a:latin typeface="Times New Roman" pitchFamily="18" charset="0"/>
                <a:cs typeface="Times New Roman" pitchFamily="18" charset="0"/>
              </a:rPr>
              <a:t> Apply </a:t>
            </a:r>
            <a:r>
              <a:rPr lang="en-US" dirty="0">
                <a:latin typeface="Times New Roman" pitchFamily="18" charset="0"/>
                <a:cs typeface="Times New Roman" pitchFamily="18" charset="0"/>
              </a:rPr>
              <a:t>the chest piece over the shoulders. </a:t>
            </a:r>
          </a:p>
          <a:p>
            <a:pPr marL="502920" indent="-457200" algn="just">
              <a:lnSpc>
                <a:spcPct val="150000"/>
              </a:lnSpc>
              <a:buAutoNum type="arabicPeriod"/>
            </a:pPr>
            <a:r>
              <a:rPr lang="en-US" dirty="0" smtClean="0">
                <a:latin typeface="Times New Roman" pitchFamily="18" charset="0"/>
                <a:cs typeface="Times New Roman" pitchFamily="18" charset="0"/>
              </a:rPr>
              <a:t>Attach </a:t>
            </a:r>
            <a:r>
              <a:rPr lang="en-US" dirty="0">
                <a:latin typeface="Times New Roman" pitchFamily="18" charset="0"/>
                <a:cs typeface="Times New Roman" pitchFamily="18" charset="0"/>
              </a:rPr>
              <a:t>the chin piece to the chest piece. </a:t>
            </a:r>
          </a:p>
          <a:p>
            <a:pPr marL="502920" indent="-457200" algn="just">
              <a:lnSpc>
                <a:spcPct val="150000"/>
              </a:lnSpc>
              <a:buAutoNum type="arabicPeriod"/>
            </a:pPr>
            <a:r>
              <a:rPr lang="en-US" dirty="0" smtClean="0">
                <a:latin typeface="Times New Roman" pitchFamily="18" charset="0"/>
                <a:cs typeface="Times New Roman" pitchFamily="18" charset="0"/>
              </a:rPr>
              <a:t>Occipital </a:t>
            </a:r>
            <a:r>
              <a:rPr lang="en-US" dirty="0">
                <a:latin typeface="Times New Roman" pitchFamily="18" charset="0"/>
                <a:cs typeface="Times New Roman" pitchFamily="18" charset="0"/>
              </a:rPr>
              <a:t>piece is then attached to the chest piece (slide on sideways underneath the neck). </a:t>
            </a:r>
          </a:p>
          <a:p>
            <a:pPr marL="502920" indent="-457200" algn="just">
              <a:lnSpc>
                <a:spcPct val="150000"/>
              </a:lnSpc>
              <a:buAutoNum type="arabicPeriod"/>
            </a:pPr>
            <a:r>
              <a:rPr lang="en-US" dirty="0" smtClean="0">
                <a:latin typeface="Times New Roman" pitchFamily="18" charset="0"/>
                <a:cs typeface="Times New Roman" pitchFamily="18" charset="0"/>
              </a:rPr>
              <a:t>Snap </a:t>
            </a:r>
            <a:r>
              <a:rPr lang="en-US" dirty="0">
                <a:latin typeface="Times New Roman" pitchFamily="18" charset="0"/>
                <a:cs typeface="Times New Roman" pitchFamily="18" charset="0"/>
              </a:rPr>
              <a:t>the chin and occipital pieces together. </a:t>
            </a:r>
          </a:p>
          <a:p>
            <a:pPr marL="502920" indent="-457200" algn="just">
              <a:lnSpc>
                <a:spcPct val="150000"/>
              </a:lnSpc>
              <a:buAutoNum type="arabicPeriod"/>
            </a:pPr>
            <a:r>
              <a:rPr lang="en-US" dirty="0" smtClean="0">
                <a:latin typeface="Times New Roman" pitchFamily="18" charset="0"/>
                <a:cs typeface="Times New Roman" pitchFamily="18" charset="0"/>
              </a:rPr>
              <a:t>Sit </a:t>
            </a:r>
            <a:r>
              <a:rPr lang="en-US" dirty="0">
                <a:latin typeface="Times New Roman" pitchFamily="18" charset="0"/>
                <a:cs typeface="Times New Roman" pitchFamily="18" charset="0"/>
              </a:rPr>
              <a:t>patient up. </a:t>
            </a:r>
          </a:p>
          <a:p>
            <a:pPr marL="502920" indent="-457200" algn="just">
              <a:lnSpc>
                <a:spcPct val="150000"/>
              </a:lnSpc>
              <a:buAutoNum type="arabicPeriod"/>
            </a:pPr>
            <a:r>
              <a:rPr lang="en-US" dirty="0" smtClean="0">
                <a:latin typeface="Times New Roman" pitchFamily="18" charset="0"/>
                <a:cs typeface="Times New Roman" pitchFamily="18" charset="0"/>
              </a:rPr>
              <a:t>Shoulder </a:t>
            </a:r>
            <a:r>
              <a:rPr lang="en-US" dirty="0">
                <a:latin typeface="Times New Roman" pitchFamily="18" charset="0"/>
                <a:cs typeface="Times New Roman" pitchFamily="18" charset="0"/>
              </a:rPr>
              <a:t>straps must be </a:t>
            </a:r>
            <a:r>
              <a:rPr lang="en-US" dirty="0" err="1">
                <a:latin typeface="Times New Roman" pitchFamily="18" charset="0"/>
                <a:cs typeface="Times New Roman" pitchFamily="18" charset="0"/>
              </a:rPr>
              <a:t>criss</a:t>
            </a:r>
            <a:r>
              <a:rPr lang="en-US" dirty="0">
                <a:latin typeface="Times New Roman" pitchFamily="18" charset="0"/>
                <a:cs typeface="Times New Roman" pitchFamily="18" charset="0"/>
              </a:rPr>
              <a:t>-crossed in the back, and then attached to the hooks on the front of the brace. </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35944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484784"/>
            <a:ext cx="3367881" cy="443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89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3"/>
            <a:ext cx="7690048" cy="5832688"/>
          </a:xfrm>
        </p:spPr>
        <p:txBody>
          <a:bodyPr/>
          <a:lstStyle/>
          <a:p>
            <a:pPr algn="just">
              <a:lnSpc>
                <a:spcPct val="150000"/>
              </a:lnSpc>
              <a:buFont typeface="Wingdings" pitchFamily="2" charset="2"/>
              <a:buChar char="q"/>
            </a:pPr>
            <a:r>
              <a:rPr lang="en-US" dirty="0">
                <a:latin typeface="Times New Roman" pitchFamily="18" charset="0"/>
                <a:cs typeface="Times New Roman" pitchFamily="18" charset="0"/>
              </a:rPr>
              <a:t>Brace Removal </a:t>
            </a:r>
          </a:p>
          <a:p>
            <a:pPr algn="just">
              <a:lnSpc>
                <a:spcPct val="150000"/>
              </a:lnSpc>
              <a:buFont typeface="Wingdings" pitchFamily="2" charset="2"/>
              <a:buChar char="ü"/>
            </a:pPr>
            <a:r>
              <a:rPr lang="en-US" dirty="0" smtClean="0">
                <a:latin typeface="Times New Roman" pitchFamily="18" charset="0"/>
                <a:cs typeface="Times New Roman" pitchFamily="18" charset="0"/>
              </a:rPr>
              <a:t>ONLY </a:t>
            </a:r>
            <a:r>
              <a:rPr lang="en-US" dirty="0">
                <a:latin typeface="Times New Roman" pitchFamily="18" charset="0"/>
                <a:cs typeface="Times New Roman" pitchFamily="18" charset="0"/>
              </a:rPr>
              <a:t>AT THE REQUEST OF THE DOCTOR –brace is usually worn at all times. </a:t>
            </a:r>
          </a:p>
          <a:p>
            <a:pPr algn="just">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SOMI should not be adjusted or removed without physician's consent. </a:t>
            </a:r>
          </a:p>
          <a:p>
            <a:pPr algn="just">
              <a:lnSpc>
                <a:spcPct val="150000"/>
              </a:lnSpc>
              <a:buFont typeface="Wingdings" pitchFamily="2" charset="2"/>
              <a:buChar char="ü"/>
            </a:pP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remove the brace, reverse the application instructions. </a:t>
            </a:r>
          </a:p>
          <a:p>
            <a:pPr algn="just">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headband or chin piece must be in place at all times. </a:t>
            </a:r>
          </a:p>
          <a:p>
            <a:pPr algn="just">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headband can be worn for eating instead of the chin piece. </a:t>
            </a:r>
          </a:p>
          <a:p>
            <a:pPr algn="just">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chin piece should be worn so that the head is looking forward, not up or down.</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73044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9"/>
            <a:ext cx="7690048" cy="5688672"/>
          </a:xfrm>
        </p:spPr>
        <p:txBody>
          <a:bodyPr/>
          <a:lstStyle/>
          <a:p>
            <a:pPr marL="45720" indent="0" algn="ctr">
              <a:lnSpc>
                <a:spcPct val="150000"/>
              </a:lnSpc>
              <a:buNone/>
            </a:pPr>
            <a:r>
              <a:rPr lang="en-IN" b="1" u="sng" dirty="0">
                <a:latin typeface="Times New Roman" pitchFamily="18" charset="0"/>
                <a:cs typeface="Times New Roman" pitchFamily="18" charset="0"/>
              </a:rPr>
              <a:t>Cervical </a:t>
            </a:r>
            <a:r>
              <a:rPr lang="en-IN" b="1" u="sng" dirty="0" err="1">
                <a:latin typeface="Times New Roman" pitchFamily="18" charset="0"/>
                <a:cs typeface="Times New Roman" pitchFamily="18" charset="0"/>
              </a:rPr>
              <a:t>Thoracolumbosacral</a:t>
            </a:r>
            <a:r>
              <a:rPr lang="en-IN" b="1" u="sng" dirty="0">
                <a:latin typeface="Times New Roman" pitchFamily="18" charset="0"/>
                <a:cs typeface="Times New Roman" pitchFamily="18" charset="0"/>
              </a:rPr>
              <a:t> </a:t>
            </a:r>
            <a:r>
              <a:rPr lang="en-IN" b="1" u="sng" dirty="0" err="1">
                <a:latin typeface="Times New Roman" pitchFamily="18" charset="0"/>
                <a:cs typeface="Times New Roman" pitchFamily="18" charset="0"/>
              </a:rPr>
              <a:t>Orthoses</a:t>
            </a:r>
            <a:r>
              <a:rPr lang="en-IN" b="1" u="sng" dirty="0">
                <a:latin typeface="Times New Roman" pitchFamily="18" charset="0"/>
                <a:cs typeface="Times New Roman" pitchFamily="18" charset="0"/>
              </a:rPr>
              <a:t> (CTLSO</a:t>
            </a:r>
            <a:r>
              <a:rPr lang="en-IN" b="1" u="sng" dirty="0" smtClean="0">
                <a:latin typeface="Times New Roman" pitchFamily="18" charset="0"/>
                <a:cs typeface="Times New Roman" pitchFamily="18" charset="0"/>
              </a:rPr>
              <a:t>)</a:t>
            </a:r>
          </a:p>
          <a:p>
            <a:pPr algn="just">
              <a:lnSpc>
                <a:spcPct val="150000"/>
              </a:lnSpc>
              <a:buFont typeface="Wingdings" pitchFamily="2" charset="2"/>
              <a:buChar char="q"/>
            </a:pPr>
            <a:r>
              <a:rPr lang="en-IN" dirty="0">
                <a:latin typeface="Times New Roman" pitchFamily="18" charset="0"/>
                <a:cs typeface="Times New Roman" pitchFamily="18" charset="0"/>
              </a:rPr>
              <a:t>Basic components: </a:t>
            </a:r>
          </a:p>
          <a:p>
            <a:pPr algn="just">
              <a:lnSpc>
                <a:spcPct val="150000"/>
              </a:lnSpc>
              <a:buFont typeface="Wingdings" pitchFamily="2" charset="2"/>
              <a:buChar char="ü"/>
            </a:pPr>
            <a:r>
              <a:rPr lang="en-IN" dirty="0" smtClean="0">
                <a:latin typeface="Times New Roman" pitchFamily="18" charset="0"/>
                <a:cs typeface="Times New Roman" pitchFamily="18" charset="0"/>
              </a:rPr>
              <a:t>Sternal </a:t>
            </a:r>
            <a:r>
              <a:rPr lang="en-IN" dirty="0">
                <a:latin typeface="Times New Roman" pitchFamily="18" charset="0"/>
                <a:cs typeface="Times New Roman" pitchFamily="18" charset="0"/>
              </a:rPr>
              <a:t>plate </a:t>
            </a:r>
          </a:p>
          <a:p>
            <a:pPr algn="just">
              <a:lnSpc>
                <a:spcPct val="150000"/>
              </a:lnSpc>
              <a:buFont typeface="Wingdings" pitchFamily="2" charset="2"/>
              <a:buChar char="ü"/>
            </a:pPr>
            <a:r>
              <a:rPr lang="en-IN" dirty="0" smtClean="0">
                <a:latin typeface="Times New Roman" pitchFamily="18" charset="0"/>
                <a:cs typeface="Times New Roman" pitchFamily="18" charset="0"/>
              </a:rPr>
              <a:t>Anterior </a:t>
            </a:r>
            <a:r>
              <a:rPr lang="en-IN" dirty="0">
                <a:latin typeface="Times New Roman" pitchFamily="18" charset="0"/>
                <a:cs typeface="Times New Roman" pitchFamily="18" charset="0"/>
              </a:rPr>
              <a:t>and posterior uprights </a:t>
            </a:r>
          </a:p>
          <a:p>
            <a:pPr algn="just">
              <a:lnSpc>
                <a:spcPct val="150000"/>
              </a:lnSpc>
              <a:buFont typeface="Wingdings" pitchFamily="2" charset="2"/>
              <a:buChar char="ü"/>
            </a:pPr>
            <a:r>
              <a:rPr lang="en-IN" dirty="0" smtClean="0">
                <a:latin typeface="Times New Roman" pitchFamily="18" charset="0"/>
                <a:cs typeface="Times New Roman" pitchFamily="18" charset="0"/>
              </a:rPr>
              <a:t>Mandibular </a:t>
            </a:r>
            <a:r>
              <a:rPr lang="en-IN" dirty="0">
                <a:latin typeface="Times New Roman" pitchFamily="18" charset="0"/>
                <a:cs typeface="Times New Roman" pitchFamily="18" charset="0"/>
              </a:rPr>
              <a:t>support o Occipital </a:t>
            </a:r>
            <a:r>
              <a:rPr lang="en-IN" dirty="0" smtClean="0">
                <a:latin typeface="Times New Roman" pitchFamily="18" charset="0"/>
                <a:cs typeface="Times New Roman" pitchFamily="18" charset="0"/>
              </a:rPr>
              <a:t>support</a:t>
            </a:r>
          </a:p>
          <a:p>
            <a:pPr algn="just">
              <a:lnSpc>
                <a:spcPct val="150000"/>
              </a:lnSpc>
              <a:buFont typeface="Wingdings" pitchFamily="2" charset="2"/>
              <a:buChar char="ü"/>
            </a:pPr>
            <a:endParaRPr lang="en-IN"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284984"/>
            <a:ext cx="28003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449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76673"/>
            <a:ext cx="7546032" cy="5832688"/>
          </a:xfrm>
        </p:spPr>
        <p:txBody>
          <a:bodyPr/>
          <a:lstStyle/>
          <a:p>
            <a:pPr algn="just">
              <a:lnSpc>
                <a:spcPct val="150000"/>
              </a:lnSpc>
              <a:buFont typeface="Wingdings" pitchFamily="2" charset="2"/>
              <a:buChar char="q"/>
            </a:pPr>
            <a:r>
              <a:rPr lang="en-US" dirty="0">
                <a:latin typeface="Times New Roman" pitchFamily="18" charset="0"/>
                <a:cs typeface="Times New Roman" pitchFamily="18" charset="0"/>
              </a:rPr>
              <a:t>Control Function: </a:t>
            </a:r>
          </a:p>
          <a:p>
            <a:pPr algn="just">
              <a:lnSpc>
                <a:spcPct val="150000"/>
              </a:lnSpc>
              <a:buFont typeface="Wingdings" pitchFamily="2" charset="2"/>
              <a:buChar char="ü"/>
            </a:pPr>
            <a:r>
              <a:rPr lang="en-US" dirty="0" smtClean="0">
                <a:latin typeface="Times New Roman" pitchFamily="18" charset="0"/>
                <a:cs typeface="Times New Roman" pitchFamily="18" charset="0"/>
              </a:rPr>
              <a:t>Restricts </a:t>
            </a:r>
            <a:r>
              <a:rPr lang="en-US" dirty="0">
                <a:latin typeface="Times New Roman" pitchFamily="18" charset="0"/>
                <a:cs typeface="Times New Roman" pitchFamily="18" charset="0"/>
              </a:rPr>
              <a:t>flexion/extension of the head and cervical spine </a:t>
            </a:r>
          </a:p>
          <a:p>
            <a:pPr algn="just">
              <a:lnSpc>
                <a:spcPct val="150000"/>
              </a:lnSpc>
              <a:buFont typeface="Wingdings" pitchFamily="2" charset="2"/>
              <a:buChar char="ü"/>
            </a:pPr>
            <a:r>
              <a:rPr lang="en-US" dirty="0" smtClean="0">
                <a:latin typeface="Times New Roman" pitchFamily="18" charset="0"/>
                <a:cs typeface="Times New Roman" pitchFamily="18" charset="0"/>
              </a:rPr>
              <a:t>Limits </a:t>
            </a:r>
            <a:r>
              <a:rPr lang="en-US" dirty="0">
                <a:latin typeface="Times New Roman" pitchFamily="18" charset="0"/>
                <a:cs typeface="Times New Roman" pitchFamily="18" charset="0"/>
              </a:rPr>
              <a:t>lateral flexion and rotation </a:t>
            </a:r>
          </a:p>
          <a:p>
            <a:pPr algn="just">
              <a:lnSpc>
                <a:spcPct val="150000"/>
              </a:lnSpc>
              <a:buFont typeface="Wingdings" pitchFamily="2" charset="2"/>
              <a:buChar char="ü"/>
            </a:pPr>
            <a:r>
              <a:rPr lang="en-US" dirty="0" smtClean="0">
                <a:latin typeface="Times New Roman" pitchFamily="18" charset="0"/>
                <a:cs typeface="Times New Roman" pitchFamily="18" charset="0"/>
              </a:rPr>
              <a:t>Through </a:t>
            </a:r>
            <a:r>
              <a:rPr lang="en-US" dirty="0">
                <a:latin typeface="Times New Roman" pitchFamily="18" charset="0"/>
                <a:cs typeface="Times New Roman" pitchFamily="18" charset="0"/>
              </a:rPr>
              <a:t>proper adjustment (elongation) can relieve c-spine from a portion of the weight of the head </a:t>
            </a:r>
          </a:p>
          <a:p>
            <a:pPr algn="just">
              <a:lnSpc>
                <a:spcPct val="150000"/>
              </a:lnSpc>
              <a:buFont typeface="Wingdings" pitchFamily="2" charset="2"/>
              <a:buChar char="q"/>
            </a:pPr>
            <a:r>
              <a:rPr lang="en-US" dirty="0" smtClean="0">
                <a:latin typeface="Times New Roman" pitchFamily="18" charset="0"/>
                <a:cs typeface="Times New Roman" pitchFamily="18" charset="0"/>
              </a:rPr>
              <a:t>Indications </a:t>
            </a:r>
            <a:r>
              <a:rPr lang="en-US" dirty="0">
                <a:latin typeface="Times New Roman" pitchFamily="18" charset="0"/>
                <a:cs typeface="Times New Roman" pitchFamily="18" charset="0"/>
              </a:rPr>
              <a:t>for a CTLSO Brace: </a:t>
            </a:r>
          </a:p>
          <a:p>
            <a:pPr algn="just">
              <a:lnSpc>
                <a:spcPct val="150000"/>
              </a:lnSpc>
              <a:buFont typeface="Wingdings" pitchFamily="2" charset="2"/>
              <a:buChar char="ü"/>
            </a:pPr>
            <a:r>
              <a:rPr lang="en-US" dirty="0" smtClean="0">
                <a:latin typeface="Times New Roman" pitchFamily="18" charset="0"/>
                <a:cs typeface="Times New Roman" pitchFamily="18" charset="0"/>
              </a:rPr>
              <a:t>Thoracic </a:t>
            </a:r>
            <a:r>
              <a:rPr lang="en-US" dirty="0">
                <a:latin typeface="Times New Roman" pitchFamily="18" charset="0"/>
                <a:cs typeface="Times New Roman" pitchFamily="18" charset="0"/>
              </a:rPr>
              <a:t>Fractures T1-T6 </a:t>
            </a:r>
          </a:p>
          <a:p>
            <a:pPr algn="just">
              <a:lnSpc>
                <a:spcPct val="150000"/>
              </a:lnSpc>
              <a:buFont typeface="Wingdings" pitchFamily="2" charset="2"/>
              <a:buChar char="q"/>
            </a:pPr>
            <a:r>
              <a:rPr lang="en-US" dirty="0" smtClean="0">
                <a:latin typeface="Times New Roman" pitchFamily="18" charset="0"/>
                <a:cs typeface="Times New Roman" pitchFamily="18" charset="0"/>
              </a:rPr>
              <a:t>Motion </a:t>
            </a:r>
            <a:r>
              <a:rPr lang="en-US" dirty="0">
                <a:latin typeface="Times New Roman" pitchFamily="18" charset="0"/>
                <a:cs typeface="Times New Roman" pitchFamily="18" charset="0"/>
              </a:rPr>
              <a:t>Limited: </a:t>
            </a:r>
          </a:p>
          <a:p>
            <a:pPr algn="just">
              <a:lnSpc>
                <a:spcPct val="150000"/>
              </a:lnSpc>
              <a:buFont typeface="Wingdings" pitchFamily="2" charset="2"/>
              <a:buChar char="ü"/>
            </a:pPr>
            <a:r>
              <a:rPr lang="en-US" dirty="0" smtClean="0">
                <a:latin typeface="Times New Roman" pitchFamily="18" charset="0"/>
                <a:cs typeface="Times New Roman" pitchFamily="18" charset="0"/>
              </a:rPr>
              <a:t>Restricts </a:t>
            </a:r>
            <a:r>
              <a:rPr lang="en-US" dirty="0">
                <a:latin typeface="Times New Roman" pitchFamily="18" charset="0"/>
                <a:cs typeface="Times New Roman" pitchFamily="18" charset="0"/>
              </a:rPr>
              <a:t>flexion/extension/lateral flexion &amp; rotation</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023908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92697"/>
            <a:ext cx="7546032" cy="5616664"/>
          </a:xfrm>
        </p:spPr>
        <p:txBody>
          <a:bodyPr/>
          <a:lstStyle/>
          <a:p>
            <a:pPr algn="just">
              <a:lnSpc>
                <a:spcPct val="150000"/>
              </a:lnSpc>
              <a:buFont typeface="Wingdings" pitchFamily="2" charset="2"/>
              <a:buChar char="q"/>
            </a:pPr>
            <a:r>
              <a:rPr lang="en-US" dirty="0">
                <a:latin typeface="Times New Roman" pitchFamily="18" charset="0"/>
                <a:cs typeface="Times New Roman" pitchFamily="18" charset="0"/>
              </a:rPr>
              <a:t>A CTLSO may also be known as a Milwaukee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a:t>
            </a:r>
          </a:p>
          <a:p>
            <a:pPr algn="just">
              <a:lnSpc>
                <a:spcPct val="150000"/>
              </a:lnSpc>
              <a:buFont typeface="Wingdings" pitchFamily="2" charset="2"/>
              <a:buChar char="q"/>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 two-piece clamshell design. It consists of a customized pelvic girdle and a metal structure that extends to the </a:t>
            </a:r>
            <a:r>
              <a:rPr lang="en-US" dirty="0" smtClean="0">
                <a:latin typeface="Times New Roman" pitchFamily="18" charset="0"/>
                <a:cs typeface="Times New Roman" pitchFamily="18" charset="0"/>
              </a:rPr>
              <a:t>neck.</a:t>
            </a:r>
          </a:p>
          <a:p>
            <a:pPr algn="just">
              <a:lnSpc>
                <a:spcPct val="150000"/>
              </a:lnSpc>
              <a:buFont typeface="Wingdings" pitchFamily="2" charset="2"/>
              <a:buChar char="q"/>
            </a:pPr>
            <a:r>
              <a:rPr lang="en-US" dirty="0" smtClean="0">
                <a:latin typeface="Times New Roman" pitchFamily="18" charset="0"/>
                <a:cs typeface="Times New Roman" pitchFamily="18" charset="0"/>
              </a:rPr>
              <a:t>Use</a:t>
            </a:r>
            <a:r>
              <a:rPr lang="en-US" dirty="0">
                <a:latin typeface="Times New Roman" pitchFamily="18" charset="0"/>
                <a:cs typeface="Times New Roman" pitchFamily="18" charset="0"/>
              </a:rPr>
              <a:t>: </a:t>
            </a:r>
          </a:p>
          <a:p>
            <a:pPr algn="just">
              <a:lnSpc>
                <a:spcPct val="150000"/>
              </a:lnSpc>
              <a:buFont typeface="Wingdings" pitchFamily="2" charset="2"/>
              <a:buChar char="ü"/>
            </a:pP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stabilize the head and neck as well as the spine after surgery or in the event of a spinal fracture to promote healing and decrease pain, and o to treat curves high in the upper back, such as kyphosis (hunchback).</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407995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124744"/>
            <a:ext cx="3779052" cy="506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22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7906072" cy="5976663"/>
          </a:xfrm>
        </p:spPr>
        <p:txBody>
          <a:bodyPr>
            <a:normAutofit/>
          </a:bodyPr>
          <a:lstStyle/>
          <a:p>
            <a:pPr marL="45720" indent="0" algn="ctr">
              <a:buNone/>
            </a:pPr>
            <a:r>
              <a:rPr lang="en-IN" sz="2400" b="1" dirty="0" smtClean="0">
                <a:latin typeface="Times New Roman" pitchFamily="18" charset="0"/>
                <a:cs typeface="Times New Roman" pitchFamily="18" charset="0"/>
              </a:rPr>
              <a:t>SPINAL ORTHOSES</a:t>
            </a:r>
          </a:p>
          <a:p>
            <a:pPr algn="just">
              <a:lnSpc>
                <a:spcPct val="150000"/>
              </a:lnSpc>
              <a:buFont typeface="Arial" pitchFamily="34" charset="0"/>
              <a:buChar char="•"/>
            </a:pPr>
            <a:r>
              <a:rPr lang="en-US" dirty="0">
                <a:latin typeface="Times New Roman" pitchFamily="18" charset="0"/>
                <a:cs typeface="Times New Roman" pitchFamily="18" charset="0"/>
              </a:rPr>
              <a:t>A spinal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is a back brace used to treat spinal disorders or after Spinal Cord Injury (SCI). </a:t>
            </a: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spinal orthotic devices need a physician order indicating direction for use and specifying when the patient should wear it. </a:t>
            </a: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Unless </a:t>
            </a:r>
            <a:r>
              <a:rPr lang="en-US" dirty="0">
                <a:latin typeface="Times New Roman" pitchFamily="18" charset="0"/>
                <a:cs typeface="Times New Roman" pitchFamily="18" charset="0"/>
              </a:rPr>
              <a:t>otherwise indicated by a doctor, patients can take off their brace when laying down flat, as well as at night when they are sleeping. </a:t>
            </a: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err="1" smtClean="0">
                <a:latin typeface="Times New Roman" pitchFamily="18" charset="0"/>
                <a:cs typeface="Times New Roman" pitchFamily="18" charset="0"/>
              </a:rPr>
              <a:t>Orthoses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used to aid a weakened muscle group, correct a deformed body part, maintain the stability of a fractured spine, and protect the spine in cases of instability related to degenerative changes that result from aging. </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41388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92697"/>
            <a:ext cx="7546032" cy="5616664"/>
          </a:xfrm>
        </p:spPr>
        <p:txBody>
          <a:bodyPr/>
          <a:lstStyle/>
          <a:p>
            <a:pPr marL="45720" indent="0" algn="ctr">
              <a:lnSpc>
                <a:spcPct val="150000"/>
              </a:lnSpc>
              <a:buNone/>
            </a:pPr>
            <a:r>
              <a:rPr lang="en-IN" b="1" u="sng" dirty="0" err="1">
                <a:latin typeface="Times New Roman" pitchFamily="18" charset="0"/>
                <a:cs typeface="Times New Roman" pitchFamily="18" charset="0"/>
              </a:rPr>
              <a:t>Thoracolumbosacral</a:t>
            </a:r>
            <a:r>
              <a:rPr lang="en-IN" b="1" u="sng" dirty="0">
                <a:latin typeface="Times New Roman" pitchFamily="18" charset="0"/>
                <a:cs typeface="Times New Roman" pitchFamily="18" charset="0"/>
              </a:rPr>
              <a:t> </a:t>
            </a:r>
            <a:r>
              <a:rPr lang="en-IN" b="1" u="sng" dirty="0" err="1">
                <a:latin typeface="Times New Roman" pitchFamily="18" charset="0"/>
                <a:cs typeface="Times New Roman" pitchFamily="18" charset="0"/>
              </a:rPr>
              <a:t>Orthoses</a:t>
            </a:r>
            <a:r>
              <a:rPr lang="en-IN" b="1" u="sng" dirty="0">
                <a:latin typeface="Times New Roman" pitchFamily="18" charset="0"/>
                <a:cs typeface="Times New Roman" pitchFamily="18" charset="0"/>
              </a:rPr>
              <a:t> (TLSO) </a:t>
            </a:r>
            <a:endParaRPr lang="en-IN" b="1" u="sng" dirty="0" smtClean="0">
              <a:latin typeface="Times New Roman" pitchFamily="18" charset="0"/>
              <a:cs typeface="Times New Roman" pitchFamily="18" charset="0"/>
            </a:endParaRPr>
          </a:p>
          <a:p>
            <a:pPr algn="just">
              <a:lnSpc>
                <a:spcPct val="150000"/>
              </a:lnSpc>
              <a:buFont typeface="Wingdings" pitchFamily="2" charset="2"/>
              <a:buChar char="q"/>
            </a:pPr>
            <a:r>
              <a:rPr lang="en-US" dirty="0" err="1"/>
              <a:t>Thoracolumbosacral</a:t>
            </a:r>
            <a:r>
              <a:rPr lang="en-US" dirty="0"/>
              <a:t> </a:t>
            </a:r>
            <a:r>
              <a:rPr lang="en-US" dirty="0" err="1"/>
              <a:t>Orthoses</a:t>
            </a:r>
            <a:r>
              <a:rPr lang="en-US" dirty="0"/>
              <a:t> Include: </a:t>
            </a:r>
          </a:p>
          <a:p>
            <a:pPr algn="just">
              <a:lnSpc>
                <a:spcPct val="150000"/>
              </a:lnSpc>
              <a:buFont typeface="Wingdings" pitchFamily="2" charset="2"/>
              <a:buChar char="ü"/>
            </a:pPr>
            <a:r>
              <a:rPr lang="en-US" dirty="0" smtClean="0"/>
              <a:t>The </a:t>
            </a:r>
            <a:r>
              <a:rPr lang="en-US" dirty="0"/>
              <a:t>clamshell thermoplastic body jacket, and </a:t>
            </a:r>
          </a:p>
          <a:p>
            <a:pPr algn="just">
              <a:lnSpc>
                <a:spcPct val="150000"/>
              </a:lnSpc>
              <a:buFont typeface="Wingdings" pitchFamily="2" charset="2"/>
              <a:buChar char="ü"/>
            </a:pPr>
            <a:r>
              <a:rPr lang="en-US" dirty="0" smtClean="0"/>
              <a:t>The </a:t>
            </a:r>
            <a:r>
              <a:rPr lang="en-US" dirty="0"/>
              <a:t>thoracolumbar extension </a:t>
            </a:r>
            <a:r>
              <a:rPr lang="en-US" dirty="0" err="1"/>
              <a:t>orthosis</a:t>
            </a:r>
            <a:r>
              <a:rPr lang="en-US" dirty="0"/>
              <a:t> or Jewett brace. </a:t>
            </a:r>
          </a:p>
          <a:p>
            <a:pPr algn="just">
              <a:lnSpc>
                <a:spcPct val="150000"/>
              </a:lnSpc>
              <a:buFont typeface="Wingdings" pitchFamily="2" charset="2"/>
              <a:buChar char="q"/>
            </a:pPr>
            <a:r>
              <a:rPr lang="en-US" dirty="0" smtClean="0"/>
              <a:t>There </a:t>
            </a:r>
            <a:r>
              <a:rPr lang="en-US" dirty="0"/>
              <a:t>are a number of modifications of these two basic designs. </a:t>
            </a:r>
          </a:p>
          <a:p>
            <a:pPr algn="just">
              <a:lnSpc>
                <a:spcPct val="150000"/>
              </a:lnSpc>
              <a:buFont typeface="Wingdings" pitchFamily="2" charset="2"/>
              <a:buChar char="q"/>
            </a:pPr>
            <a:r>
              <a:rPr lang="en-US" dirty="0" smtClean="0"/>
              <a:t>These </a:t>
            </a:r>
            <a:r>
              <a:rPr lang="en-US" dirty="0"/>
              <a:t>appliances apply three-point bending forces at the upper thorax and pelvis and at the </a:t>
            </a:r>
            <a:r>
              <a:rPr lang="en-US" dirty="0" err="1"/>
              <a:t>midportion</a:t>
            </a:r>
            <a:r>
              <a:rPr lang="en-US" dirty="0"/>
              <a:t> of the brace across the thoracolumbar junction</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057169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9"/>
            <a:ext cx="7618040" cy="6048712"/>
          </a:xfrm>
        </p:spPr>
        <p:txBody>
          <a:bodyPr/>
          <a:lstStyle/>
          <a:p>
            <a:pPr algn="just">
              <a:lnSpc>
                <a:spcPct val="150000"/>
              </a:lnSpc>
              <a:buFont typeface="Wingdings" pitchFamily="2" charset="2"/>
              <a:buChar char="q"/>
            </a:pPr>
            <a:r>
              <a:rPr lang="en-US" dirty="0">
                <a:latin typeface="Times New Roman" pitchFamily="18" charset="0"/>
                <a:cs typeface="Times New Roman" pitchFamily="18" charset="0"/>
              </a:rPr>
              <a:t>This class of orthotic is best suited for restricting thoracolumbar and lumbar </a:t>
            </a:r>
            <a:r>
              <a:rPr lang="en-US" dirty="0" smtClean="0">
                <a:latin typeface="Times New Roman" pitchFamily="18" charset="0"/>
                <a:cs typeface="Times New Roman" pitchFamily="18" charset="0"/>
              </a:rPr>
              <a:t>gross-body </a:t>
            </a:r>
            <a:r>
              <a:rPr lang="en-US" dirty="0">
                <a:latin typeface="Times New Roman" pitchFamily="18" charset="0"/>
                <a:cs typeface="Times New Roman" pitchFamily="18" charset="0"/>
              </a:rPr>
              <a:t>motion and poorly controls low lumbar and sacral segments. </a:t>
            </a:r>
          </a:p>
          <a:p>
            <a:pPr algn="just">
              <a:lnSpc>
                <a:spcPct val="150000"/>
              </a:lnSpc>
              <a:buFont typeface="Wingdings" pitchFamily="2" charset="2"/>
              <a:buChar char="q"/>
            </a:pPr>
            <a:r>
              <a:rPr lang="en-US" dirty="0" smtClean="0">
                <a:latin typeface="Times New Roman" pitchFamily="18" charset="0"/>
                <a:cs typeface="Times New Roman" pitchFamily="18" charset="0"/>
              </a:rPr>
              <a:t>Molded </a:t>
            </a:r>
            <a:r>
              <a:rPr lang="en-US" dirty="0">
                <a:latin typeface="Times New Roman" pitchFamily="18" charset="0"/>
                <a:cs typeface="Times New Roman" pitchFamily="18" charset="0"/>
              </a:rPr>
              <a:t>appliances are particularly useful for thoracolumbar junction trauma in which the total contact feature helps to control lateral bending and rotation</a:t>
            </a:r>
            <a:r>
              <a:rPr lang="en-US" dirty="0" smtClean="0">
                <a:latin typeface="Times New Roman" pitchFamily="18" charset="0"/>
                <a:cs typeface="Times New Roman" pitchFamily="18" charset="0"/>
              </a:rPr>
              <a:t>.</a:t>
            </a:r>
          </a:p>
          <a:p>
            <a:pPr algn="just">
              <a:lnSpc>
                <a:spcPct val="150000"/>
              </a:lnSpc>
              <a:buFont typeface="Wingdings" pitchFamily="2" charset="2"/>
              <a:buChar char="q"/>
            </a:pPr>
            <a:endParaRPr lang="en-IN"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140968"/>
            <a:ext cx="22574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36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3"/>
            <a:ext cx="7762056" cy="5832688"/>
          </a:xfrm>
        </p:spPr>
        <p:txBody>
          <a:bodyPr/>
          <a:lstStyle/>
          <a:p>
            <a:pPr algn="just">
              <a:lnSpc>
                <a:spcPct val="150000"/>
              </a:lnSpc>
              <a:buFont typeface="Wingdings" pitchFamily="2" charset="2"/>
              <a:buChar char="q"/>
            </a:pPr>
            <a:r>
              <a:rPr lang="en-IN" dirty="0">
                <a:latin typeface="Times New Roman" pitchFamily="18" charset="0"/>
                <a:cs typeface="Times New Roman" pitchFamily="18" charset="0"/>
              </a:rPr>
              <a:t>For fractures between T6 and L3. Provide support and immobilization of the thoracic and lumbar regions following various surgical procedures/traumatic injuries. </a:t>
            </a:r>
          </a:p>
          <a:p>
            <a:pPr algn="just">
              <a:lnSpc>
                <a:spcPct val="150000"/>
              </a:lnSpc>
              <a:buFont typeface="Wingdings" pitchFamily="2" charset="2"/>
              <a:buChar char="q"/>
            </a:pPr>
            <a:r>
              <a:rPr lang="en-IN" dirty="0" smtClean="0">
                <a:latin typeface="Times New Roman" pitchFamily="18" charset="0"/>
                <a:cs typeface="Times New Roman" pitchFamily="18" charset="0"/>
              </a:rPr>
              <a:t>Help </a:t>
            </a:r>
            <a:r>
              <a:rPr lang="en-IN" dirty="0">
                <a:latin typeface="Times New Roman" pitchFamily="18" charset="0"/>
                <a:cs typeface="Times New Roman" pitchFamily="18" charset="0"/>
              </a:rPr>
              <a:t>in treatment of post-operative thoracic/lumbar fusion, laminectomy or discectomy, compression fractures, degenerative disc disease, osteoporosis, single column spinal instability immobilization, and facet syndrome</a:t>
            </a:r>
            <a:r>
              <a:rPr lang="en-IN"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974" y="3717032"/>
            <a:ext cx="198204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70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3"/>
            <a:ext cx="7762056" cy="5832688"/>
          </a:xfrm>
        </p:spPr>
        <p:txBody>
          <a:bodyPr/>
          <a:lstStyle/>
          <a:p>
            <a:pPr algn="just">
              <a:lnSpc>
                <a:spcPct val="150000"/>
              </a:lnSpc>
            </a:pPr>
            <a:r>
              <a:rPr lang="en-US" dirty="0">
                <a:latin typeface="Times New Roman" pitchFamily="18" charset="0"/>
                <a:cs typeface="Times New Roman" pitchFamily="18" charset="0"/>
              </a:rPr>
              <a:t>Custom TLSO is a molded plastic body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provides control of flexion, extension, lateral bending, and rotation, using a three-point pressure system and circumferential compression until healing can occur</a:t>
            </a:r>
            <a:r>
              <a:rPr lang="en-US" dirty="0"/>
              <a:t>. </a:t>
            </a:r>
            <a:endParaRPr lang="en-US" dirty="0" smtClean="0"/>
          </a:p>
          <a:p>
            <a:pPr algn="just">
              <a:lnSpc>
                <a:spcPct val="150000"/>
              </a:lnSpc>
            </a:pPr>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80928"/>
            <a:ext cx="22098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683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992888" cy="5904655"/>
          </a:xfrm>
        </p:spPr>
        <p:txBody>
          <a:bodyPr/>
          <a:lstStyle/>
          <a:p>
            <a:pPr marL="45720" indent="0" algn="ctr">
              <a:buNone/>
            </a:pPr>
            <a:r>
              <a:rPr lang="en-US" b="1" u="sng" dirty="0">
                <a:latin typeface="Times New Roman" pitchFamily="18" charset="0"/>
                <a:cs typeface="Times New Roman" pitchFamily="18" charset="0"/>
              </a:rPr>
              <a:t>TLSO (Clam shell) Application </a:t>
            </a:r>
            <a:r>
              <a:rPr lang="en-US" b="1" u="sng" dirty="0" smtClean="0">
                <a:latin typeface="Times New Roman" pitchFamily="18" charset="0"/>
                <a:cs typeface="Times New Roman" pitchFamily="18" charset="0"/>
              </a:rPr>
              <a:t>Instructions</a:t>
            </a:r>
          </a:p>
          <a:p>
            <a:pPr marL="502920" indent="-457200" algn="just">
              <a:lnSpc>
                <a:spcPct val="150000"/>
              </a:lnSpc>
              <a:buAutoNum type="arabicPeriod"/>
            </a:pPr>
            <a:r>
              <a:rPr lang="en-US" dirty="0" smtClean="0">
                <a:latin typeface="Times New Roman" pitchFamily="18" charset="0"/>
                <a:cs typeface="Times New Roman" pitchFamily="18" charset="0"/>
              </a:rPr>
              <a:t>Ideally </a:t>
            </a: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should be worn on top of a T-shirt, nightshirt, or long undershirt to allow for ventilation. </a:t>
            </a:r>
            <a:endParaRPr lang="en-US" dirty="0" smtClean="0">
              <a:latin typeface="Times New Roman" pitchFamily="18" charset="0"/>
              <a:cs typeface="Times New Roman" pitchFamily="18" charset="0"/>
            </a:endParaRPr>
          </a:p>
          <a:p>
            <a:pPr marL="502920" indent="-457200" algn="just">
              <a:lnSpc>
                <a:spcPct val="150000"/>
              </a:lnSpc>
              <a:buAutoNum type="arabicPeriod"/>
            </a:pPr>
            <a:r>
              <a:rPr lang="en-US" dirty="0" smtClean="0">
                <a:latin typeface="Times New Roman" pitchFamily="18" charset="0"/>
                <a:cs typeface="Times New Roman" pitchFamily="18" charset="0"/>
              </a:rPr>
              <a:t>Log </a:t>
            </a:r>
            <a:r>
              <a:rPr lang="en-US" dirty="0">
                <a:latin typeface="Times New Roman" pitchFamily="18" charset="0"/>
                <a:cs typeface="Times New Roman" pitchFamily="18" charset="0"/>
              </a:rPr>
              <a:t>roll the patient to their preferred side. </a:t>
            </a:r>
          </a:p>
          <a:p>
            <a:pPr marL="502920" indent="-457200" algn="just">
              <a:lnSpc>
                <a:spcPct val="150000"/>
              </a:lnSpc>
              <a:buAutoNum type="arabicPeriod"/>
            </a:pPr>
            <a:r>
              <a:rPr lang="en-US" dirty="0" smtClean="0">
                <a:latin typeface="Times New Roman" pitchFamily="18" charset="0"/>
                <a:cs typeface="Times New Roman" pitchFamily="18" charset="0"/>
              </a:rPr>
              <a:t>Put </a:t>
            </a:r>
            <a:r>
              <a:rPr lang="en-US" dirty="0">
                <a:latin typeface="Times New Roman" pitchFamily="18" charset="0"/>
                <a:cs typeface="Times New Roman" pitchFamily="18" charset="0"/>
              </a:rPr>
              <a:t>on back section of the brace first, by sliding edge of brace and Velcro straps under the patient's side. The bottom of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should be about one inch below the midpoint of the bum and the mid-line of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should be slightly more toward the side that the patient is lying on (approximately 1" beyond the spine). </a:t>
            </a:r>
            <a:endParaRPr lang="en-IN"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437112"/>
            <a:ext cx="2082817" cy="21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620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1"/>
            <a:ext cx="7762056" cy="5760680"/>
          </a:xfrm>
        </p:spPr>
        <p:txBody>
          <a:bodyPr/>
          <a:lstStyle/>
          <a:p>
            <a:pPr algn="just">
              <a:lnSpc>
                <a:spcPct val="150000"/>
              </a:lnSpc>
            </a:pPr>
            <a:r>
              <a:rPr lang="en-US" dirty="0">
                <a:latin typeface="Times New Roman" pitchFamily="18" charset="0"/>
                <a:cs typeface="Times New Roman" pitchFamily="18" charset="0"/>
              </a:rPr>
              <a:t>Roll patient flat onto their back, making sure that the shoulders and hips are square. At this point,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may need to be pulled so that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is lying centered on the back. Feel the sides to make sure that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comes up equally on either side of the body. Never lift the hips AT ANY TIME</a:t>
            </a:r>
            <a:r>
              <a:rPr lang="en-US" dirty="0"/>
              <a:t>.</a:t>
            </a:r>
            <a:endParaRPr lang="en-IN"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833757"/>
            <a:ext cx="3182863" cy="33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00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3"/>
            <a:ext cx="7690048" cy="5832688"/>
          </a:xfrm>
        </p:spPr>
        <p:txBody>
          <a:bodyPr/>
          <a:lstStyle/>
          <a:p>
            <a:pPr algn="just">
              <a:lnSpc>
                <a:spcPct val="150000"/>
              </a:lnSpc>
            </a:pPr>
            <a:r>
              <a:rPr lang="en-US" dirty="0">
                <a:latin typeface="Times New Roman" pitchFamily="18" charset="0"/>
                <a:cs typeface="Times New Roman" pitchFamily="18" charset="0"/>
              </a:rPr>
              <a:t>Next place the front section of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on the patient. This section should be placed low enough so that the belly is covered as much as possible. This may mean that the chest section is lower than normal, but it will move up once the brace is tightened. The straps should be done up from the bottom up, loosely at first, and then pulled tight. The patient should be able to breathe normally, but NOT be able to take a deep breath through the belly.</a:t>
            </a:r>
            <a:endParaRPr lang="en-IN"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429000"/>
            <a:ext cx="2585641" cy="278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57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48681"/>
            <a:ext cx="7618040" cy="5760680"/>
          </a:xfrm>
        </p:spPr>
        <p:txBody>
          <a:bodyPr/>
          <a:lstStyle/>
          <a:p>
            <a:pPr algn="just">
              <a:lnSpc>
                <a:spcPct val="150000"/>
              </a:lnSpc>
            </a:pPr>
            <a:r>
              <a:rPr lang="en-US" dirty="0">
                <a:latin typeface="Times New Roman" pitchFamily="18" charset="0"/>
                <a:cs typeface="Times New Roman" pitchFamily="18" charset="0"/>
              </a:rPr>
              <a:t>How it should look: </a:t>
            </a:r>
          </a:p>
          <a:p>
            <a:pPr algn="just">
              <a:lnSpc>
                <a:spcPct val="150000"/>
              </a:lnSpc>
              <a:buFont typeface="Wingdings" pitchFamily="2" charset="2"/>
              <a:buChar char="ü"/>
            </a:pPr>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wearing the brace in sitting, it should sit on top of the thighs, and the back of the brace should be about 1" above the seat of a firm chair. In standing, the back section should end at the height of the curve in the buttocks, and the midline should be within 1" of either side of the spine. If it is not there, it should be reapplied. </a:t>
            </a:r>
          </a:p>
          <a:p>
            <a:pPr algn="just">
              <a:lnSpc>
                <a:spcPct val="150000"/>
              </a:lnSpc>
              <a:buFont typeface="Wingdings" pitchFamily="2" charset="2"/>
              <a:buChar char="ü"/>
            </a:pPr>
            <a:r>
              <a:rPr lang="en-US" dirty="0" smtClean="0">
                <a:latin typeface="Times New Roman" pitchFamily="18" charset="0"/>
                <a:cs typeface="Times New Roman" pitchFamily="18" charset="0"/>
              </a:rPr>
              <a:t>There </a:t>
            </a:r>
            <a:r>
              <a:rPr lang="en-US" dirty="0">
                <a:latin typeface="Times New Roman" pitchFamily="18" charset="0"/>
                <a:cs typeface="Times New Roman" pitchFamily="18" charset="0"/>
              </a:rPr>
              <a:t>needs to be a gap between the front and the back section. If these sections touch on both sides, the brace needs to be adjusted. Please call your local orthotic supplier to arrange to have this adjustment made. </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22597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1628800"/>
            <a:ext cx="3854820" cy="441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692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9"/>
            <a:ext cx="7618040" cy="5688672"/>
          </a:xfrm>
        </p:spPr>
        <p:txBody>
          <a:bodyPr/>
          <a:lstStyle/>
          <a:p>
            <a:pPr marL="45720" indent="0" algn="ctr">
              <a:buNone/>
            </a:pPr>
            <a:r>
              <a:rPr lang="en-US" b="1" u="sng" dirty="0">
                <a:latin typeface="Times New Roman" pitchFamily="18" charset="0"/>
                <a:cs typeface="Times New Roman" pitchFamily="18" charset="0"/>
              </a:rPr>
              <a:t>TLSO (Clam shell) Removal Instructions </a:t>
            </a:r>
            <a:endParaRPr lang="en-US" b="1" u="sng" dirty="0" smtClean="0">
              <a:latin typeface="Times New Roman" pitchFamily="18" charset="0"/>
              <a:cs typeface="Times New Roman" pitchFamily="18" charset="0"/>
            </a:endParaRPr>
          </a:p>
          <a:p>
            <a:pPr algn="just">
              <a:lnSpc>
                <a:spcPct val="150000"/>
              </a:lnSpc>
              <a:buFont typeface="Wingdings" pitchFamily="2" charset="2"/>
              <a:buChar char="q"/>
            </a:pPr>
            <a:r>
              <a:rPr lang="en-US" dirty="0">
                <a:latin typeface="Times New Roman" pitchFamily="18" charset="0"/>
                <a:cs typeface="Times New Roman" pitchFamily="18" charset="0"/>
              </a:rPr>
              <a:t>How to remove </a:t>
            </a:r>
          </a:p>
          <a:p>
            <a:pPr algn="just">
              <a:lnSpc>
                <a:spcPct val="150000"/>
              </a:lnSpc>
              <a:buFont typeface="Wingdings" pitchFamily="2" charset="2"/>
              <a:buChar char="ü"/>
            </a:pPr>
            <a:r>
              <a:rPr lang="en-US" dirty="0" smtClean="0">
                <a:latin typeface="Times New Roman" pitchFamily="18" charset="0"/>
                <a:cs typeface="Times New Roman" pitchFamily="18" charset="0"/>
              </a:rPr>
              <a:t>Lie </a:t>
            </a:r>
            <a:r>
              <a:rPr lang="en-US" dirty="0">
                <a:latin typeface="Times New Roman" pitchFamily="18" charset="0"/>
                <a:cs typeface="Times New Roman" pitchFamily="18" charset="0"/>
              </a:rPr>
              <a:t>down flat on the back. Undo Velcro straps. Remove front section first. Log roll patient to most comfortable side. Slide out back section. </a:t>
            </a:r>
          </a:p>
          <a:p>
            <a:pPr algn="just">
              <a:lnSpc>
                <a:spcPct val="150000"/>
              </a:lnSpc>
              <a:buFont typeface="Wingdings" pitchFamily="2" charset="2"/>
              <a:buChar char="q"/>
            </a:pPr>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to wear brace </a:t>
            </a:r>
          </a:p>
          <a:p>
            <a:pPr algn="just">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brace should be worn whenever the patient is sitting up or standing. It can be off when they lie down. It should be applied and taken off in a lying position.</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44657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48681"/>
            <a:ext cx="7546032" cy="5760680"/>
          </a:xfrm>
        </p:spPr>
        <p:txBody>
          <a:bodyPr/>
          <a:lstStyle/>
          <a:p>
            <a:pPr algn="just">
              <a:lnSpc>
                <a:spcPct val="150000"/>
              </a:lnSpc>
              <a:buFont typeface="Arial" pitchFamily="34" charset="0"/>
              <a:buChar char="•"/>
            </a:pPr>
            <a:r>
              <a:rPr lang="en-US" dirty="0" err="1">
                <a:latin typeface="Times New Roman" pitchFamily="18" charset="0"/>
                <a:cs typeface="Times New Roman" pitchFamily="18" charset="0"/>
              </a:rPr>
              <a:t>Orthoses</a:t>
            </a:r>
            <a:r>
              <a:rPr lang="en-US" dirty="0">
                <a:latin typeface="Times New Roman" pitchFamily="18" charset="0"/>
                <a:cs typeface="Times New Roman" pitchFamily="18" charset="0"/>
              </a:rPr>
              <a:t> limit spinal movement, protect the spine during healing, and provide mechanical unloading. </a:t>
            </a:r>
          </a:p>
          <a:p>
            <a:pPr algn="just">
              <a:lnSpc>
                <a:spcPct val="150000"/>
              </a:lnSpc>
              <a:buFont typeface="Arial" pitchFamily="34" charset="0"/>
              <a:buChar char="•"/>
            </a:pPr>
            <a:r>
              <a:rPr lang="en-US" dirty="0" err="1" smtClean="0">
                <a:latin typeface="Times New Roman" pitchFamily="18" charset="0"/>
                <a:cs typeface="Times New Roman" pitchFamily="18" charset="0"/>
              </a:rPr>
              <a:t>Orthoses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used in postoperative situations, to facilitate healing of surgical constructs used to stabilize gross spinal instability. </a:t>
            </a:r>
          </a:p>
          <a:p>
            <a:pPr algn="just">
              <a:lnSpc>
                <a:spcPct val="150000"/>
              </a:lnSpc>
              <a:buFont typeface="Arial" pitchFamily="34" charset="0"/>
              <a:buChar char="•"/>
            </a:pPr>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an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is used to protect the spine during healing of a fracture or postoperatively after a surgical fusion, it generally is worn for 10 to 12 weeks.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42489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5"/>
            <a:ext cx="7690048" cy="5904696"/>
          </a:xfrm>
        </p:spPr>
        <p:txBody>
          <a:bodyPr/>
          <a:lstStyle/>
          <a:p>
            <a:pPr marL="45720" indent="0" algn="ctr">
              <a:buNone/>
            </a:pPr>
            <a:r>
              <a:rPr lang="en-US" b="1" u="sng" dirty="0">
                <a:latin typeface="Times New Roman" pitchFamily="18" charset="0"/>
                <a:cs typeface="Times New Roman" pitchFamily="18" charset="0"/>
              </a:rPr>
              <a:t>TLSO (Clam shell) Care </a:t>
            </a:r>
            <a:r>
              <a:rPr lang="en-US" b="1" u="sng" dirty="0" smtClean="0">
                <a:latin typeface="Times New Roman" pitchFamily="18" charset="0"/>
                <a:cs typeface="Times New Roman" pitchFamily="18" charset="0"/>
              </a:rPr>
              <a:t>Instructions</a:t>
            </a:r>
            <a:endParaRPr lang="en-IN" b="1" u="sng" dirty="0">
              <a:latin typeface="Times New Roman" pitchFamily="18" charset="0"/>
              <a:cs typeface="Times New Roman" pitchFamily="18" charset="0"/>
            </a:endParaRPr>
          </a:p>
          <a:p>
            <a:pPr algn="just">
              <a:lnSpc>
                <a:spcPct val="150000"/>
              </a:lnSpc>
              <a:buFont typeface="Wingdings" pitchFamily="2" charset="2"/>
              <a:buChar char="q"/>
            </a:pPr>
            <a:r>
              <a:rPr lang="en-US" dirty="0">
                <a:latin typeface="Times New Roman" pitchFamily="18" charset="0"/>
                <a:cs typeface="Times New Roman" pitchFamily="18" charset="0"/>
              </a:rPr>
              <a:t>Shower/Bathing </a:t>
            </a:r>
          </a:p>
          <a:p>
            <a:pPr algn="just">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brace can be worn in the water. After a shower or bath, remove the brace, towel dry and let air dry for a short time (15- 30 minutes). We usually recommend washing at night, so the brace can dry completely. </a:t>
            </a:r>
          </a:p>
          <a:p>
            <a:pPr algn="just">
              <a:lnSpc>
                <a:spcPct val="150000"/>
              </a:lnSpc>
              <a:buFont typeface="Wingdings" pitchFamily="2" charset="2"/>
              <a:buChar char="q"/>
            </a:pPr>
            <a:r>
              <a:rPr lang="en-US" dirty="0" smtClean="0">
                <a:latin typeface="Times New Roman" pitchFamily="18" charset="0"/>
                <a:cs typeface="Times New Roman" pitchFamily="18" charset="0"/>
              </a:rPr>
              <a:t>Care </a:t>
            </a:r>
            <a:r>
              <a:rPr lang="en-US" dirty="0">
                <a:latin typeface="Times New Roman" pitchFamily="18" charset="0"/>
                <a:cs typeface="Times New Roman" pitchFamily="18" charset="0"/>
              </a:rPr>
              <a:t>&amp; Cleaning </a:t>
            </a:r>
          </a:p>
          <a:p>
            <a:pPr algn="just">
              <a:lnSpc>
                <a:spcPct val="150000"/>
              </a:lnSpc>
              <a:buFont typeface="Wingdings" pitchFamily="2" charset="2"/>
              <a:buChar char="ü"/>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recommend to wash the brace at least once a week with soap and water, a washcloth or sponge. The soap residue must be rinsed off completely. After cleaning, towel dry the brace and let stand for a short time (15- 30 minutes).</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17047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7"/>
            <a:ext cx="7762056" cy="5976704"/>
          </a:xfrm>
        </p:spPr>
        <p:txBody>
          <a:bodyPr/>
          <a:lstStyle/>
          <a:p>
            <a:pPr marL="45720" indent="0" algn="ctr">
              <a:buNone/>
            </a:pPr>
            <a:r>
              <a:rPr lang="en-IN" b="1" u="sng" dirty="0">
                <a:latin typeface="Times New Roman" pitchFamily="18" charset="0"/>
                <a:cs typeface="Times New Roman" pitchFamily="18" charset="0"/>
              </a:rPr>
              <a:t>Jewett </a:t>
            </a:r>
            <a:r>
              <a:rPr lang="en-IN" b="1" u="sng" dirty="0" smtClean="0">
                <a:latin typeface="Times New Roman" pitchFamily="18" charset="0"/>
                <a:cs typeface="Times New Roman" pitchFamily="18" charset="0"/>
              </a:rPr>
              <a:t>Hyperextension </a:t>
            </a:r>
            <a:r>
              <a:rPr lang="en-IN" b="1" u="sng" dirty="0" err="1">
                <a:latin typeface="Times New Roman" pitchFamily="18" charset="0"/>
                <a:cs typeface="Times New Roman" pitchFamily="18" charset="0"/>
              </a:rPr>
              <a:t>Thoracolumbosacral</a:t>
            </a:r>
            <a:r>
              <a:rPr lang="en-IN" b="1" u="sng" dirty="0">
                <a:latin typeface="Times New Roman" pitchFamily="18" charset="0"/>
                <a:cs typeface="Times New Roman" pitchFamily="18" charset="0"/>
              </a:rPr>
              <a:t> </a:t>
            </a:r>
            <a:r>
              <a:rPr lang="en-IN" b="1" u="sng" dirty="0" err="1">
                <a:latin typeface="Times New Roman" pitchFamily="18" charset="0"/>
                <a:cs typeface="Times New Roman" pitchFamily="18" charset="0"/>
              </a:rPr>
              <a:t>Orthosis</a:t>
            </a:r>
            <a:r>
              <a:rPr lang="en-IN" b="1" u="sng" dirty="0">
                <a:latin typeface="Times New Roman" pitchFamily="18" charset="0"/>
                <a:cs typeface="Times New Roman" pitchFamily="18" charset="0"/>
              </a:rPr>
              <a:t> (Jewett TLSO</a:t>
            </a:r>
            <a:r>
              <a:rPr lang="en-IN" b="1" u="sng" dirty="0" smtClean="0">
                <a:latin typeface="Times New Roman" pitchFamily="18" charset="0"/>
                <a:cs typeface="Times New Roman" pitchFamily="18" charset="0"/>
              </a:rPr>
              <a:t>)</a:t>
            </a:r>
          </a:p>
          <a:p>
            <a:pPr algn="just">
              <a:lnSpc>
                <a:spcPct val="150000"/>
              </a:lnSpc>
              <a:buFont typeface="Courier New" pitchFamily="49" charset="0"/>
              <a:buChar char="o"/>
            </a:pPr>
            <a:r>
              <a:rPr lang="en-US" dirty="0">
                <a:latin typeface="Times New Roman" pitchFamily="18" charset="0"/>
                <a:cs typeface="Times New Roman" pitchFamily="18" charset="0"/>
              </a:rPr>
              <a:t>It is prefabricated and consists of an anterior and a lateral frame to which pads are attached laterally and at the sternal and </a:t>
            </a:r>
            <a:r>
              <a:rPr lang="en-US" dirty="0" err="1">
                <a:latin typeface="Times New Roman" pitchFamily="18" charset="0"/>
                <a:cs typeface="Times New Roman" pitchFamily="18" charset="0"/>
              </a:rPr>
              <a:t>suprapubic</a:t>
            </a:r>
            <a:r>
              <a:rPr lang="en-US" dirty="0">
                <a:latin typeface="Times New Roman" pitchFamily="18" charset="0"/>
                <a:cs typeface="Times New Roman" pitchFamily="18" charset="0"/>
              </a:rPr>
              <a:t> areas. </a:t>
            </a:r>
          </a:p>
          <a:p>
            <a:pPr algn="just">
              <a:lnSpc>
                <a:spcPct val="150000"/>
              </a:lnSpc>
              <a:buFont typeface="Courier New" pitchFamily="49" charset="0"/>
              <a:buChar char="o"/>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system uses a 3-point pressure system to control flexion of the spine. </a:t>
            </a:r>
          </a:p>
          <a:p>
            <a:pPr algn="just">
              <a:lnSpc>
                <a:spcPct val="150000"/>
              </a:lnSpc>
              <a:buFont typeface="Courier New" pitchFamily="49" charset="0"/>
              <a:buChar char="o"/>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applies two posteriorly directed forces: </a:t>
            </a:r>
          </a:p>
          <a:p>
            <a:pPr algn="just">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anterior pads place pressure over the sternum and pubic </a:t>
            </a:r>
            <a:r>
              <a:rPr lang="en-US" dirty="0" err="1">
                <a:latin typeface="Times New Roman" pitchFamily="18" charset="0"/>
                <a:cs typeface="Times New Roman" pitchFamily="18" charset="0"/>
              </a:rPr>
              <a:t>symphysis</a:t>
            </a:r>
            <a:r>
              <a:rPr lang="en-US" dirty="0">
                <a:latin typeface="Times New Roman" pitchFamily="18" charset="0"/>
                <a:cs typeface="Times New Roman" pitchFamily="18" charset="0"/>
              </a:rPr>
              <a:t>. </a:t>
            </a:r>
          </a:p>
          <a:p>
            <a:pPr algn="just">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posterior pad places opposing pressure in the </a:t>
            </a:r>
            <a:r>
              <a:rPr lang="en-US" dirty="0" err="1">
                <a:latin typeface="Times New Roman" pitchFamily="18" charset="0"/>
                <a:cs typeface="Times New Roman" pitchFamily="18" charset="0"/>
              </a:rPr>
              <a:t>midthoracic</a:t>
            </a:r>
            <a:r>
              <a:rPr lang="en-US" dirty="0">
                <a:latin typeface="Times New Roman" pitchFamily="18" charset="0"/>
                <a:cs typeface="Times New Roman" pitchFamily="18" charset="0"/>
              </a:rPr>
              <a:t> region.</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558250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052736"/>
            <a:ext cx="3844032" cy="421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274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1"/>
            <a:ext cx="7762056" cy="5760680"/>
          </a:xfrm>
        </p:spPr>
        <p:txBody>
          <a:bodyPr/>
          <a:lstStyle/>
          <a:p>
            <a:pPr marL="45720" indent="0" algn="ctr">
              <a:lnSpc>
                <a:spcPct val="150000"/>
              </a:lnSpc>
              <a:buNone/>
            </a:pPr>
            <a:r>
              <a:rPr lang="en-IN" b="1" u="sng" dirty="0">
                <a:latin typeface="Times New Roman" pitchFamily="18" charset="0"/>
                <a:cs typeface="Times New Roman" pitchFamily="18" charset="0"/>
              </a:rPr>
              <a:t>Jewett Instructions </a:t>
            </a:r>
            <a:endParaRPr lang="en-IN" b="1" u="sng" dirty="0" smtClean="0">
              <a:latin typeface="Times New Roman" pitchFamily="18" charset="0"/>
              <a:cs typeface="Times New Roman" pitchFamily="18" charset="0"/>
            </a:endParaRPr>
          </a:p>
          <a:p>
            <a:pPr algn="just">
              <a:lnSpc>
                <a:spcPct val="150000"/>
              </a:lnSpc>
              <a:buFont typeface="Wingdings" pitchFamily="2" charset="2"/>
              <a:buChar char="q"/>
            </a:pPr>
            <a:r>
              <a:rPr lang="en-US" dirty="0">
                <a:latin typeface="Times New Roman" pitchFamily="18" charset="0"/>
                <a:cs typeface="Times New Roman" pitchFamily="18" charset="0"/>
              </a:rPr>
              <a:t>How to apply </a:t>
            </a:r>
            <a:endParaRPr lang="en-US" dirty="0" smtClean="0">
              <a:latin typeface="Times New Roman" pitchFamily="18" charset="0"/>
              <a:cs typeface="Times New Roman" pitchFamily="18" charset="0"/>
            </a:endParaRPr>
          </a:p>
          <a:p>
            <a:pPr marL="502920" indent="-457200" algn="just">
              <a:lnSpc>
                <a:spcPct val="150000"/>
              </a:lnSpc>
              <a:buAutoNum type="arabicPeriod"/>
            </a:pPr>
            <a:r>
              <a:rPr lang="en-US" dirty="0" smtClean="0">
                <a:latin typeface="Times New Roman" pitchFamily="18" charset="0"/>
                <a:cs typeface="Times New Roman" pitchFamily="18" charset="0"/>
              </a:rPr>
              <a:t>Ideally </a:t>
            </a: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should be worn on top of a T-shirt. </a:t>
            </a:r>
            <a:endParaRPr lang="en-US" dirty="0" smtClean="0">
              <a:latin typeface="Times New Roman" pitchFamily="18" charset="0"/>
              <a:cs typeface="Times New Roman" pitchFamily="18" charset="0"/>
            </a:endParaRPr>
          </a:p>
          <a:p>
            <a:pPr marL="502920" indent="-457200" algn="just">
              <a:lnSpc>
                <a:spcPct val="150000"/>
              </a:lnSpc>
              <a:buAutoNum type="arabicPeriod"/>
            </a:pPr>
            <a:r>
              <a:rPr lang="en-US" dirty="0" smtClean="0">
                <a:latin typeface="Times New Roman" pitchFamily="18" charset="0"/>
                <a:cs typeface="Times New Roman" pitchFamily="18" charset="0"/>
              </a:rPr>
              <a:t>Lie </a:t>
            </a:r>
            <a:r>
              <a:rPr lang="en-US" dirty="0">
                <a:latin typeface="Times New Roman" pitchFamily="18" charset="0"/>
                <a:cs typeface="Times New Roman" pitchFamily="18" charset="0"/>
              </a:rPr>
              <a:t>on the bed, place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onto chest, and roll onto the right side. </a:t>
            </a:r>
          </a:p>
          <a:p>
            <a:pPr marL="502920" indent="-457200" algn="just">
              <a:lnSpc>
                <a:spcPct val="150000"/>
              </a:lnSpc>
              <a:buAutoNum type="arabicPeriod"/>
            </a:pPr>
            <a:r>
              <a:rPr lang="en-US" dirty="0" smtClean="0">
                <a:latin typeface="Times New Roman" pitchFamily="18" charset="0"/>
                <a:cs typeface="Times New Roman" pitchFamily="18" charset="0"/>
              </a:rPr>
              <a:t>Put </a:t>
            </a:r>
            <a:r>
              <a:rPr lang="en-US" dirty="0">
                <a:latin typeface="Times New Roman" pitchFamily="18" charset="0"/>
                <a:cs typeface="Times New Roman" pitchFamily="18" charset="0"/>
              </a:rPr>
              <a:t>the back pad &amp; strap behind the back and slide the metal or plastic clasp under the right side. </a:t>
            </a:r>
          </a:p>
          <a:p>
            <a:pPr marL="502920" indent="-457200" algn="just">
              <a:lnSpc>
                <a:spcPct val="150000"/>
              </a:lnSpc>
              <a:buAutoNum type="arabicPeriod"/>
            </a:pPr>
            <a:r>
              <a:rPr lang="en-US" dirty="0" smtClean="0">
                <a:latin typeface="Times New Roman" pitchFamily="18" charset="0"/>
                <a:cs typeface="Times New Roman" pitchFamily="18" charset="0"/>
              </a:rPr>
              <a:t>Roll </a:t>
            </a:r>
            <a:r>
              <a:rPr lang="en-US" dirty="0">
                <a:latin typeface="Times New Roman" pitchFamily="18" charset="0"/>
                <a:cs typeface="Times New Roman" pitchFamily="18" charset="0"/>
              </a:rPr>
              <a:t>onto back and </a:t>
            </a:r>
            <a:r>
              <a:rPr lang="en-US" dirty="0" err="1">
                <a:latin typeface="Times New Roman" pitchFamily="18" charset="0"/>
                <a:cs typeface="Times New Roman" pitchFamily="18" charset="0"/>
              </a:rPr>
              <a:t>centre</a:t>
            </a:r>
            <a:r>
              <a:rPr lang="en-US" dirty="0">
                <a:latin typeface="Times New Roman" pitchFamily="18" charset="0"/>
                <a:cs typeface="Times New Roman" pitchFamily="18" charset="0"/>
              </a:rPr>
              <a:t> the front section into place over the stomach and chest.</a:t>
            </a:r>
            <a:endParaRPr lang="en-IN"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797152"/>
            <a:ext cx="1430839" cy="17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153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7"/>
            <a:ext cx="7618040" cy="5616664"/>
          </a:xfrm>
        </p:spPr>
        <p:txBody>
          <a:bodyPr/>
          <a:lstStyle/>
          <a:p>
            <a:pPr marL="502920" indent="-457200" algn="just">
              <a:lnSpc>
                <a:spcPct val="150000"/>
              </a:lnSpc>
              <a:buFont typeface="+mj-lt"/>
              <a:buAutoNum type="arabicPeriod" startAt="5"/>
            </a:pP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fasten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hold it in place with the left hand. With the right hand, use the thumb loop to pull the clasp forward tightly, and then in towards the stomach, then down. This locks the clasp into the hook. Now turn the tab so that the back strap shortens, tightening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approximately 10 turns. </a:t>
            </a:r>
          </a:p>
          <a:p>
            <a:pPr marL="502920" indent="-457200" algn="just">
              <a:lnSpc>
                <a:spcPct val="150000"/>
              </a:lnSpc>
              <a:buFont typeface="+mj-lt"/>
              <a:buAutoNum type="arabicPeriod" startAt="5"/>
            </a:pPr>
            <a:r>
              <a:rPr lang="en-US" dirty="0" smtClean="0">
                <a:latin typeface="Times New Roman" pitchFamily="18" charset="0"/>
                <a:cs typeface="Times New Roman" pitchFamily="18" charset="0"/>
              </a:rPr>
              <a:t>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should feel tight, and look </a:t>
            </a:r>
            <a:r>
              <a:rPr lang="en-US" dirty="0" smtClean="0">
                <a:latin typeface="Times New Roman" pitchFamily="18" charset="0"/>
                <a:cs typeface="Times New Roman" pitchFamily="18" charset="0"/>
              </a:rPr>
              <a:t>symmetrical.</a:t>
            </a:r>
          </a:p>
          <a:p>
            <a:pPr marL="502920" indent="-457200" algn="just">
              <a:lnSpc>
                <a:spcPct val="150000"/>
              </a:lnSpc>
              <a:buFont typeface="+mj-lt"/>
              <a:buAutoNum type="arabicPeriod" startAt="5"/>
            </a:pPr>
            <a:r>
              <a:rPr lang="en-US" dirty="0" smtClean="0">
                <a:latin typeface="Times New Roman" pitchFamily="18" charset="0"/>
                <a:cs typeface="Times New Roman" pitchFamily="18" charset="0"/>
              </a:rPr>
              <a:t>Sometimes </a:t>
            </a:r>
            <a:r>
              <a:rPr lang="en-US" dirty="0">
                <a:latin typeface="Times New Roman" pitchFamily="18" charset="0"/>
                <a:cs typeface="Times New Roman" pitchFamily="18" charset="0"/>
              </a:rPr>
              <a:t>the attaching of the clasp pushes the Jewett to one side. If this happens, try to overcorrect for this before tightening the clasp</a:t>
            </a:r>
            <a:r>
              <a:rPr lang="en-US"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653136"/>
            <a:ext cx="1382291" cy="199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281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20689"/>
            <a:ext cx="7546032" cy="5688672"/>
          </a:xfrm>
        </p:spPr>
        <p:txBody>
          <a:bodyPr/>
          <a:lstStyle/>
          <a:p>
            <a:pPr marL="502920" indent="-457200" algn="just">
              <a:lnSpc>
                <a:spcPct val="150000"/>
              </a:lnSpc>
              <a:buFont typeface="+mj-lt"/>
              <a:buAutoNum type="arabicPeriod" startAt="8"/>
            </a:pPr>
            <a:r>
              <a:rPr lang="en-US" dirty="0">
                <a:latin typeface="Times New Roman" pitchFamily="18" charset="0"/>
                <a:cs typeface="Times New Roman" pitchFamily="18" charset="0"/>
              </a:rPr>
              <a:t>If the sternal pad can be pulled more than 1.5 cm (approximately the thickness of a finger) away from the chest while lying or standing, then the clasp should be </a:t>
            </a:r>
            <a:r>
              <a:rPr lang="en-US" dirty="0" smtClean="0">
                <a:latin typeface="Times New Roman" pitchFamily="18" charset="0"/>
                <a:cs typeface="Times New Roman" pitchFamily="18" charset="0"/>
              </a:rPr>
              <a:t>tightened.</a:t>
            </a:r>
          </a:p>
          <a:p>
            <a:pPr marL="502920" indent="-457200" algn="just">
              <a:lnSpc>
                <a:spcPct val="150000"/>
              </a:lnSpc>
              <a:buFont typeface="+mj-lt"/>
              <a:buAutoNum type="arabicPeriod" startAt="8"/>
            </a:pPr>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a proper fit the upper pad should rest on the sternum and the lower bar should just touch the thigh when sitting. If the patient feels excessive pressure on the chest, the patient should physically straighten his or her back, keeping the shoulders back and not leaning into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for support.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should act as a reminder that the patient is bending forward and compromising his or her back</a:t>
            </a:r>
            <a:r>
              <a:rPr lang="en-US" dirty="0"/>
              <a:t>. </a:t>
            </a:r>
            <a:endParaRPr lang="en-IN" dirty="0"/>
          </a:p>
        </p:txBody>
      </p:sp>
    </p:spTree>
    <p:extLst>
      <p:ext uri="{BB962C8B-B14F-4D97-AF65-F5344CB8AC3E}">
        <p14:creationId xmlns:p14="http://schemas.microsoft.com/office/powerpoint/2010/main" val="268499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7978080" cy="6120679"/>
          </a:xfrm>
        </p:spPr>
        <p:txBody>
          <a:bodyPr>
            <a:normAutofit lnSpcReduction="10000"/>
          </a:bodyPr>
          <a:lstStyle/>
          <a:p>
            <a:pPr algn="just">
              <a:lnSpc>
                <a:spcPct val="150000"/>
              </a:lnSpc>
              <a:buFont typeface="Wingdings" pitchFamily="2" charset="2"/>
              <a:buChar char="q"/>
            </a:pPr>
            <a:r>
              <a:rPr lang="en-US" dirty="0">
                <a:latin typeface="Times New Roman" pitchFamily="18" charset="0"/>
                <a:cs typeface="Times New Roman" pitchFamily="18" charset="0"/>
              </a:rPr>
              <a:t>How to remove </a:t>
            </a:r>
          </a:p>
          <a:p>
            <a:pPr algn="just">
              <a:lnSpc>
                <a:spcPct val="150000"/>
              </a:lnSpc>
              <a:buFont typeface="Wingdings" pitchFamily="2" charset="2"/>
              <a:buChar char="ü"/>
            </a:pPr>
            <a:r>
              <a:rPr lang="en-US" dirty="0" smtClean="0">
                <a:latin typeface="Times New Roman" pitchFamily="18" charset="0"/>
                <a:cs typeface="Times New Roman" pitchFamily="18" charset="0"/>
              </a:rPr>
              <a:t>Lay </a:t>
            </a:r>
            <a:r>
              <a:rPr lang="en-US" dirty="0">
                <a:latin typeface="Times New Roman" pitchFamily="18" charset="0"/>
                <a:cs typeface="Times New Roman" pitchFamily="18" charset="0"/>
              </a:rPr>
              <a:t>down flat on your back. </a:t>
            </a:r>
          </a:p>
          <a:p>
            <a:pPr algn="just">
              <a:lnSpc>
                <a:spcPct val="150000"/>
              </a:lnSpc>
              <a:buFont typeface="Wingdings" pitchFamily="2" charset="2"/>
              <a:buChar char="ü"/>
            </a:pPr>
            <a:r>
              <a:rPr lang="en-US" dirty="0" smtClean="0">
                <a:latin typeface="Times New Roman" pitchFamily="18" charset="0"/>
                <a:cs typeface="Times New Roman" pitchFamily="18" charset="0"/>
              </a:rPr>
              <a:t>Loosen </a:t>
            </a:r>
            <a:r>
              <a:rPr lang="en-US" dirty="0">
                <a:latin typeface="Times New Roman" pitchFamily="18" charset="0"/>
                <a:cs typeface="Times New Roman" pitchFamily="18" charset="0"/>
              </a:rPr>
              <a:t>the clasp by approximately 10 turns. Put the left hand on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to hold it in place, then with the right thumb, pull the thumb loop of the clasp forward tightly, then in towards the stomach, then upwards towards the head to remove clasp from the hook. </a:t>
            </a:r>
          </a:p>
          <a:p>
            <a:pPr algn="just">
              <a:lnSpc>
                <a:spcPct val="150000"/>
              </a:lnSpc>
              <a:buFont typeface="Wingdings" pitchFamily="2" charset="2"/>
              <a:buChar char="ü"/>
            </a:pPr>
            <a:r>
              <a:rPr lang="en-US" dirty="0" smtClean="0">
                <a:latin typeface="Times New Roman" pitchFamily="18" charset="0"/>
                <a:cs typeface="Times New Roman" pitchFamily="18" charset="0"/>
              </a:rPr>
              <a:t>Roll </a:t>
            </a:r>
            <a:r>
              <a:rPr lang="en-US" dirty="0">
                <a:latin typeface="Times New Roman" pitchFamily="18" charset="0"/>
                <a:cs typeface="Times New Roman" pitchFamily="18" charset="0"/>
              </a:rPr>
              <a:t>onto the right side and pull plastic clasp out from under the right side. </a:t>
            </a:r>
          </a:p>
          <a:p>
            <a:pPr algn="just">
              <a:lnSpc>
                <a:spcPct val="150000"/>
              </a:lnSpc>
              <a:buFont typeface="Wingdings" pitchFamily="2" charset="2"/>
              <a:buChar char="ü"/>
            </a:pPr>
            <a:r>
              <a:rPr lang="en-US" dirty="0" smtClean="0">
                <a:latin typeface="Times New Roman" pitchFamily="18" charset="0"/>
                <a:cs typeface="Times New Roman" pitchFamily="18" charset="0"/>
              </a:rPr>
              <a:t>Take </a:t>
            </a:r>
            <a:r>
              <a:rPr lang="en-US" dirty="0">
                <a:latin typeface="Times New Roman" pitchFamily="18" charset="0"/>
                <a:cs typeface="Times New Roman" pitchFamily="18" charset="0"/>
              </a:rPr>
              <a:t>off 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a:t>
            </a:r>
          </a:p>
          <a:p>
            <a:pPr algn="just">
              <a:lnSpc>
                <a:spcPct val="150000"/>
              </a:lnSpc>
              <a:buFont typeface="Wingdings" pitchFamily="2" charset="2"/>
              <a:buChar char="q"/>
            </a:pPr>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to wear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a:t>
            </a:r>
          </a:p>
          <a:p>
            <a:pPr algn="just">
              <a:lnSpc>
                <a:spcPct val="150000"/>
              </a:lnSpc>
              <a:buFont typeface="Wingdings" pitchFamily="2" charset="2"/>
              <a:buChar char="ü"/>
            </a:pPr>
            <a:r>
              <a:rPr lang="en-US" dirty="0" smtClean="0">
                <a:latin typeface="Times New Roman" pitchFamily="18" charset="0"/>
                <a:cs typeface="Times New Roman" pitchFamily="18" charset="0"/>
              </a:rPr>
              <a:t>The </a:t>
            </a:r>
            <a:r>
              <a:rPr lang="en-US" dirty="0" err="1">
                <a:latin typeface="Times New Roman" pitchFamily="18" charset="0"/>
                <a:cs typeface="Times New Roman" pitchFamily="18" charset="0"/>
              </a:rPr>
              <a:t>orthosis</a:t>
            </a:r>
            <a:r>
              <a:rPr lang="en-US" dirty="0">
                <a:latin typeface="Times New Roman" pitchFamily="18" charset="0"/>
                <a:cs typeface="Times New Roman" pitchFamily="18" charset="0"/>
              </a:rPr>
              <a:t> should be worn when sitting up or standing. It can be taken off when lying flat (the patient does not have to sleep in it unless the Dr. specifies this). It should be applied and taken off in a lying position.</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759912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7"/>
            <a:ext cx="7906072" cy="5976704"/>
          </a:xfrm>
        </p:spPr>
        <p:txBody>
          <a:bodyPr>
            <a:normAutofit fontScale="62500" lnSpcReduction="20000"/>
          </a:bodyPr>
          <a:lstStyle/>
          <a:p>
            <a:pPr algn="just">
              <a:lnSpc>
                <a:spcPct val="150000"/>
              </a:lnSpc>
              <a:buFont typeface="Wingdings" pitchFamily="2" charset="2"/>
              <a:buChar char="v"/>
            </a:pPr>
            <a:r>
              <a:rPr lang="en-IN" sz="2900" b="1" u="sng" dirty="0" smtClean="0">
                <a:latin typeface="Times New Roman" pitchFamily="18" charset="0"/>
                <a:cs typeface="Times New Roman" pitchFamily="18" charset="0"/>
              </a:rPr>
              <a:t>References</a:t>
            </a:r>
          </a:p>
          <a:p>
            <a:pPr algn="just">
              <a:lnSpc>
                <a:spcPct val="150000"/>
              </a:lnSpc>
              <a:buFont typeface="Arial" pitchFamily="34" charset="0"/>
              <a:buChar char="•"/>
            </a:pPr>
            <a:r>
              <a:rPr lang="en-IN" sz="2300" dirty="0">
                <a:latin typeface="Times New Roman" pitchFamily="18" charset="0"/>
                <a:cs typeface="Times New Roman" pitchFamily="18" charset="0"/>
              </a:rPr>
              <a:t>(American Academy of Neurology) Michael </a:t>
            </a:r>
            <a:r>
              <a:rPr lang="en-IN" sz="2300" dirty="0" err="1">
                <a:latin typeface="Times New Roman" pitchFamily="18" charset="0"/>
                <a:cs typeface="Times New Roman" pitchFamily="18" charset="0"/>
              </a:rPr>
              <a:t>Selzer</a:t>
            </a:r>
            <a:r>
              <a:rPr lang="en-IN" sz="2300" dirty="0">
                <a:latin typeface="Times New Roman" pitchFamily="18" charset="0"/>
                <a:cs typeface="Times New Roman" pitchFamily="18" charset="0"/>
              </a:rPr>
              <a:t> M.D., Bruce </a:t>
            </a:r>
            <a:r>
              <a:rPr lang="en-IN" sz="2300" dirty="0" err="1">
                <a:latin typeface="Times New Roman" pitchFamily="18" charset="0"/>
                <a:cs typeface="Times New Roman" pitchFamily="18" charset="0"/>
              </a:rPr>
              <a:t>Dobkin</a:t>
            </a:r>
            <a:r>
              <a:rPr lang="en-IN" sz="2300" dirty="0">
                <a:latin typeface="Times New Roman" pitchFamily="18" charset="0"/>
                <a:cs typeface="Times New Roman" pitchFamily="18" charset="0"/>
              </a:rPr>
              <a:t> M.D. (2008) Spinal Cord Injury: A Guide for Patients and Families, 1 </a:t>
            </a:r>
            <a:r>
              <a:rPr lang="en-IN" sz="2300" dirty="0" err="1">
                <a:latin typeface="Times New Roman" pitchFamily="18" charset="0"/>
                <a:cs typeface="Times New Roman" pitchFamily="18" charset="0"/>
              </a:rPr>
              <a:t>edn</a:t>
            </a:r>
            <a:r>
              <a:rPr lang="en-IN" sz="2300" dirty="0">
                <a:latin typeface="Times New Roman" pitchFamily="18" charset="0"/>
                <a:cs typeface="Times New Roman" pitchFamily="18" charset="0"/>
              </a:rPr>
              <a:t>., New York: </a:t>
            </a:r>
            <a:r>
              <a:rPr lang="en-IN" sz="2300" dirty="0" smtClean="0">
                <a:latin typeface="Times New Roman" pitchFamily="18" charset="0"/>
                <a:cs typeface="Times New Roman" pitchFamily="18" charset="0"/>
              </a:rPr>
              <a:t>Demos.</a:t>
            </a:r>
          </a:p>
          <a:p>
            <a:pPr algn="just">
              <a:lnSpc>
                <a:spcPct val="150000"/>
              </a:lnSpc>
              <a:buFont typeface="Arial" pitchFamily="34" charset="0"/>
              <a:buChar char="•"/>
            </a:pPr>
            <a:r>
              <a:rPr lang="en-IN" sz="2300" dirty="0" smtClean="0">
                <a:latin typeface="Times New Roman" pitchFamily="18" charset="0"/>
                <a:cs typeface="Times New Roman" pitchFamily="18" charset="0"/>
              </a:rPr>
              <a:t>AMPOS </a:t>
            </a:r>
            <a:r>
              <a:rPr lang="en-IN" sz="2300" dirty="0">
                <a:latin typeface="Times New Roman" pitchFamily="18" charset="0"/>
                <a:cs typeface="Times New Roman" pitchFamily="18" charset="0"/>
              </a:rPr>
              <a:t>Device Information Sheets (2016) Corset, Available at: https://info923422.wixsite.com/ampos/device-information-sheets (Accessed: 2nd September 2019). </a:t>
            </a:r>
          </a:p>
          <a:p>
            <a:pPr algn="just">
              <a:lnSpc>
                <a:spcPct val="150000"/>
              </a:lnSpc>
              <a:buFont typeface="Arial" pitchFamily="34" charset="0"/>
              <a:buChar char="•"/>
            </a:pPr>
            <a:r>
              <a:rPr lang="en-IN" sz="2300" dirty="0" smtClean="0">
                <a:latin typeface="Times New Roman" pitchFamily="18" charset="0"/>
                <a:cs typeface="Times New Roman" pitchFamily="18" charset="0"/>
              </a:rPr>
              <a:t>AMPOS </a:t>
            </a:r>
            <a:r>
              <a:rPr lang="en-IN" sz="2300" dirty="0">
                <a:latin typeface="Times New Roman" pitchFamily="18" charset="0"/>
                <a:cs typeface="Times New Roman" pitchFamily="18" charset="0"/>
              </a:rPr>
              <a:t>Device Information Sheets (2016) CTLSO (Cervical-thoracic-</a:t>
            </a:r>
            <a:r>
              <a:rPr lang="en-IN" sz="2300" dirty="0" err="1">
                <a:latin typeface="Times New Roman" pitchFamily="18" charset="0"/>
                <a:cs typeface="Times New Roman" pitchFamily="18" charset="0"/>
              </a:rPr>
              <a:t>lumbo</a:t>
            </a:r>
            <a:r>
              <a:rPr lang="en-IN" sz="2300" dirty="0">
                <a:latin typeface="Times New Roman" pitchFamily="18" charset="0"/>
                <a:cs typeface="Times New Roman" pitchFamily="18" charset="0"/>
              </a:rPr>
              <a:t>-sacral </a:t>
            </a:r>
            <a:r>
              <a:rPr lang="en-IN" sz="2300" dirty="0" err="1">
                <a:latin typeface="Times New Roman" pitchFamily="18" charset="0"/>
                <a:cs typeface="Times New Roman" pitchFamily="18" charset="0"/>
              </a:rPr>
              <a:t>Orthosis</a:t>
            </a:r>
            <a:r>
              <a:rPr lang="en-IN" sz="2300" dirty="0">
                <a:latin typeface="Times New Roman" pitchFamily="18" charset="0"/>
                <a:cs typeface="Times New Roman" pitchFamily="18" charset="0"/>
              </a:rPr>
              <a:t>) Information, Available at: https://info923422.wixsite.com/ampos/device-information-sheets (Accessed: 2nd September 2019). </a:t>
            </a:r>
          </a:p>
          <a:p>
            <a:pPr algn="just">
              <a:lnSpc>
                <a:spcPct val="150000"/>
              </a:lnSpc>
              <a:buFont typeface="Arial" pitchFamily="34" charset="0"/>
              <a:buChar char="•"/>
            </a:pPr>
            <a:r>
              <a:rPr lang="en-IN" sz="2300" dirty="0" smtClean="0">
                <a:latin typeface="Times New Roman" pitchFamily="18" charset="0"/>
                <a:cs typeface="Times New Roman" pitchFamily="18" charset="0"/>
              </a:rPr>
              <a:t>AMPOS </a:t>
            </a:r>
            <a:r>
              <a:rPr lang="en-IN" sz="2300" dirty="0">
                <a:latin typeface="Times New Roman" pitchFamily="18" charset="0"/>
                <a:cs typeface="Times New Roman" pitchFamily="18" charset="0"/>
              </a:rPr>
              <a:t>Device Information Sheets (2016) Hip Stabilizing Brace (Hip Spica), Available at: https://info923422.wixsite.com/</a:t>
            </a:r>
            <a:r>
              <a:rPr lang="en-IN" sz="2300" dirty="0" err="1">
                <a:latin typeface="Times New Roman" pitchFamily="18" charset="0"/>
                <a:cs typeface="Times New Roman" pitchFamily="18" charset="0"/>
              </a:rPr>
              <a:t>ampos</a:t>
            </a:r>
            <a:r>
              <a:rPr lang="en-IN" sz="2300" dirty="0">
                <a:latin typeface="Times New Roman" pitchFamily="18" charset="0"/>
                <a:cs typeface="Times New Roman" pitchFamily="18" charset="0"/>
              </a:rPr>
              <a:t>/</a:t>
            </a:r>
            <a:r>
              <a:rPr lang="en-IN" sz="2300" dirty="0" err="1">
                <a:latin typeface="Times New Roman" pitchFamily="18" charset="0"/>
                <a:cs typeface="Times New Roman" pitchFamily="18" charset="0"/>
              </a:rPr>
              <a:t>deviceinformation-sheets</a:t>
            </a:r>
            <a:r>
              <a:rPr lang="en-IN" sz="2300" dirty="0">
                <a:latin typeface="Times New Roman" pitchFamily="18" charset="0"/>
                <a:cs typeface="Times New Roman" pitchFamily="18" charset="0"/>
              </a:rPr>
              <a:t> (Accessed: 2nd September 2019). </a:t>
            </a:r>
          </a:p>
          <a:p>
            <a:pPr algn="just">
              <a:lnSpc>
                <a:spcPct val="150000"/>
              </a:lnSpc>
              <a:buFont typeface="Arial" pitchFamily="34" charset="0"/>
              <a:buChar char="•"/>
            </a:pPr>
            <a:r>
              <a:rPr lang="en-IN" sz="2300" dirty="0" smtClean="0">
                <a:latin typeface="Times New Roman" pitchFamily="18" charset="0"/>
                <a:cs typeface="Times New Roman" pitchFamily="18" charset="0"/>
              </a:rPr>
              <a:t>AMPOS </a:t>
            </a:r>
            <a:r>
              <a:rPr lang="en-IN" sz="2300" dirty="0">
                <a:latin typeface="Times New Roman" pitchFamily="18" charset="0"/>
                <a:cs typeface="Times New Roman" pitchFamily="18" charset="0"/>
              </a:rPr>
              <a:t>Device Information Sheets (2016) Jewett, Available at: https://info923422.wixsite.com/ampos/device-information-sheets (Accessed: 2nd September 2019). </a:t>
            </a:r>
          </a:p>
          <a:p>
            <a:pPr algn="just">
              <a:lnSpc>
                <a:spcPct val="150000"/>
              </a:lnSpc>
              <a:buFont typeface="Arial" pitchFamily="34" charset="0"/>
              <a:buChar char="•"/>
            </a:pPr>
            <a:r>
              <a:rPr lang="en-IN" sz="2300" dirty="0" smtClean="0">
                <a:latin typeface="Times New Roman" pitchFamily="18" charset="0"/>
                <a:cs typeface="Times New Roman" pitchFamily="18" charset="0"/>
              </a:rPr>
              <a:t>AMPOS </a:t>
            </a:r>
            <a:r>
              <a:rPr lang="en-IN" sz="2300" dirty="0">
                <a:latin typeface="Times New Roman" pitchFamily="18" charset="0"/>
                <a:cs typeface="Times New Roman" pitchFamily="18" charset="0"/>
              </a:rPr>
              <a:t>Device Information Sheets (2016) LSO (</a:t>
            </a:r>
            <a:r>
              <a:rPr lang="en-IN" sz="2300" dirty="0" err="1">
                <a:latin typeface="Times New Roman" pitchFamily="18" charset="0"/>
                <a:cs typeface="Times New Roman" pitchFamily="18" charset="0"/>
              </a:rPr>
              <a:t>Lumbo</a:t>
            </a:r>
            <a:r>
              <a:rPr lang="en-IN" sz="2300" dirty="0">
                <a:latin typeface="Times New Roman" pitchFamily="18" charset="0"/>
                <a:cs typeface="Times New Roman" pitchFamily="18" charset="0"/>
              </a:rPr>
              <a:t>-Sacral </a:t>
            </a:r>
            <a:r>
              <a:rPr lang="en-IN" sz="2300" dirty="0" err="1">
                <a:latin typeface="Times New Roman" pitchFamily="18" charset="0"/>
                <a:cs typeface="Times New Roman" pitchFamily="18" charset="0"/>
              </a:rPr>
              <a:t>Orthosis</a:t>
            </a:r>
            <a:r>
              <a:rPr lang="en-IN" sz="2300" dirty="0">
                <a:latin typeface="Times New Roman" pitchFamily="18" charset="0"/>
                <a:cs typeface="Times New Roman" pitchFamily="18" charset="0"/>
              </a:rPr>
              <a:t>) Information, Available at: https://info923422.wixsite.com/ampos/device-information-sheets (Accessed: 2nd September 2019). </a:t>
            </a:r>
          </a:p>
        </p:txBody>
      </p:sp>
    </p:spTree>
    <p:extLst>
      <p:ext uri="{BB962C8B-B14F-4D97-AF65-F5344CB8AC3E}">
        <p14:creationId xmlns:p14="http://schemas.microsoft.com/office/powerpoint/2010/main" val="3974042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276872"/>
            <a:ext cx="7315200" cy="1154097"/>
          </a:xfrm>
        </p:spPr>
        <p:txBody>
          <a:bodyPr/>
          <a:lstStyle/>
          <a:p>
            <a:pPr algn="ctr"/>
            <a:r>
              <a:rPr lang="en-IN" b="1" dirty="0" smtClean="0">
                <a:latin typeface="Times New Roman" pitchFamily="18" charset="0"/>
                <a:cs typeface="Times New Roman" pitchFamily="18" charset="0"/>
              </a:rPr>
              <a:t>THANK YOU</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363377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7"/>
            <a:ext cx="7762056" cy="5976704"/>
          </a:xfrm>
        </p:spPr>
        <p:txBody>
          <a:bodyPr/>
          <a:lstStyle/>
          <a:p>
            <a:pPr marL="45720" indent="0" algn="ctr">
              <a:lnSpc>
                <a:spcPct val="150000"/>
              </a:lnSpc>
              <a:buNone/>
            </a:pPr>
            <a:r>
              <a:rPr lang="en-IN" b="1" dirty="0" smtClean="0">
                <a:latin typeface="Times New Roman" pitchFamily="18" charset="0"/>
                <a:cs typeface="Times New Roman" pitchFamily="18" charset="0"/>
              </a:rPr>
              <a:t>OBJECTIVE OF SPINAL ORTHOSES</a:t>
            </a:r>
            <a:endParaRPr lang="en-US" b="1" dirty="0" smtClean="0">
              <a:latin typeface="Times New Roman" pitchFamily="18" charset="0"/>
              <a:cs typeface="Times New Roman" pitchFamily="18" charset="0"/>
            </a:endParaRPr>
          </a:p>
          <a:p>
            <a:pPr algn="just">
              <a:lnSpc>
                <a:spcPct val="150000"/>
              </a:lnSpc>
              <a:buFont typeface="Wingdings" pitchFamily="2" charset="2"/>
              <a:buChar char="q"/>
            </a:pPr>
            <a:r>
              <a:rPr lang="en-US" dirty="0" err="1" smtClean="0">
                <a:latin typeface="Times New Roman" pitchFamily="18" charset="0"/>
                <a:cs typeface="Times New Roman" pitchFamily="18" charset="0"/>
              </a:rPr>
              <a:t>Orthoses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designed to limit some or all movements of the spine: </a:t>
            </a:r>
          </a:p>
          <a:p>
            <a:pPr algn="just">
              <a:lnSpc>
                <a:spcPct val="150000"/>
              </a:lnSpc>
              <a:buFont typeface="Wingdings" pitchFamily="2" charset="2"/>
              <a:buChar char="ü"/>
            </a:pPr>
            <a:r>
              <a:rPr lang="en-US" dirty="0" smtClean="0">
                <a:latin typeface="Times New Roman" pitchFamily="18" charset="0"/>
                <a:cs typeface="Times New Roman" pitchFamily="18" charset="0"/>
              </a:rPr>
              <a:t>Flexion </a:t>
            </a:r>
            <a:endParaRPr lang="en-US" dirty="0">
              <a:latin typeface="Times New Roman" pitchFamily="18" charset="0"/>
              <a:cs typeface="Times New Roman" pitchFamily="18" charset="0"/>
            </a:endParaRPr>
          </a:p>
          <a:p>
            <a:pPr algn="just">
              <a:lnSpc>
                <a:spcPct val="150000"/>
              </a:lnSpc>
              <a:buFont typeface="Wingdings" pitchFamily="2" charset="2"/>
              <a:buChar char="ü"/>
            </a:pPr>
            <a:r>
              <a:rPr lang="en-US" dirty="0" smtClean="0">
                <a:latin typeface="Times New Roman" pitchFamily="18" charset="0"/>
                <a:cs typeface="Times New Roman" pitchFamily="18" charset="0"/>
              </a:rPr>
              <a:t>Extension </a:t>
            </a:r>
            <a:endParaRPr lang="en-US" dirty="0">
              <a:latin typeface="Times New Roman" pitchFamily="18" charset="0"/>
              <a:cs typeface="Times New Roman" pitchFamily="18" charset="0"/>
            </a:endParaRPr>
          </a:p>
          <a:p>
            <a:pPr algn="just">
              <a:lnSpc>
                <a:spcPct val="150000"/>
              </a:lnSpc>
              <a:buFont typeface="Wingdings" pitchFamily="2" charset="2"/>
              <a:buChar char="ü"/>
            </a:pPr>
            <a:r>
              <a:rPr lang="en-US" dirty="0" smtClean="0">
                <a:latin typeface="Times New Roman" pitchFamily="18" charset="0"/>
                <a:cs typeface="Times New Roman" pitchFamily="18" charset="0"/>
              </a:rPr>
              <a:t>Lateral </a:t>
            </a:r>
            <a:r>
              <a:rPr lang="en-US" dirty="0">
                <a:latin typeface="Times New Roman" pitchFamily="18" charset="0"/>
                <a:cs typeface="Times New Roman" pitchFamily="18" charset="0"/>
              </a:rPr>
              <a:t>bending </a:t>
            </a:r>
          </a:p>
          <a:p>
            <a:pPr algn="just">
              <a:lnSpc>
                <a:spcPct val="150000"/>
              </a:lnSpc>
              <a:buFont typeface="Wingdings" pitchFamily="2" charset="2"/>
              <a:buChar char="ü"/>
            </a:pPr>
            <a:r>
              <a:rPr lang="en-US" dirty="0" smtClean="0">
                <a:latin typeface="Times New Roman" pitchFamily="18" charset="0"/>
                <a:cs typeface="Times New Roman" pitchFamily="18" charset="0"/>
              </a:rPr>
              <a:t>Rotation</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89494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1"/>
            <a:ext cx="7762056" cy="5760680"/>
          </a:xfrm>
        </p:spPr>
        <p:txBody>
          <a:bodyPr/>
          <a:lstStyle/>
          <a:p>
            <a:pPr marL="45720" indent="0" algn="ctr">
              <a:buNone/>
            </a:pPr>
            <a:r>
              <a:rPr lang="en-IN" b="1" dirty="0" smtClean="0">
                <a:latin typeface="Times New Roman" pitchFamily="18" charset="0"/>
                <a:cs typeface="Times New Roman" pitchFamily="18" charset="0"/>
              </a:rPr>
              <a:t>SPINAL ORTHOSES INDICATION</a:t>
            </a:r>
          </a:p>
          <a:p>
            <a:pPr algn="just">
              <a:lnSpc>
                <a:spcPct val="150000"/>
              </a:lnSpc>
              <a:buFont typeface="Wingdings" pitchFamily="2" charset="2"/>
              <a:buChar char="q"/>
            </a:pPr>
            <a:r>
              <a:rPr lang="en-US" dirty="0">
                <a:latin typeface="Times New Roman" pitchFamily="18" charset="0"/>
                <a:cs typeface="Times New Roman" pitchFamily="18" charset="0"/>
              </a:rPr>
              <a:t>Prescribed to: </a:t>
            </a:r>
          </a:p>
          <a:p>
            <a:pPr algn="just">
              <a:lnSpc>
                <a:spcPct val="150000"/>
              </a:lnSpc>
              <a:buFont typeface="Wingdings" pitchFamily="2" charset="2"/>
              <a:buChar char="ü"/>
            </a:pPr>
            <a:r>
              <a:rPr lang="en-US" dirty="0" smtClean="0">
                <a:latin typeface="Times New Roman" pitchFamily="18" charset="0"/>
                <a:cs typeface="Times New Roman" pitchFamily="18" charset="0"/>
              </a:rPr>
              <a:t>Realign </a:t>
            </a:r>
            <a:r>
              <a:rPr lang="en-US" dirty="0">
                <a:latin typeface="Times New Roman" pitchFamily="18" charset="0"/>
                <a:cs typeface="Times New Roman" pitchFamily="18" charset="0"/>
              </a:rPr>
              <a:t>the Spine </a:t>
            </a:r>
          </a:p>
          <a:p>
            <a:pPr algn="just">
              <a:lnSpc>
                <a:spcPct val="150000"/>
              </a:lnSpc>
              <a:buFont typeface="Wingdings" pitchFamily="2" charset="2"/>
              <a:buChar char="ü"/>
            </a:pPr>
            <a:r>
              <a:rPr lang="en-US" dirty="0" smtClean="0">
                <a:latin typeface="Times New Roman" pitchFamily="18" charset="0"/>
                <a:cs typeface="Times New Roman" pitchFamily="18" charset="0"/>
              </a:rPr>
              <a:t>Immobilize </a:t>
            </a:r>
            <a:r>
              <a:rPr lang="en-US" dirty="0">
                <a:latin typeface="Times New Roman" pitchFamily="18" charset="0"/>
                <a:cs typeface="Times New Roman" pitchFamily="18" charset="0"/>
              </a:rPr>
              <a:t>the Spine </a:t>
            </a:r>
          </a:p>
          <a:p>
            <a:pPr algn="just">
              <a:lnSpc>
                <a:spcPct val="150000"/>
              </a:lnSpc>
              <a:buFont typeface="Wingdings" pitchFamily="2" charset="2"/>
              <a:buChar char="ü"/>
            </a:pPr>
            <a:r>
              <a:rPr lang="en-US" dirty="0" smtClean="0">
                <a:latin typeface="Times New Roman" pitchFamily="18" charset="0"/>
                <a:cs typeface="Times New Roman" pitchFamily="18" charset="0"/>
              </a:rPr>
              <a:t>Limit </a:t>
            </a:r>
            <a:r>
              <a:rPr lang="en-US" dirty="0">
                <a:latin typeface="Times New Roman" pitchFamily="18" charset="0"/>
                <a:cs typeface="Times New Roman" pitchFamily="18" charset="0"/>
              </a:rPr>
              <a:t>Mobility </a:t>
            </a:r>
          </a:p>
          <a:p>
            <a:pPr algn="just">
              <a:lnSpc>
                <a:spcPct val="150000"/>
              </a:lnSpc>
              <a:buFont typeface="Wingdings" pitchFamily="2" charset="2"/>
              <a:buChar char="ü"/>
            </a:pPr>
            <a:r>
              <a:rPr lang="en-US" dirty="0" smtClean="0">
                <a:latin typeface="Times New Roman" pitchFamily="18" charset="0"/>
                <a:cs typeface="Times New Roman" pitchFamily="18" charset="0"/>
              </a:rPr>
              <a:t>Support </a:t>
            </a:r>
            <a:r>
              <a:rPr lang="en-US" dirty="0">
                <a:latin typeface="Times New Roman" pitchFamily="18" charset="0"/>
                <a:cs typeface="Times New Roman" pitchFamily="18" charset="0"/>
              </a:rPr>
              <a:t>Weakened Areas of the Spine </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74428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1"/>
            <a:ext cx="7762056" cy="5760680"/>
          </a:xfrm>
        </p:spPr>
        <p:txBody>
          <a:bodyPr/>
          <a:lstStyle/>
          <a:p>
            <a:pPr marL="45720" indent="0" algn="ctr">
              <a:lnSpc>
                <a:spcPct val="150000"/>
              </a:lnSpc>
              <a:buNone/>
            </a:pPr>
            <a:r>
              <a:rPr lang="en-US" b="1" dirty="0" smtClean="0">
                <a:latin typeface="Times New Roman" pitchFamily="18" charset="0"/>
                <a:cs typeface="Times New Roman" pitchFamily="18" charset="0"/>
              </a:rPr>
              <a:t>GETTING OUT OF BED WITH BRACE </a:t>
            </a:r>
          </a:p>
          <a:p>
            <a:pPr marL="45720" indent="0" algn="ctr">
              <a:lnSpc>
                <a:spcPct val="150000"/>
              </a:lnSpc>
              <a:buNone/>
            </a:pPr>
            <a:r>
              <a:rPr lang="en-US" b="1" dirty="0" smtClean="0">
                <a:latin typeface="Times New Roman" pitchFamily="18" charset="0"/>
                <a:cs typeface="Times New Roman" pitchFamily="18" charset="0"/>
              </a:rPr>
              <a:t>(BRACE NOT SHOWN IN PICTURE)</a:t>
            </a:r>
          </a:p>
          <a:p>
            <a:pPr marL="45720" indent="0" algn="ctr">
              <a:lnSpc>
                <a:spcPct val="150000"/>
              </a:lnSpc>
              <a:buNone/>
            </a:pPr>
            <a:endParaRPr lang="en-IN"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101207"/>
            <a:ext cx="466415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14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9"/>
            <a:ext cx="7690048" cy="5688672"/>
          </a:xfrm>
        </p:spPr>
        <p:txBody>
          <a:bodyPr/>
          <a:lstStyle/>
          <a:p>
            <a:pPr marL="45720" indent="0" algn="ctr">
              <a:buNone/>
            </a:pPr>
            <a:r>
              <a:rPr lang="en-IN" b="1" u="sng" dirty="0" smtClean="0">
                <a:latin typeface="Times New Roman" pitchFamily="18" charset="0"/>
                <a:cs typeface="Times New Roman" pitchFamily="18" charset="0"/>
              </a:rPr>
              <a:t>TYPES OF SPINAL ORTHOSES</a:t>
            </a:r>
          </a:p>
          <a:p>
            <a:pPr algn="just">
              <a:lnSpc>
                <a:spcPct val="150000"/>
              </a:lnSpc>
              <a:buFont typeface="Wingdings" pitchFamily="2" charset="2"/>
              <a:buChar char="q"/>
            </a:pPr>
            <a:r>
              <a:rPr lang="en-US" dirty="0">
                <a:latin typeface="Times New Roman" pitchFamily="18" charset="0"/>
                <a:cs typeface="Times New Roman" pitchFamily="18" charset="0"/>
              </a:rPr>
              <a:t>Numerous designs of spinal </a:t>
            </a:r>
            <a:r>
              <a:rPr lang="en-US" dirty="0" err="1">
                <a:latin typeface="Times New Roman" pitchFamily="18" charset="0"/>
                <a:cs typeface="Times New Roman" pitchFamily="18" charset="0"/>
              </a:rPr>
              <a:t>orthoses</a:t>
            </a:r>
            <a:r>
              <a:rPr lang="en-US" dirty="0">
                <a:latin typeface="Times New Roman" pitchFamily="18" charset="0"/>
                <a:cs typeface="Times New Roman" pitchFamily="18" charset="0"/>
              </a:rPr>
              <a:t> are available, providing different degrees of support to different segments of the spine. </a:t>
            </a:r>
          </a:p>
          <a:p>
            <a:pPr algn="just">
              <a:lnSpc>
                <a:spcPct val="150000"/>
              </a:lnSpc>
              <a:buFont typeface="Wingdings" pitchFamily="2" charset="2"/>
              <a:buChar char="q"/>
            </a:pPr>
            <a:r>
              <a:rPr lang="en-US" dirty="0" err="1" smtClean="0">
                <a:latin typeface="Times New Roman" pitchFamily="18" charset="0"/>
                <a:cs typeface="Times New Roman" pitchFamily="18" charset="0"/>
              </a:rPr>
              <a:t>Orthoses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are named according to the body segments involved and the planes of movement restricted.</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77583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7"/>
            <a:ext cx="7762056" cy="5976704"/>
          </a:xfrm>
        </p:spPr>
        <p:txBody>
          <a:bodyPr/>
          <a:lstStyle/>
          <a:p>
            <a:pPr marL="45720" indent="0" algn="ctr">
              <a:buNone/>
            </a:pPr>
            <a:r>
              <a:rPr lang="en-IN" b="1" u="sng" dirty="0" smtClean="0">
                <a:latin typeface="Times New Roman" pitchFamily="18" charset="0"/>
                <a:cs typeface="Times New Roman" pitchFamily="18" charset="0"/>
              </a:rPr>
              <a:t>ORTHOSES NAMES</a:t>
            </a:r>
          </a:p>
          <a:p>
            <a:pPr marL="45720" indent="0" algn="ctr">
              <a:buNone/>
            </a:pPr>
            <a:endParaRPr lang="en-IN" b="1" u="sng"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543050"/>
            <a:ext cx="8115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46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3"/>
            <a:ext cx="7618040" cy="5832688"/>
          </a:xfrm>
        </p:spPr>
        <p:txBody>
          <a:bodyPr/>
          <a:lstStyle/>
          <a:p>
            <a:pPr algn="just">
              <a:lnSpc>
                <a:spcPct val="150000"/>
              </a:lnSpc>
              <a:buFont typeface="Wingdings" pitchFamily="2" charset="2"/>
              <a:buChar char="v"/>
            </a:pPr>
            <a:r>
              <a:rPr lang="en-IN" dirty="0">
                <a:latin typeface="Times New Roman" pitchFamily="18" charset="0"/>
                <a:cs typeface="Times New Roman" pitchFamily="18" charset="0"/>
              </a:rPr>
              <a:t>Head </a:t>
            </a:r>
            <a:r>
              <a:rPr lang="en-IN" dirty="0" err="1">
                <a:latin typeface="Times New Roman" pitchFamily="18" charset="0"/>
                <a:cs typeface="Times New Roman" pitchFamily="18" charset="0"/>
              </a:rPr>
              <a:t>cervicothoracic</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orthoses</a:t>
            </a:r>
            <a:r>
              <a:rPr lang="en-IN" dirty="0">
                <a:latin typeface="Times New Roman" pitchFamily="18" charset="0"/>
                <a:cs typeface="Times New Roman" pitchFamily="18" charset="0"/>
              </a:rPr>
              <a:t> (HCO) </a:t>
            </a:r>
          </a:p>
          <a:p>
            <a:pPr algn="just">
              <a:lnSpc>
                <a:spcPct val="150000"/>
              </a:lnSpc>
              <a:buFont typeface="Wingdings" pitchFamily="2" charset="2"/>
              <a:buChar char="ü"/>
            </a:pPr>
            <a:r>
              <a:rPr lang="en-IN" dirty="0" smtClean="0">
                <a:latin typeface="Times New Roman" pitchFamily="18" charset="0"/>
                <a:cs typeface="Times New Roman" pitchFamily="18" charset="0"/>
              </a:rPr>
              <a:t>E.g</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Semirigid</a:t>
            </a:r>
            <a:r>
              <a:rPr lang="en-IN" dirty="0">
                <a:latin typeface="Times New Roman" pitchFamily="18" charset="0"/>
                <a:cs typeface="Times New Roman" pitchFamily="18" charset="0"/>
              </a:rPr>
              <a:t> Minerva </a:t>
            </a:r>
            <a:r>
              <a:rPr lang="en-IN" dirty="0" err="1">
                <a:latin typeface="Times New Roman" pitchFamily="18" charset="0"/>
                <a:cs typeface="Times New Roman" pitchFamily="18" charset="0"/>
              </a:rPr>
              <a:t>orthosis</a:t>
            </a:r>
            <a:r>
              <a:rPr lang="en-IN" dirty="0">
                <a:latin typeface="Times New Roman" pitchFamily="18" charset="0"/>
                <a:cs typeface="Times New Roman" pitchFamily="18" charset="0"/>
              </a:rPr>
              <a:t> </a:t>
            </a:r>
          </a:p>
          <a:p>
            <a:pPr algn="just">
              <a:lnSpc>
                <a:spcPct val="150000"/>
              </a:lnSpc>
              <a:buFont typeface="Wingdings" pitchFamily="2" charset="2"/>
              <a:buChar char="v"/>
            </a:pPr>
            <a:r>
              <a:rPr lang="en-IN" dirty="0" smtClean="0">
                <a:latin typeface="Times New Roman" pitchFamily="18" charset="0"/>
                <a:cs typeface="Times New Roman" pitchFamily="18" charset="0"/>
              </a:rPr>
              <a:t>Cervical-Thoracic </a:t>
            </a:r>
            <a:r>
              <a:rPr lang="en-IN" dirty="0" err="1">
                <a:latin typeface="Times New Roman" pitchFamily="18" charset="0"/>
                <a:cs typeface="Times New Roman" pitchFamily="18" charset="0"/>
              </a:rPr>
              <a:t>orthosis</a:t>
            </a:r>
            <a:r>
              <a:rPr lang="en-IN" dirty="0">
                <a:latin typeface="Times New Roman" pitchFamily="18" charset="0"/>
                <a:cs typeface="Times New Roman" pitchFamily="18" charset="0"/>
              </a:rPr>
              <a:t> (CTO) </a:t>
            </a:r>
          </a:p>
          <a:p>
            <a:pPr algn="just">
              <a:lnSpc>
                <a:spcPct val="150000"/>
              </a:lnSpc>
              <a:buFont typeface="Wingdings" pitchFamily="2" charset="2"/>
              <a:buChar char="ü"/>
            </a:pPr>
            <a:r>
              <a:rPr lang="en-IN" dirty="0" smtClean="0">
                <a:latin typeface="Times New Roman" pitchFamily="18" charset="0"/>
                <a:cs typeface="Times New Roman" pitchFamily="18" charset="0"/>
              </a:rPr>
              <a:t>E.g</a:t>
            </a:r>
            <a:r>
              <a:rPr lang="en-IN" dirty="0">
                <a:latin typeface="Times New Roman" pitchFamily="18" charset="0"/>
                <a:cs typeface="Times New Roman" pitchFamily="18" charset="0"/>
              </a:rPr>
              <a:t>.: The sternal occipital mandibular immobilizer (</a:t>
            </a:r>
            <a:r>
              <a:rPr lang="en-IN" dirty="0" smtClean="0">
                <a:latin typeface="Times New Roman" pitchFamily="18" charset="0"/>
                <a:cs typeface="Times New Roman" pitchFamily="18" charset="0"/>
              </a:rPr>
              <a:t>SOMI)</a:t>
            </a:r>
          </a:p>
          <a:p>
            <a:pPr algn="just">
              <a:lnSpc>
                <a:spcPct val="150000"/>
              </a:lnSpc>
              <a:buFont typeface="Wingdings" pitchFamily="2" charset="2"/>
              <a:buChar char="v"/>
            </a:pPr>
            <a:r>
              <a:rPr lang="en-IN" dirty="0" smtClean="0">
                <a:latin typeface="Times New Roman" pitchFamily="18" charset="0"/>
                <a:cs typeface="Times New Roman" pitchFamily="18" charset="0"/>
              </a:rPr>
              <a:t>Cervical-thoracic-</a:t>
            </a:r>
            <a:r>
              <a:rPr lang="en-IN" dirty="0" err="1" smtClean="0">
                <a:latin typeface="Times New Roman" pitchFamily="18" charset="0"/>
                <a:cs typeface="Times New Roman" pitchFamily="18" charset="0"/>
              </a:rPr>
              <a:t>lumbro</a:t>
            </a:r>
            <a:r>
              <a:rPr lang="en-IN" dirty="0" smtClean="0">
                <a:latin typeface="Times New Roman" pitchFamily="18" charset="0"/>
                <a:cs typeface="Times New Roman" pitchFamily="18" charset="0"/>
              </a:rPr>
              <a:t>-sacral </a:t>
            </a:r>
            <a:r>
              <a:rPr lang="en-IN" dirty="0" err="1">
                <a:latin typeface="Times New Roman" pitchFamily="18" charset="0"/>
                <a:cs typeface="Times New Roman" pitchFamily="18" charset="0"/>
              </a:rPr>
              <a:t>Orthoses</a:t>
            </a:r>
            <a:r>
              <a:rPr lang="en-IN" dirty="0">
                <a:latin typeface="Times New Roman" pitchFamily="18" charset="0"/>
                <a:cs typeface="Times New Roman" pitchFamily="18" charset="0"/>
              </a:rPr>
              <a:t> (CTLSO) </a:t>
            </a:r>
          </a:p>
          <a:p>
            <a:pPr algn="just">
              <a:lnSpc>
                <a:spcPct val="150000"/>
              </a:lnSpc>
              <a:buFont typeface="Wingdings" pitchFamily="2" charset="2"/>
              <a:buChar char="ü"/>
            </a:pPr>
            <a:r>
              <a:rPr lang="en-IN" dirty="0" smtClean="0">
                <a:latin typeface="Times New Roman" pitchFamily="18" charset="0"/>
                <a:cs typeface="Times New Roman" pitchFamily="18" charset="0"/>
              </a:rPr>
              <a:t>E.g</a:t>
            </a:r>
            <a:r>
              <a:rPr lang="en-IN" dirty="0">
                <a:latin typeface="Times New Roman" pitchFamily="18" charset="0"/>
                <a:cs typeface="Times New Roman" pitchFamily="18" charset="0"/>
              </a:rPr>
              <a:t>.: Milwaukee </a:t>
            </a:r>
            <a:r>
              <a:rPr lang="en-IN" dirty="0" err="1">
                <a:latin typeface="Times New Roman" pitchFamily="18" charset="0"/>
                <a:cs typeface="Times New Roman" pitchFamily="18" charset="0"/>
              </a:rPr>
              <a:t>Orthosis</a:t>
            </a:r>
            <a:r>
              <a:rPr lang="en-IN" dirty="0">
                <a:latin typeface="Times New Roman" pitchFamily="18" charset="0"/>
                <a:cs typeface="Times New Roman" pitchFamily="18" charset="0"/>
              </a:rPr>
              <a:t> </a:t>
            </a:r>
          </a:p>
          <a:p>
            <a:pPr algn="just">
              <a:lnSpc>
                <a:spcPct val="150000"/>
              </a:lnSpc>
              <a:buFont typeface="Wingdings" pitchFamily="2" charset="2"/>
              <a:buChar char="v"/>
            </a:pPr>
            <a:r>
              <a:rPr lang="en-IN" dirty="0" err="1" smtClean="0">
                <a:latin typeface="Times New Roman" pitchFamily="18" charset="0"/>
                <a:cs typeface="Times New Roman" pitchFamily="18" charset="0"/>
              </a:rPr>
              <a:t>Thoracolumbosacral</a:t>
            </a:r>
            <a:r>
              <a:rPr lang="en-IN" dirty="0" smtClean="0">
                <a:latin typeface="Times New Roman" pitchFamily="18" charset="0"/>
                <a:cs typeface="Times New Roman" pitchFamily="18" charset="0"/>
              </a:rPr>
              <a:t> </a:t>
            </a:r>
            <a:r>
              <a:rPr lang="en-IN" dirty="0" err="1">
                <a:latin typeface="Times New Roman" pitchFamily="18" charset="0"/>
                <a:cs typeface="Times New Roman" pitchFamily="18" charset="0"/>
              </a:rPr>
              <a:t>orthosis</a:t>
            </a:r>
            <a:r>
              <a:rPr lang="en-IN" dirty="0">
                <a:latin typeface="Times New Roman" pitchFamily="18" charset="0"/>
                <a:cs typeface="Times New Roman" pitchFamily="18" charset="0"/>
              </a:rPr>
              <a:t> (TLSO) </a:t>
            </a:r>
          </a:p>
          <a:p>
            <a:pPr algn="just">
              <a:lnSpc>
                <a:spcPct val="150000"/>
              </a:lnSpc>
              <a:buFont typeface="Wingdings" pitchFamily="2" charset="2"/>
              <a:buChar char="ü"/>
            </a:pPr>
            <a:r>
              <a:rPr lang="en-IN" dirty="0" smtClean="0">
                <a:latin typeface="Times New Roman" pitchFamily="18" charset="0"/>
                <a:cs typeface="Times New Roman" pitchFamily="18" charset="0"/>
              </a:rPr>
              <a:t>E.g</a:t>
            </a:r>
            <a:r>
              <a:rPr lang="en-IN" dirty="0">
                <a:latin typeface="Times New Roman" pitchFamily="18" charset="0"/>
                <a:cs typeface="Times New Roman" pitchFamily="18" charset="0"/>
              </a:rPr>
              <a:t>.: Jewett</a:t>
            </a:r>
          </a:p>
        </p:txBody>
      </p:sp>
    </p:spTree>
    <p:extLst>
      <p:ext uri="{BB962C8B-B14F-4D97-AF65-F5344CB8AC3E}">
        <p14:creationId xmlns:p14="http://schemas.microsoft.com/office/powerpoint/2010/main" val="2415361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206</TotalTime>
  <Words>2238</Words>
  <Application>Microsoft Office PowerPoint</Application>
  <PresentationFormat>On-screen Show (4:3)</PresentationFormat>
  <Paragraphs>154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Perspective</vt:lpstr>
      <vt:lpstr>SPINAL ORTHOSES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ORTHOSES</dc:title>
  <dc:creator>Aakanksha Bajpai</dc:creator>
  <cp:lastModifiedBy>Aakanksha Bajpai</cp:lastModifiedBy>
  <cp:revision>9</cp:revision>
  <dcterms:created xsi:type="dcterms:W3CDTF">2022-02-15T07:34:34Z</dcterms:created>
  <dcterms:modified xsi:type="dcterms:W3CDTF">2022-02-15T11:00:46Z</dcterms:modified>
</cp:coreProperties>
</file>