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4" r:id="rId2"/>
    <p:sldId id="256"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10/10/2022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10/10/2022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10/10/2022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10/10/2022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Chhatrapati Shahu Ji Maharaj University Kanpur Logo, HD Png Download -  kind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Chhatrapati Shahu Ji Maharaj University Kanpur Logo, HD Png Download -  kind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Chhatrapati Shahu Ji Maharaj University Kanpur Logo, HD Png Download -  kind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Chhatrapati Shahu Ji Maharaj University Kanpur Logo, HD Png Download -  kind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Chhatrapati Shahu Ji Maharaj University Kanpur Logo, HD Png Download -  kind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Title 6"/>
          <p:cNvSpPr>
            <a:spLocks noGrp="1"/>
          </p:cNvSpPr>
          <p:nvPr>
            <p:ph type="title"/>
          </p:nvPr>
        </p:nvSpPr>
        <p:spPr>
          <a:xfrm>
            <a:off x="914400" y="3581400"/>
            <a:ext cx="7481776" cy="1752600"/>
          </a:xfrm>
        </p:spPr>
        <p:txBody>
          <a:bodyPr/>
          <a:lstStyle/>
          <a:p>
            <a:pPr algn="ctr"/>
            <a:r>
              <a:rPr lang="en-US" sz="2800" dirty="0" smtClean="0"/>
              <a:t/>
            </a:r>
            <a:br>
              <a:rPr lang="en-US" sz="2800" dirty="0" smtClean="0"/>
            </a:br>
            <a:r>
              <a:rPr lang="en-US" sz="2800" dirty="0" smtClean="0">
                <a:solidFill>
                  <a:schemeClr val="bg2">
                    <a:lumMod val="10000"/>
                  </a:schemeClr>
                </a:solidFill>
              </a:rPr>
              <a:t/>
            </a:r>
            <a:br>
              <a:rPr lang="en-US" sz="2800" dirty="0" smtClean="0">
                <a:solidFill>
                  <a:schemeClr val="bg2">
                    <a:lumMod val="10000"/>
                  </a:schemeClr>
                </a:solidFill>
              </a:rPr>
            </a:br>
            <a:r>
              <a:rPr lang="en-US" sz="2800" b="1" u="sng" dirty="0" smtClean="0">
                <a:solidFill>
                  <a:schemeClr val="accent3">
                    <a:lumMod val="75000"/>
                  </a:schemeClr>
                </a:solidFill>
              </a:rPr>
              <a:t>INSTITUTIONAL </a:t>
            </a:r>
            <a:r>
              <a:rPr lang="en-US" sz="2800" b="1" u="sng" dirty="0" smtClean="0">
                <a:solidFill>
                  <a:schemeClr val="accent3">
                    <a:lumMod val="75000"/>
                  </a:schemeClr>
                </a:solidFill>
              </a:rPr>
              <a:t>FOOD </a:t>
            </a:r>
            <a:r>
              <a:rPr lang="en-US" sz="2800" b="1" u="sng" dirty="0" smtClean="0">
                <a:solidFill>
                  <a:schemeClr val="accent3">
                    <a:lumMod val="75000"/>
                  </a:schemeClr>
                </a:solidFill>
              </a:rPr>
              <a:t>SERVICE MANAGEMENT</a:t>
            </a:r>
            <a:endParaRPr lang="en-US" sz="2800" b="1" u="sng" dirty="0">
              <a:solidFill>
                <a:schemeClr val="accent3">
                  <a:lumMod val="75000"/>
                </a:schemeClr>
              </a:solidFill>
            </a:endParaRPr>
          </a:p>
        </p:txBody>
      </p:sp>
      <p:sp>
        <p:nvSpPr>
          <p:cNvPr id="9" name="Text Placeholder 8"/>
          <p:cNvSpPr>
            <a:spLocks noGrp="1"/>
          </p:cNvSpPr>
          <p:nvPr>
            <p:ph type="body" idx="2"/>
          </p:nvPr>
        </p:nvSpPr>
        <p:spPr>
          <a:xfrm>
            <a:off x="457200" y="5334000"/>
            <a:ext cx="7860792" cy="1219200"/>
          </a:xfrm>
        </p:spPr>
        <p:txBody>
          <a:bodyPr>
            <a:normAutofit/>
          </a:bodyPr>
          <a:lstStyle/>
          <a:p>
            <a:pPr algn="ctr"/>
            <a:r>
              <a:rPr lang="en-US" dirty="0" err="1" smtClean="0">
                <a:solidFill>
                  <a:schemeClr val="accent1">
                    <a:lumMod val="50000"/>
                  </a:schemeClr>
                </a:solidFill>
              </a:rPr>
              <a:t>Aamena</a:t>
            </a:r>
            <a:r>
              <a:rPr lang="en-US" dirty="0" smtClean="0">
                <a:solidFill>
                  <a:schemeClr val="accent1">
                    <a:lumMod val="50000"/>
                  </a:schemeClr>
                </a:solidFill>
              </a:rPr>
              <a:t> Zaidi</a:t>
            </a:r>
          </a:p>
          <a:p>
            <a:pPr algn="ctr"/>
            <a:r>
              <a:rPr lang="en-US" dirty="0" smtClean="0">
                <a:solidFill>
                  <a:schemeClr val="accent1">
                    <a:lumMod val="50000"/>
                  </a:schemeClr>
                </a:solidFill>
              </a:rPr>
              <a:t>Assistant Professor</a:t>
            </a:r>
          </a:p>
          <a:p>
            <a:pPr algn="ctr"/>
            <a:r>
              <a:rPr lang="en-US" dirty="0" smtClean="0">
                <a:solidFill>
                  <a:schemeClr val="accent1">
                    <a:lumMod val="50000"/>
                  </a:schemeClr>
                </a:solidFill>
              </a:rPr>
              <a:t>School of Health Sciences</a:t>
            </a:r>
          </a:p>
          <a:p>
            <a:pPr algn="ctr"/>
            <a:r>
              <a:rPr lang="en-US" dirty="0" smtClean="0">
                <a:solidFill>
                  <a:schemeClr val="accent1">
                    <a:lumMod val="50000"/>
                  </a:schemeClr>
                </a:solidFill>
              </a:rPr>
              <a:t>CSJMU</a:t>
            </a:r>
            <a:endParaRPr lang="en-US" dirty="0">
              <a:solidFill>
                <a:schemeClr val="accent1">
                  <a:lumMod val="50000"/>
                </a:schemeClr>
              </a:solidFill>
            </a:endParaRPr>
          </a:p>
        </p:txBody>
      </p:sp>
      <p:sp>
        <p:nvSpPr>
          <p:cNvPr id="2" name="Content Placeholder 1"/>
          <p:cNvSpPr>
            <a:spLocks noGrp="1"/>
          </p:cNvSpPr>
          <p:nvPr>
            <p:ph sz="half" idx="1"/>
          </p:nvPr>
        </p:nvSpPr>
        <p:spPr/>
        <p:txBody>
          <a:bodyPr/>
          <a:lstStyle/>
          <a:p>
            <a:pPr algn="ctr"/>
            <a:endParaRPr lang="en-IN" dirty="0" smtClean="0"/>
          </a:p>
          <a:p>
            <a:pPr algn="ctr"/>
            <a:endParaRPr lang="en-IN" dirty="0"/>
          </a:p>
          <a:p>
            <a:pPr algn="ctr"/>
            <a:endParaRPr lang="en-IN" dirty="0" smtClean="0"/>
          </a:p>
          <a:p>
            <a:pPr marL="109728" indent="0" algn="ctr">
              <a:buNone/>
            </a:pPr>
            <a:r>
              <a:rPr lang="en-IN" sz="4400" dirty="0" smtClean="0">
                <a:solidFill>
                  <a:srgbClr val="C00000"/>
                </a:solidFill>
              </a:rPr>
              <a:t>STYLES OF FOOD SERVICE</a:t>
            </a:r>
            <a:endParaRPr lang="en-IN" sz="44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STEP 1: </a:t>
            </a:r>
            <a:r>
              <a:rPr lang="en-US" dirty="0" smtClean="0">
                <a:solidFill>
                  <a:srgbClr val="002060"/>
                </a:solidFill>
              </a:rPr>
              <a:t>THE PROSESS STARTS </a:t>
            </a:r>
            <a:r>
              <a:rPr lang="en-US" dirty="0" smtClean="0"/>
              <a:t>WITH THE PRESENTATION OF SERVICE BOYS, SIDEBOARDS AND TABLES FOR THE TYPE OF MENU AND TIME .</a:t>
            </a:r>
          </a:p>
          <a:p>
            <a:r>
              <a:rPr lang="en-US" dirty="0" smtClean="0"/>
              <a:t>STEP 2: </a:t>
            </a:r>
            <a:r>
              <a:rPr lang="en-US" dirty="0" smtClean="0">
                <a:solidFill>
                  <a:srgbClr val="002060"/>
                </a:solidFill>
              </a:rPr>
              <a:t>RECEIVING</a:t>
            </a:r>
            <a:r>
              <a:rPr lang="en-US" dirty="0" smtClean="0"/>
              <a:t> CUSTOMER</a:t>
            </a:r>
          </a:p>
          <a:p>
            <a:r>
              <a:rPr lang="en-US" dirty="0" smtClean="0"/>
              <a:t>STEP 3: </a:t>
            </a:r>
            <a:r>
              <a:rPr lang="en-US" dirty="0" smtClean="0">
                <a:solidFill>
                  <a:srgbClr val="002060"/>
                </a:solidFill>
              </a:rPr>
              <a:t>SERVING</a:t>
            </a:r>
          </a:p>
          <a:p>
            <a:r>
              <a:rPr lang="en-US" dirty="0" smtClean="0"/>
              <a:t>STEP 4: </a:t>
            </a:r>
            <a:r>
              <a:rPr lang="en-US" dirty="0" smtClean="0">
                <a:solidFill>
                  <a:srgbClr val="002060"/>
                </a:solidFill>
              </a:rPr>
              <a:t>CLEARING</a:t>
            </a:r>
          </a:p>
          <a:p>
            <a:r>
              <a:rPr lang="en-US" dirty="0" smtClean="0"/>
              <a:t>STEP 5</a:t>
            </a:r>
            <a:r>
              <a:rPr lang="en-US" dirty="0" smtClean="0">
                <a:solidFill>
                  <a:srgbClr val="002060"/>
                </a:solidFill>
              </a:rPr>
              <a:t>: SENDING OFF</a:t>
            </a:r>
          </a:p>
        </p:txBody>
      </p:sp>
      <p:sp>
        <p:nvSpPr>
          <p:cNvPr id="2" name="Title 1"/>
          <p:cNvSpPr>
            <a:spLocks noGrp="1"/>
          </p:cNvSpPr>
          <p:nvPr>
            <p:ph type="title"/>
          </p:nvPr>
        </p:nvSpPr>
        <p:spPr/>
        <p:txBody>
          <a:bodyPr>
            <a:normAutofit fontScale="90000"/>
          </a:bodyPr>
          <a:lstStyle/>
          <a:p>
            <a:r>
              <a:rPr lang="en-US" u="sng" dirty="0" smtClean="0">
                <a:solidFill>
                  <a:schemeClr val="accent2">
                    <a:lumMod val="75000"/>
                  </a:schemeClr>
                </a:solidFill>
              </a:rPr>
              <a:t>MECHANICS</a:t>
            </a:r>
            <a:r>
              <a:rPr lang="en-US" dirty="0" smtClean="0">
                <a:solidFill>
                  <a:schemeClr val="accent2">
                    <a:lumMod val="75000"/>
                  </a:schemeClr>
                </a:solidFill>
              </a:rPr>
              <a:t> OF WAITER SERVICE</a:t>
            </a:r>
            <a:endParaRPr lang="en-US" dirty="0">
              <a:solidFill>
                <a:schemeClr val="accent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613648" cy="4495800"/>
          </a:xfrm>
        </p:spPr>
        <p:txBody>
          <a:bodyPr>
            <a:normAutofit/>
          </a:bodyPr>
          <a:lstStyle/>
          <a:p>
            <a:r>
              <a:rPr lang="en-US" dirty="0" smtClean="0">
                <a:solidFill>
                  <a:srgbClr val="002060"/>
                </a:solidFill>
              </a:rPr>
              <a:t>SELF -SERVICE</a:t>
            </a:r>
            <a:r>
              <a:rPr lang="en-US" dirty="0" smtClean="0"/>
              <a:t>: </a:t>
            </a:r>
            <a:r>
              <a:rPr lang="en-US" dirty="0" smtClean="0">
                <a:solidFill>
                  <a:schemeClr val="accent2">
                    <a:lumMod val="60000"/>
                    <a:lumOff val="40000"/>
                  </a:schemeClr>
                </a:solidFill>
              </a:rPr>
              <a:t>SELF- </a:t>
            </a:r>
            <a:r>
              <a:rPr lang="en-US" sz="2400" dirty="0" smtClean="0">
                <a:solidFill>
                  <a:schemeClr val="accent2">
                    <a:lumMod val="60000"/>
                    <a:lumOff val="40000"/>
                  </a:schemeClr>
                </a:solidFill>
              </a:rPr>
              <a:t>SERVICE </a:t>
            </a:r>
            <a:r>
              <a:rPr lang="en-US" sz="2400" dirty="0" smtClean="0">
                <a:solidFill>
                  <a:srgbClr val="0070C0"/>
                </a:solidFill>
              </a:rPr>
              <a:t>IS A TYPE OF ARRENGEMENT WHICH REQUIRES CUSTOMERS TO COME TO A COUNTER , BAY  OR TABLE SERVE THEMSELVES.</a:t>
            </a:r>
          </a:p>
          <a:p>
            <a:r>
              <a:rPr lang="en-US" sz="2400" dirty="0" smtClean="0">
                <a:solidFill>
                  <a:srgbClr val="0070C0"/>
                </a:solidFill>
              </a:rPr>
              <a:t>THE ADVANTAGES OF SELF-SERVICE ARE:</a:t>
            </a:r>
          </a:p>
          <a:p>
            <a:pPr marL="457200" indent="-457200">
              <a:buFont typeface="+mj-lt"/>
              <a:buAutoNum type="arabicParenR"/>
            </a:pPr>
            <a:r>
              <a:rPr lang="en-US" sz="2000" dirty="0" smtClean="0">
                <a:solidFill>
                  <a:srgbClr val="0070C0"/>
                </a:solidFill>
              </a:rPr>
              <a:t>THE INFORMALITY IN THE STYLE PUTS CUSTOMERS OF ALL AGES AT EASE AT WHILE EATING.</a:t>
            </a:r>
          </a:p>
          <a:p>
            <a:pPr marL="457200" indent="-457200">
              <a:buFont typeface="+mj-lt"/>
              <a:buAutoNum type="arabicParenR"/>
            </a:pPr>
            <a:r>
              <a:rPr lang="en-US" sz="2000" dirty="0" smtClean="0">
                <a:solidFill>
                  <a:srgbClr val="0070C0"/>
                </a:solidFill>
              </a:rPr>
              <a:t>THE AMOUNT OF FOOD HANDLING IN CONSIDERABLY REDUCED</a:t>
            </a:r>
          </a:p>
          <a:p>
            <a:pPr marL="457200" indent="-457200">
              <a:buFont typeface="+mj-lt"/>
              <a:buAutoNum type="arabicParenR"/>
            </a:pPr>
            <a:r>
              <a:rPr lang="en-US" sz="2000" dirty="0" smtClean="0">
                <a:solidFill>
                  <a:srgbClr val="0070C0"/>
                </a:solidFill>
              </a:rPr>
              <a:t>THE CUSTOMER CAN MAKE BETTER CHOICES WHEN THE DISPLAY OF FOOD</a:t>
            </a:r>
          </a:p>
          <a:p>
            <a:pPr marL="457200" indent="-457200">
              <a:buFont typeface="+mj-lt"/>
              <a:buAutoNum type="arabicParenR"/>
            </a:pPr>
            <a:r>
              <a:rPr lang="en-US" sz="2000" dirty="0" smtClean="0">
                <a:solidFill>
                  <a:srgbClr val="0070C0"/>
                </a:solidFill>
              </a:rPr>
              <a:t>THE SERVICE IS FASTER BEACAUSE THE FOOD IS DIFFERENT</a:t>
            </a:r>
          </a:p>
          <a:p>
            <a:pPr marL="457200" indent="-457200">
              <a:buFont typeface="+mj-lt"/>
              <a:buAutoNum type="arabicParenR"/>
            </a:pPr>
            <a:endParaRPr lang="en-US" sz="2800" dirty="0">
              <a:solidFill>
                <a:srgbClr val="0070C0"/>
              </a:solidFill>
            </a:endParaRPr>
          </a:p>
        </p:txBody>
      </p:sp>
      <p:sp>
        <p:nvSpPr>
          <p:cNvPr id="2" name="Title 1"/>
          <p:cNvSpPr>
            <a:spLocks noGrp="1"/>
          </p:cNvSpPr>
          <p:nvPr>
            <p:ph type="title"/>
          </p:nvPr>
        </p:nvSpPr>
        <p:spPr/>
        <p:txBody>
          <a:bodyPr>
            <a:normAutofit/>
          </a:bodyPr>
          <a:lstStyle/>
          <a:p>
            <a:pPr algn="ctr"/>
            <a:r>
              <a:rPr lang="en-US" u="sng" dirty="0" smtClean="0">
                <a:solidFill>
                  <a:schemeClr val="accent2">
                    <a:lumMod val="75000"/>
                  </a:schemeClr>
                </a:solidFill>
              </a:rPr>
              <a:t>INFORMAL SERVICE</a:t>
            </a:r>
            <a:endParaRPr lang="en-US" u="sng" dirty="0">
              <a:solidFill>
                <a:schemeClr val="accent2">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52600"/>
            <a:ext cx="4038600" cy="4254691"/>
          </a:xfrm>
        </p:spPr>
        <p:txBody>
          <a:bodyPr/>
          <a:lstStyle/>
          <a:p>
            <a:r>
              <a:rPr lang="en-US" dirty="0" smtClean="0"/>
              <a:t>FULL BUFFET</a:t>
            </a:r>
          </a:p>
          <a:p>
            <a:r>
              <a:rPr lang="en-US" dirty="0" smtClean="0"/>
              <a:t>FINGER BUFFET</a:t>
            </a:r>
          </a:p>
          <a:p>
            <a:r>
              <a:rPr lang="en-US" dirty="0" smtClean="0"/>
              <a:t>FORK BUFFET</a:t>
            </a:r>
            <a:endParaRPr lang="en-US" dirty="0"/>
          </a:p>
        </p:txBody>
      </p:sp>
      <p:sp>
        <p:nvSpPr>
          <p:cNvPr id="4" name="Content Placeholder 3"/>
          <p:cNvSpPr>
            <a:spLocks noGrp="1"/>
          </p:cNvSpPr>
          <p:nvPr>
            <p:ph sz="half" idx="2"/>
          </p:nvPr>
        </p:nvSpPr>
        <p:spPr>
          <a:xfrm>
            <a:off x="4648200" y="1752600"/>
            <a:ext cx="4038600" cy="4254691"/>
          </a:xfrm>
        </p:spPr>
        <p:txBody>
          <a:bodyPr/>
          <a:lstStyle/>
          <a:p>
            <a:r>
              <a:rPr lang="en-US" dirty="0" smtClean="0"/>
              <a:t>CAFETERIA SERVICE</a:t>
            </a:r>
          </a:p>
          <a:p>
            <a:r>
              <a:rPr lang="en-US" dirty="0" smtClean="0"/>
              <a:t>TRAYED SERVICE</a:t>
            </a:r>
          </a:p>
          <a:p>
            <a:r>
              <a:rPr lang="en-US" dirty="0" smtClean="0"/>
              <a:t>PLATED SERVICE</a:t>
            </a:r>
            <a:endParaRPr lang="en-US" dirty="0"/>
          </a:p>
        </p:txBody>
      </p:sp>
      <p:sp>
        <p:nvSpPr>
          <p:cNvPr id="2" name="Title 1"/>
          <p:cNvSpPr>
            <a:spLocks noGrp="1"/>
          </p:cNvSpPr>
          <p:nvPr>
            <p:ph type="title"/>
          </p:nvPr>
        </p:nvSpPr>
        <p:spPr/>
        <p:txBody>
          <a:bodyPr/>
          <a:lstStyle/>
          <a:p>
            <a:pPr algn="ctr"/>
            <a:r>
              <a:rPr lang="en-US" u="sng" dirty="0" smtClean="0">
                <a:solidFill>
                  <a:schemeClr val="accent2">
                    <a:lumMod val="75000"/>
                  </a:schemeClr>
                </a:solidFill>
              </a:rPr>
              <a:t>BUFFET SERVICE</a:t>
            </a:r>
            <a:endParaRPr lang="en-US" u="sng" dirty="0">
              <a:solidFill>
                <a:schemeClr val="accent2">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10000"/>
          </a:bodyPr>
          <a:lstStyle/>
          <a:p>
            <a:r>
              <a:rPr lang="en-US" dirty="0" smtClean="0">
                <a:solidFill>
                  <a:srgbClr val="0070C0"/>
                </a:solidFill>
              </a:rPr>
              <a:t>MOBILE VENDING</a:t>
            </a:r>
            <a:r>
              <a:rPr lang="en-US" dirty="0" smtClean="0"/>
              <a:t>:</a:t>
            </a:r>
          </a:p>
          <a:p>
            <a:pPr>
              <a:buNone/>
            </a:pPr>
            <a:r>
              <a:rPr lang="en-US" sz="2600" dirty="0" smtClean="0"/>
              <a:t>   MOBILE CATERING HAS BECOME EXTREMELY POPULAR IN THE LAST DECADE, WITH CATERING CAN COMMONLY PARKED IN MARKET AREAS OUTSIDE EDUCATIONAL INSTITUTES AND ON RAODSIDE.</a:t>
            </a:r>
            <a:endParaRPr lang="en-US" sz="2600" dirty="0"/>
          </a:p>
        </p:txBody>
      </p:sp>
      <p:pic>
        <p:nvPicPr>
          <p:cNvPr id="5" name="Content Placeholder 4" descr="food-vending-machine-500x500.jpg"/>
          <p:cNvPicPr>
            <a:picLocks noGrp="1" noChangeAspect="1"/>
          </p:cNvPicPr>
          <p:nvPr>
            <p:ph sz="half" idx="2"/>
          </p:nvPr>
        </p:nvPicPr>
        <p:blipFill>
          <a:blip r:embed="rId2"/>
          <a:stretch>
            <a:fillRect/>
          </a:stretch>
        </p:blipFill>
        <p:spPr>
          <a:xfrm>
            <a:off x="4648200" y="1724819"/>
            <a:ext cx="4038600" cy="4038600"/>
          </a:xfrm>
        </p:spPr>
      </p:pic>
      <p:sp>
        <p:nvSpPr>
          <p:cNvPr id="2" name="Title 1"/>
          <p:cNvSpPr>
            <a:spLocks noGrp="1"/>
          </p:cNvSpPr>
          <p:nvPr>
            <p:ph type="title"/>
          </p:nvPr>
        </p:nvSpPr>
        <p:spPr/>
        <p:txBody>
          <a:bodyPr/>
          <a:lstStyle/>
          <a:p>
            <a:r>
              <a:rPr lang="en-US" dirty="0" smtClean="0"/>
              <a:t>           </a:t>
            </a:r>
            <a:r>
              <a:rPr lang="en-US" sz="5400" u="sng" dirty="0" smtClean="0">
                <a:solidFill>
                  <a:schemeClr val="accent2">
                    <a:lumMod val="75000"/>
                  </a:schemeClr>
                </a:solidFill>
              </a:rPr>
              <a:t>VENDING</a:t>
            </a:r>
            <a:endParaRPr lang="en-US" u="sng" dirty="0">
              <a:solidFill>
                <a:schemeClr val="accent2">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t>THE MENU</a:t>
            </a:r>
          </a:p>
          <a:p>
            <a:r>
              <a:rPr lang="en-US" dirty="0" smtClean="0"/>
              <a:t>SERVICE</a:t>
            </a:r>
          </a:p>
          <a:p>
            <a:r>
              <a:rPr lang="en-US" dirty="0" smtClean="0"/>
              <a:t>SANITATION AND SAFETY</a:t>
            </a:r>
          </a:p>
          <a:p>
            <a:endParaRPr lang="en-US" dirty="0"/>
          </a:p>
        </p:txBody>
      </p:sp>
      <p:pic>
        <p:nvPicPr>
          <p:cNvPr id="5" name="Content Placeholder 4" descr="bde3e9b8dc847e511f092b1d5ba9debd.jpg"/>
          <p:cNvPicPr>
            <a:picLocks noGrp="1" noChangeAspect="1"/>
          </p:cNvPicPr>
          <p:nvPr>
            <p:ph sz="half" idx="2"/>
          </p:nvPr>
        </p:nvPicPr>
        <p:blipFill>
          <a:blip r:embed="rId2"/>
          <a:stretch>
            <a:fillRect/>
          </a:stretch>
        </p:blipFill>
        <p:spPr>
          <a:xfrm>
            <a:off x="3733800" y="1524000"/>
            <a:ext cx="5181600" cy="4648199"/>
          </a:xfrm>
        </p:spPr>
      </p:pic>
      <p:sp>
        <p:nvSpPr>
          <p:cNvPr id="2" name="Title 1"/>
          <p:cNvSpPr>
            <a:spLocks noGrp="1"/>
          </p:cNvSpPr>
          <p:nvPr>
            <p:ph type="title"/>
          </p:nvPr>
        </p:nvSpPr>
        <p:spPr/>
        <p:txBody>
          <a:bodyPr/>
          <a:lstStyle/>
          <a:p>
            <a:pPr algn="ctr"/>
            <a:r>
              <a:rPr lang="en-US" u="sng" dirty="0" smtClean="0">
                <a:solidFill>
                  <a:schemeClr val="accent2">
                    <a:lumMod val="75000"/>
                  </a:schemeClr>
                </a:solidFill>
              </a:rPr>
              <a:t>ADVANTAGES OF VENDING</a:t>
            </a:r>
            <a:endParaRPr lang="en-US" u="sng" dirty="0">
              <a:solidFill>
                <a:schemeClr val="accent2">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solidFill>
                  <a:schemeClr val="accent5">
                    <a:lumMod val="50000"/>
                  </a:schemeClr>
                </a:solidFill>
              </a:rPr>
              <a:t> </a:t>
            </a:r>
            <a:r>
              <a:rPr lang="en-US" sz="2400" dirty="0" smtClean="0">
                <a:solidFill>
                  <a:schemeClr val="accent5">
                    <a:lumMod val="50000"/>
                  </a:schemeClr>
                </a:solidFill>
              </a:rPr>
              <a:t>TODAY VENDING HAS MOVED FROM MOBILE VENDING TO AUTO-VENDING, A METHOD OF OFFERING CATERING SERVICES THROUGH THE USE OF AUTOMATED VENDING MACHINEDS.</a:t>
            </a:r>
          </a:p>
          <a:p>
            <a:r>
              <a:rPr lang="en-US" sz="2400" dirty="0" smtClean="0">
                <a:solidFill>
                  <a:schemeClr val="accent5">
                    <a:lumMod val="50000"/>
                  </a:schemeClr>
                </a:solidFill>
              </a:rPr>
              <a:t>AUTO – CATERING IS A USEFUL CONCEPT FOR PROVIDING A SERVICE AT ODD HOURS, AND DURING OFF-PEAS OR IN OUT OF THE WAY SPOTS IN MOTELS OR HOTELS , WHERE PEOPLE MAY CHECK IN AT ANY TIME OF DAY OR NIGHT.</a:t>
            </a:r>
          </a:p>
          <a:p>
            <a:r>
              <a:rPr lang="en-US" sz="2400" dirty="0" smtClean="0">
                <a:solidFill>
                  <a:schemeClr val="accent5">
                    <a:lumMod val="50000"/>
                  </a:schemeClr>
                </a:solidFill>
              </a:rPr>
              <a:t>ALL THE DIFFERENT TYPES OF SERVICE STYLES ACCOUNT FOR DIFFERENT RATED OF COUNTER TURNOVER.</a:t>
            </a:r>
            <a:endParaRPr lang="en-US" sz="2400" dirty="0">
              <a:solidFill>
                <a:schemeClr val="accent5">
                  <a:lumMod val="50000"/>
                </a:schemeClr>
              </a:solidFill>
            </a:endParaRPr>
          </a:p>
        </p:txBody>
      </p:sp>
      <p:sp>
        <p:nvSpPr>
          <p:cNvPr id="2" name="Title 1"/>
          <p:cNvSpPr>
            <a:spLocks noGrp="1"/>
          </p:cNvSpPr>
          <p:nvPr>
            <p:ph type="title"/>
          </p:nvPr>
        </p:nvSpPr>
        <p:spPr/>
        <p:txBody>
          <a:bodyPr>
            <a:normAutofit fontScale="90000"/>
          </a:bodyPr>
          <a:lstStyle/>
          <a:p>
            <a:pPr algn="ctr"/>
            <a:r>
              <a:rPr lang="en-US" b="1" u="sng" dirty="0" smtClean="0">
                <a:solidFill>
                  <a:srgbClr val="0070C0"/>
                </a:solidFill>
              </a:rPr>
              <a:t>        </a:t>
            </a:r>
            <a:r>
              <a:rPr lang="en-US" b="1" u="sng" dirty="0" smtClean="0">
                <a:solidFill>
                  <a:schemeClr val="accent2">
                    <a:lumMod val="75000"/>
                  </a:schemeClr>
                </a:solidFill>
              </a:rPr>
              <a:t>AUTO –VENDING</a:t>
            </a:r>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solidFill>
                  <a:srgbClr val="0070C0"/>
                </a:solidFill>
              </a:rPr>
              <a:t>CONTRACT SERVICES HAVE EVOLVED OVER THE LAST FEW DECADES AND TODAY ANY INDIVIDUAL, GROUP OR FOOD SERVICE ESTABLISHMENT CAN GIVE A CONTRACT TO A CATERER WHO SPECILIZE IN A CERTAIN CATEGORY OF CATERING, PRODUCTION OR FOOD SERVICE OPERATION.</a:t>
            </a:r>
          </a:p>
          <a:p>
            <a:r>
              <a:rPr lang="en-US" sz="2400" dirty="0" smtClean="0">
                <a:solidFill>
                  <a:srgbClr val="0070C0"/>
                </a:solidFill>
              </a:rPr>
              <a:t>THIS HAS HELPED FAVOURITES TO COME ON HOTEL AND RESTAURANT MENUS,, AND CHAAT PARTIED ORGANISED BY RESTAURANTS HAVE BECOME THE PICK OF THE DAY FOR KITTY PARTIES AND OTHER CELEBRATION FUNCTIONS</a:t>
            </a:r>
            <a:r>
              <a:rPr lang="en-US" sz="2400" dirty="0" smtClean="0"/>
              <a:t>.</a:t>
            </a:r>
            <a:endParaRPr lang="en-US" sz="2400" dirty="0"/>
          </a:p>
        </p:txBody>
      </p:sp>
      <p:sp>
        <p:nvSpPr>
          <p:cNvPr id="2" name="Title 1"/>
          <p:cNvSpPr>
            <a:spLocks noGrp="1"/>
          </p:cNvSpPr>
          <p:nvPr>
            <p:ph type="title"/>
          </p:nvPr>
        </p:nvSpPr>
        <p:spPr/>
        <p:txBody>
          <a:bodyPr/>
          <a:lstStyle/>
          <a:p>
            <a:pPr algn="ctr"/>
            <a:r>
              <a:rPr lang="en-US" b="1" u="sng" dirty="0" smtClean="0">
                <a:solidFill>
                  <a:schemeClr val="accent2">
                    <a:lumMod val="75000"/>
                  </a:schemeClr>
                </a:solidFill>
              </a:rPr>
              <a:t>CONTRACT SERVICES</a:t>
            </a:r>
            <a:endParaRPr lang="en-US" b="1" u="sng" dirty="0">
              <a:solidFill>
                <a:schemeClr val="accent2">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normAutofit lnSpcReduction="10000"/>
          </a:bodyPr>
          <a:lstStyle/>
          <a:p>
            <a:r>
              <a:rPr lang="en-US" b="1" dirty="0" smtClean="0">
                <a:solidFill>
                  <a:srgbClr val="0070C0"/>
                </a:solidFill>
              </a:rPr>
              <a:t>FOOD DISPLAY</a:t>
            </a:r>
          </a:p>
          <a:p>
            <a:pPr>
              <a:buNone/>
            </a:pPr>
            <a:r>
              <a:rPr lang="en-US" dirty="0" smtClean="0"/>
              <a:t>   </a:t>
            </a:r>
            <a:r>
              <a:rPr lang="en-US" sz="2400" dirty="0" smtClean="0"/>
              <a:t>A CATERING  BUSSINESS TO REACH ITS FULL POTENTIAL, IT HAS TO CREATE SALES AND PROVIDE A DEGREE OF CUSTOMER SATISFACTION WHICH IS PERCEIVED AS BEING THAN THAT OFFRED BY OTHER FOOD SERVICE OF THE SAME TYPE.</a:t>
            </a:r>
            <a:endParaRPr lang="en-US" dirty="0"/>
          </a:p>
        </p:txBody>
      </p:sp>
      <p:sp>
        <p:nvSpPr>
          <p:cNvPr id="5" name="Content Placeholder 4"/>
          <p:cNvSpPr>
            <a:spLocks noGrp="1"/>
          </p:cNvSpPr>
          <p:nvPr>
            <p:ph sz="half" idx="2"/>
          </p:nvPr>
        </p:nvSpPr>
        <p:spPr/>
        <p:txBody>
          <a:bodyPr>
            <a:normAutofit lnSpcReduction="10000"/>
          </a:bodyPr>
          <a:lstStyle/>
          <a:p>
            <a:r>
              <a:rPr lang="en-US" b="1" dirty="0" smtClean="0">
                <a:solidFill>
                  <a:srgbClr val="0070C0"/>
                </a:solidFill>
              </a:rPr>
              <a:t>DISPLAY DESIGN </a:t>
            </a:r>
          </a:p>
          <a:p>
            <a:pPr>
              <a:buNone/>
            </a:pPr>
            <a:r>
              <a:rPr lang="en-US" sz="2800" dirty="0" smtClean="0"/>
              <a:t>CAFETEIAS WITH DISPLAY SERVICE COUNTER ALSO RUN THE RISK OF CROSS CONTAMINATION FROM CUSTOMERS’ TABLES IF THEY ARE NOT CLEARED AWAY EFFCIENTLY.</a:t>
            </a:r>
            <a:endParaRPr lang="en-US" sz="2800" dirty="0"/>
          </a:p>
        </p:txBody>
      </p:sp>
      <p:sp>
        <p:nvSpPr>
          <p:cNvPr id="2" name="Title 1"/>
          <p:cNvSpPr>
            <a:spLocks noGrp="1"/>
          </p:cNvSpPr>
          <p:nvPr>
            <p:ph type="title"/>
          </p:nvPr>
        </p:nvSpPr>
        <p:spPr/>
        <p:txBody>
          <a:bodyPr>
            <a:normAutofit fontScale="90000"/>
          </a:bodyPr>
          <a:lstStyle/>
          <a:p>
            <a:r>
              <a:rPr lang="en-US" dirty="0" smtClean="0"/>
              <a:t>PRESENTATION PF FOOD DISPLAY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EDUCATION INSTITUTIONS</a:t>
            </a:r>
          </a:p>
          <a:p>
            <a:r>
              <a:rPr lang="en-US" dirty="0" smtClean="0"/>
              <a:t>SERVICE METHODS</a:t>
            </a:r>
          </a:p>
          <a:p>
            <a:r>
              <a:rPr lang="en-US" dirty="0" smtClean="0"/>
              <a:t>WORK FORCE REQUIREMENTS</a:t>
            </a:r>
          </a:p>
          <a:p>
            <a:r>
              <a:rPr lang="en-US" dirty="0" smtClean="0"/>
              <a:t>FOOD CHOICES</a:t>
            </a:r>
          </a:p>
          <a:p>
            <a:r>
              <a:rPr lang="en-US" dirty="0" smtClean="0"/>
              <a:t>SERVICE STYLES </a:t>
            </a:r>
          </a:p>
          <a:p>
            <a:r>
              <a:rPr lang="en-US" dirty="0" smtClean="0"/>
              <a:t>WELFARE CATERING</a:t>
            </a:r>
          </a:p>
          <a:p>
            <a:r>
              <a:rPr lang="en-US" dirty="0" smtClean="0"/>
              <a:t>MID- DAY MEAL PROGRAMME</a:t>
            </a:r>
          </a:p>
          <a:p>
            <a:r>
              <a:rPr lang="en-US" dirty="0" smtClean="0"/>
              <a:t>OLD AGE  HOMES</a:t>
            </a:r>
          </a:p>
          <a:p>
            <a:r>
              <a:rPr lang="en-US" dirty="0" smtClean="0"/>
              <a:t>BLIND SCHOOLS</a:t>
            </a:r>
          </a:p>
          <a:p>
            <a:r>
              <a:rPr lang="en-US" dirty="0" smtClean="0"/>
              <a:t>HOME FOR OF OTHER DISABILITIES</a:t>
            </a:r>
            <a:endParaRPr lang="en-US" dirty="0"/>
          </a:p>
        </p:txBody>
      </p:sp>
      <p:sp>
        <p:nvSpPr>
          <p:cNvPr id="2" name="Title 1"/>
          <p:cNvSpPr>
            <a:spLocks noGrp="1"/>
          </p:cNvSpPr>
          <p:nvPr>
            <p:ph type="title"/>
          </p:nvPr>
        </p:nvSpPr>
        <p:spPr/>
        <p:txBody>
          <a:bodyPr/>
          <a:lstStyle/>
          <a:p>
            <a:r>
              <a:rPr lang="en-US" b="1" u="sng" dirty="0" smtClean="0">
                <a:solidFill>
                  <a:schemeClr val="accent2">
                    <a:lumMod val="75000"/>
                  </a:schemeClr>
                </a:solidFill>
              </a:rPr>
              <a:t>INSTITUTIONAL FOOD SERVICE </a:t>
            </a:r>
            <a:endParaRPr lang="en-US" b="1" u="sng" dirty="0">
              <a:solidFill>
                <a:schemeClr val="accent2">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sz="6600" i="1" dirty="0" smtClean="0">
                <a:solidFill>
                  <a:schemeClr val="accent2">
                    <a:lumMod val="75000"/>
                  </a:schemeClr>
                </a:solidFill>
              </a:rPr>
              <a:t>THANK YOU……..</a:t>
            </a:r>
            <a:endParaRPr lang="en-US" sz="6600" i="1" dirty="0">
              <a:solidFill>
                <a:schemeClr val="accent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1904999"/>
            <a:ext cx="8229600" cy="2590801"/>
          </a:xfrm>
        </p:spPr>
        <p:txBody>
          <a:bodyPr>
            <a:normAutofit/>
          </a:bodyPr>
          <a:lstStyle/>
          <a:p>
            <a:pPr algn="l"/>
            <a:r>
              <a:rPr lang="en-US" sz="2400" dirty="0" smtClean="0">
                <a:solidFill>
                  <a:schemeClr val="accent4">
                    <a:lumMod val="75000"/>
                  </a:schemeClr>
                </a:solidFill>
              </a:rPr>
              <a:t>THE SERVING OF FOOD IS AN ART WHICH CAN MAKE OR BREAK THE REPUTATION OF CATERING ESTABLISHMENT. FOOD MAY BE SERVED IN A NUMBER OF WAYS, SOME FORMAL, INFORMAL</a:t>
            </a:r>
            <a:r>
              <a:rPr lang="en-US" sz="2400" dirty="0" smtClean="0">
                <a:solidFill>
                  <a:schemeClr val="tx1"/>
                </a:solidFill>
              </a:rPr>
              <a:t>.</a:t>
            </a:r>
            <a:endParaRPr lang="en-US" sz="2400" dirty="0">
              <a:solidFill>
                <a:schemeClr val="tx1"/>
              </a:solidFill>
            </a:endParaRPr>
          </a:p>
        </p:txBody>
      </p:sp>
      <p:sp>
        <p:nvSpPr>
          <p:cNvPr id="2" name="Title 1"/>
          <p:cNvSpPr>
            <a:spLocks noGrp="1"/>
          </p:cNvSpPr>
          <p:nvPr>
            <p:ph type="title"/>
          </p:nvPr>
        </p:nvSpPr>
        <p:spPr/>
        <p:txBody>
          <a:bodyPr>
            <a:normAutofit/>
          </a:bodyPr>
          <a:lstStyle/>
          <a:p>
            <a:pPr algn="ctr"/>
            <a:r>
              <a:rPr lang="en-US" sz="4400" u="sng" dirty="0" smtClean="0">
                <a:solidFill>
                  <a:schemeClr val="accent2">
                    <a:lumMod val="75000"/>
                  </a:schemeClr>
                </a:solidFill>
                <a:effectLst>
                  <a:outerShdw blurRad="38100" dist="38100" dir="2700000" algn="tl">
                    <a:srgbClr val="000000">
                      <a:alpha val="43137"/>
                    </a:srgbClr>
                  </a:outerShdw>
                </a:effectLst>
              </a:rPr>
              <a:t>STYLES OF FOOD SERVICE </a:t>
            </a:r>
            <a:endParaRPr lang="en-US" sz="4400" u="sng" dirty="0">
              <a:solidFill>
                <a:schemeClr val="accent2">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620000" cy="1066800"/>
          </a:xfrm>
        </p:spPr>
        <p:txBody>
          <a:bodyPr>
            <a:normAutofit fontScale="90000"/>
          </a:bodyPr>
          <a:lstStyle/>
          <a:p>
            <a:pPr algn="ctr"/>
            <a:r>
              <a:rPr lang="en-US" sz="3600" u="sng" dirty="0" smtClean="0">
                <a:solidFill>
                  <a:schemeClr val="accent2">
                    <a:lumMod val="75000"/>
                  </a:schemeClr>
                </a:solidFill>
                <a:effectLst>
                  <a:outerShdw blurRad="38100" dist="38100" dir="2700000" algn="tl">
                    <a:srgbClr val="000000">
                      <a:alpha val="43137"/>
                    </a:srgbClr>
                  </a:outerShdw>
                </a:effectLst>
              </a:rPr>
              <a:t>CLASSIFIED UNDER FOUR MAIN HEADS</a:t>
            </a:r>
            <a:endParaRPr lang="en-US" sz="3600" u="sng" dirty="0">
              <a:solidFill>
                <a:schemeClr val="accent2">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219200" y="2286000"/>
            <a:ext cx="6400800" cy="1752600"/>
          </a:xfrm>
        </p:spPr>
        <p:txBody>
          <a:bodyPr>
            <a:noAutofit/>
          </a:bodyPr>
          <a:lstStyle/>
          <a:p>
            <a:pPr algn="l">
              <a:buFont typeface="Wingdings" pitchFamily="2" charset="2"/>
              <a:buChar char="§"/>
            </a:pPr>
            <a:r>
              <a:rPr lang="en-US" sz="2400" b="1" dirty="0" smtClean="0">
                <a:solidFill>
                  <a:schemeClr val="tx1"/>
                </a:solidFill>
              </a:rPr>
              <a:t> WAITER SERVICE</a:t>
            </a:r>
          </a:p>
          <a:p>
            <a:pPr algn="l"/>
            <a:endParaRPr lang="en-US" sz="2400" b="1" dirty="0" smtClean="0">
              <a:solidFill>
                <a:schemeClr val="tx1"/>
              </a:solidFill>
            </a:endParaRPr>
          </a:p>
          <a:p>
            <a:pPr algn="l">
              <a:buFont typeface="Wingdings" pitchFamily="2" charset="2"/>
              <a:buChar char="§"/>
            </a:pPr>
            <a:r>
              <a:rPr lang="en-US" sz="2400" b="1" dirty="0" smtClean="0">
                <a:solidFill>
                  <a:schemeClr val="tx1"/>
                </a:solidFill>
              </a:rPr>
              <a:t> SELF-SERVICE</a:t>
            </a:r>
          </a:p>
          <a:p>
            <a:pPr algn="l"/>
            <a:endParaRPr lang="en-US" sz="2400" b="1" dirty="0" smtClean="0">
              <a:solidFill>
                <a:schemeClr val="tx1"/>
              </a:solidFill>
            </a:endParaRPr>
          </a:p>
          <a:p>
            <a:pPr algn="l">
              <a:buFont typeface="Wingdings" pitchFamily="2" charset="2"/>
              <a:buChar char="§"/>
            </a:pPr>
            <a:r>
              <a:rPr lang="en-US" sz="2400" b="1" dirty="0" smtClean="0">
                <a:solidFill>
                  <a:schemeClr val="tx1"/>
                </a:solidFill>
              </a:rPr>
              <a:t> VENDING</a:t>
            </a:r>
          </a:p>
          <a:p>
            <a:pPr algn="l"/>
            <a:endParaRPr lang="en-US" sz="2400" b="1" dirty="0" smtClean="0">
              <a:solidFill>
                <a:schemeClr val="tx1"/>
              </a:solidFill>
            </a:endParaRPr>
          </a:p>
          <a:p>
            <a:pPr algn="l">
              <a:buFont typeface="Wingdings" pitchFamily="2" charset="2"/>
              <a:buChar char="§"/>
            </a:pPr>
            <a:r>
              <a:rPr lang="en-US" sz="2400" b="1" dirty="0" smtClean="0">
                <a:solidFill>
                  <a:schemeClr val="tx1"/>
                </a:solidFill>
              </a:rPr>
              <a:t> CONTRACT CATERING</a:t>
            </a:r>
            <a:endParaRPr lang="en-US" sz="2400"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rot="16200000" flipH="1">
            <a:off x="4018756" y="1696244"/>
            <a:ext cx="1143000" cy="36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553494" y="1485106"/>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295400" y="1752600"/>
            <a:ext cx="152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057400" y="152400"/>
            <a:ext cx="5257800"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smtClean="0">
                <a:solidFill>
                  <a:schemeClr val="accent2">
                    <a:lumMod val="75000"/>
                  </a:schemeClr>
                </a:solidFill>
                <a:effectLst>
                  <a:outerShdw blurRad="38100" dist="38100" dir="2700000" algn="tl">
                    <a:srgbClr val="000000">
                      <a:alpha val="43137"/>
                    </a:srgbClr>
                  </a:outerShdw>
                </a:effectLst>
              </a:rPr>
              <a:t>FOOD SERVICE STYLES</a:t>
            </a:r>
            <a:endParaRPr lang="en-US" sz="3200" b="1" u="sng" dirty="0">
              <a:solidFill>
                <a:schemeClr val="accent2">
                  <a:lumMod val="75000"/>
                </a:schemeClr>
              </a:solidFill>
              <a:effectLst>
                <a:outerShdw blurRad="38100" dist="38100" dir="2700000" algn="tl">
                  <a:srgbClr val="000000">
                    <a:alpha val="43137"/>
                  </a:srgbClr>
                </a:outerShdw>
              </a:effectLst>
            </a:endParaRPr>
          </a:p>
        </p:txBody>
      </p:sp>
      <p:cxnSp>
        <p:nvCxnSpPr>
          <p:cNvPr id="20" name="Straight Connector 19"/>
          <p:cNvCxnSpPr/>
          <p:nvPr/>
        </p:nvCxnSpPr>
        <p:spPr>
          <a:xfrm rot="5400000">
            <a:off x="1029494" y="2018506"/>
            <a:ext cx="5326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6249194" y="1523206"/>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477000" y="1752600"/>
            <a:ext cx="1600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773194" y="2056606"/>
            <a:ext cx="609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381000" y="2209800"/>
            <a:ext cx="19050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2">
                    <a:lumMod val="75000"/>
                  </a:schemeClr>
                </a:solidFill>
              </a:rPr>
              <a:t>FORMAL     (WAITER SERVICE)</a:t>
            </a:r>
            <a:endParaRPr lang="en-US" dirty="0">
              <a:solidFill>
                <a:schemeClr val="accent2">
                  <a:lumMod val="75000"/>
                </a:schemeClr>
              </a:solidFill>
            </a:endParaRPr>
          </a:p>
        </p:txBody>
      </p:sp>
      <p:sp>
        <p:nvSpPr>
          <p:cNvPr id="35" name="Rectangle 34"/>
          <p:cNvSpPr/>
          <p:nvPr/>
        </p:nvSpPr>
        <p:spPr>
          <a:xfrm>
            <a:off x="3352800" y="2209800"/>
            <a:ext cx="25146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2">
                    <a:lumMod val="75000"/>
                  </a:schemeClr>
                </a:solidFill>
              </a:rPr>
              <a:t>SEMI -FORMAL                           </a:t>
            </a:r>
            <a:r>
              <a:rPr lang="en-US" dirty="0" smtClean="0">
                <a:solidFill>
                  <a:schemeClr val="tx1"/>
                </a:solidFill>
              </a:rPr>
              <a:t>(</a:t>
            </a:r>
            <a:r>
              <a:rPr lang="en-US" dirty="0" smtClean="0">
                <a:solidFill>
                  <a:schemeClr val="accent2">
                    <a:lumMod val="75000"/>
                  </a:schemeClr>
                </a:solidFill>
              </a:rPr>
              <a:t>WAITER/SELF-SERVICE</a:t>
            </a:r>
            <a:r>
              <a:rPr lang="en-US" dirty="0" smtClean="0">
                <a:solidFill>
                  <a:schemeClr val="tx1"/>
                </a:solidFill>
              </a:rPr>
              <a:t>)</a:t>
            </a:r>
            <a:endParaRPr lang="en-US" dirty="0">
              <a:solidFill>
                <a:schemeClr val="tx1"/>
              </a:solidFill>
            </a:endParaRPr>
          </a:p>
        </p:txBody>
      </p:sp>
      <p:sp>
        <p:nvSpPr>
          <p:cNvPr id="37" name="Rectangle 36"/>
          <p:cNvSpPr/>
          <p:nvPr/>
        </p:nvSpPr>
        <p:spPr>
          <a:xfrm>
            <a:off x="7162800" y="2133600"/>
            <a:ext cx="18288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2">
                    <a:lumMod val="75000"/>
                  </a:schemeClr>
                </a:solidFill>
              </a:rPr>
              <a:t>INFORMAL</a:t>
            </a:r>
            <a:r>
              <a:rPr lang="en-US" dirty="0" smtClean="0">
                <a:solidFill>
                  <a:schemeClr val="tx1"/>
                </a:solidFill>
              </a:rPr>
              <a:t>                           </a:t>
            </a:r>
            <a:r>
              <a:rPr lang="en-US" dirty="0" smtClean="0">
                <a:solidFill>
                  <a:schemeClr val="accent2">
                    <a:lumMod val="75000"/>
                  </a:schemeClr>
                </a:solidFill>
              </a:rPr>
              <a:t>(SELF-SERVICE</a:t>
            </a:r>
            <a:r>
              <a:rPr lang="en-US" dirty="0" smtClean="0">
                <a:solidFill>
                  <a:schemeClr val="tx1"/>
                </a:solidFill>
              </a:rPr>
              <a:t>)</a:t>
            </a:r>
            <a:endParaRPr lang="en-US" dirty="0">
              <a:solidFill>
                <a:schemeClr val="tx1"/>
              </a:solidFill>
            </a:endParaRPr>
          </a:p>
        </p:txBody>
      </p:sp>
      <p:sp>
        <p:nvSpPr>
          <p:cNvPr id="13" name="Rectangle 12"/>
          <p:cNvSpPr/>
          <p:nvPr/>
        </p:nvSpPr>
        <p:spPr>
          <a:xfrm>
            <a:off x="457200" y="3352800"/>
            <a:ext cx="1828800" cy="144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
            </a:pPr>
            <a:r>
              <a:rPr lang="en-US" b="1" dirty="0" smtClean="0">
                <a:solidFill>
                  <a:schemeClr val="accent2"/>
                </a:solidFill>
              </a:rPr>
              <a:t> BANQUET</a:t>
            </a:r>
          </a:p>
          <a:p>
            <a:pPr>
              <a:buFont typeface="Wingdings" pitchFamily="2" charset="2"/>
              <a:buChar char="§"/>
            </a:pPr>
            <a:r>
              <a:rPr lang="en-US" b="1" dirty="0" smtClean="0">
                <a:solidFill>
                  <a:schemeClr val="accent2"/>
                </a:solidFill>
              </a:rPr>
              <a:t> RESTAURANT</a:t>
            </a:r>
          </a:p>
          <a:p>
            <a:pPr>
              <a:buFont typeface="Wingdings" pitchFamily="2" charset="2"/>
              <a:buChar char="§"/>
            </a:pPr>
            <a:r>
              <a:rPr lang="en-US" b="1" dirty="0" smtClean="0">
                <a:solidFill>
                  <a:schemeClr val="accent2"/>
                </a:solidFill>
              </a:rPr>
              <a:t> BUFFET</a:t>
            </a:r>
          </a:p>
          <a:p>
            <a:pPr algn="ctr"/>
            <a:endParaRPr lang="en-US" dirty="0">
              <a:solidFill>
                <a:schemeClr val="accent2"/>
              </a:solidFill>
            </a:endParaRPr>
          </a:p>
        </p:txBody>
      </p:sp>
      <p:sp>
        <p:nvSpPr>
          <p:cNvPr id="15" name="Rectangle 14"/>
          <p:cNvSpPr/>
          <p:nvPr/>
        </p:nvSpPr>
        <p:spPr>
          <a:xfrm>
            <a:off x="3429000" y="3429000"/>
            <a:ext cx="2743200" cy="1752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
            </a:pPr>
            <a:r>
              <a:rPr lang="en-US" b="1" dirty="0" smtClean="0">
                <a:solidFill>
                  <a:schemeClr val="accent2"/>
                </a:solidFill>
              </a:rPr>
              <a:t> FAST FOOD RESTAURANT</a:t>
            </a:r>
          </a:p>
          <a:p>
            <a:pPr>
              <a:buFont typeface="Wingdings" pitchFamily="2" charset="2"/>
              <a:buChar char="§"/>
            </a:pPr>
            <a:r>
              <a:rPr lang="en-US" b="1" dirty="0" smtClean="0">
                <a:solidFill>
                  <a:schemeClr val="accent2"/>
                </a:solidFill>
              </a:rPr>
              <a:t> CAFETERIA</a:t>
            </a:r>
          </a:p>
          <a:p>
            <a:pPr>
              <a:buFont typeface="Wingdings" pitchFamily="2" charset="2"/>
              <a:buChar char="§"/>
            </a:pPr>
            <a:r>
              <a:rPr lang="en-US" b="1" dirty="0" smtClean="0">
                <a:solidFill>
                  <a:schemeClr val="accent2"/>
                </a:solidFill>
              </a:rPr>
              <a:t> BUFFET</a:t>
            </a:r>
          </a:p>
          <a:p>
            <a:pPr>
              <a:buFont typeface="Wingdings" pitchFamily="2" charset="2"/>
              <a:buChar char="§"/>
            </a:pPr>
            <a:r>
              <a:rPr lang="en-US" b="1" dirty="0" smtClean="0">
                <a:solidFill>
                  <a:schemeClr val="accent2"/>
                </a:solidFill>
              </a:rPr>
              <a:t> ROOM SERVICE</a:t>
            </a:r>
          </a:p>
          <a:p>
            <a:pPr>
              <a:buFont typeface="Wingdings" pitchFamily="2" charset="2"/>
              <a:buChar char="§"/>
            </a:pPr>
            <a:r>
              <a:rPr lang="en-US" b="1" dirty="0" smtClean="0">
                <a:solidFill>
                  <a:schemeClr val="accent2"/>
                </a:solidFill>
              </a:rPr>
              <a:t> HOSPITAL SERVICE</a:t>
            </a:r>
          </a:p>
          <a:p>
            <a:pPr>
              <a:buFont typeface="Wingdings" pitchFamily="2" charset="2"/>
              <a:buChar char="§"/>
            </a:pPr>
            <a:r>
              <a:rPr lang="en-US" b="1" dirty="0" smtClean="0">
                <a:solidFill>
                  <a:schemeClr val="accent2"/>
                </a:solidFill>
              </a:rPr>
              <a:t> TRAVEL SERVICES</a:t>
            </a:r>
            <a:endParaRPr lang="en-US" b="1" dirty="0">
              <a:solidFill>
                <a:schemeClr val="accent2"/>
              </a:solidFill>
            </a:endParaRPr>
          </a:p>
        </p:txBody>
      </p:sp>
      <p:sp>
        <p:nvSpPr>
          <p:cNvPr id="32" name="Rectangle 31"/>
          <p:cNvSpPr/>
          <p:nvPr/>
        </p:nvSpPr>
        <p:spPr>
          <a:xfrm>
            <a:off x="6400800" y="3429000"/>
            <a:ext cx="2590800" cy="259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buFont typeface="Wingdings" pitchFamily="2" charset="2"/>
              <a:buChar char="§"/>
            </a:pPr>
            <a:r>
              <a:rPr lang="en-US" b="1" dirty="0" smtClean="0">
                <a:solidFill>
                  <a:schemeClr val="accent2"/>
                </a:solidFill>
              </a:rPr>
              <a:t> DHABA</a:t>
            </a:r>
          </a:p>
          <a:p>
            <a:pPr algn="r">
              <a:buFont typeface="Wingdings" pitchFamily="2" charset="2"/>
              <a:buChar char="§"/>
            </a:pPr>
            <a:r>
              <a:rPr lang="en-US" b="1" dirty="0" smtClean="0">
                <a:solidFill>
                  <a:schemeClr val="accent2"/>
                </a:solidFill>
              </a:rPr>
              <a:t> CAFES</a:t>
            </a:r>
          </a:p>
          <a:p>
            <a:pPr algn="r">
              <a:buFont typeface="Wingdings" pitchFamily="2" charset="2"/>
              <a:buChar char="§"/>
            </a:pPr>
            <a:r>
              <a:rPr lang="en-US" b="1" dirty="0" smtClean="0">
                <a:solidFill>
                  <a:schemeClr val="accent2"/>
                </a:solidFill>
              </a:rPr>
              <a:t> COFFEE SHOP</a:t>
            </a:r>
          </a:p>
          <a:p>
            <a:pPr algn="r">
              <a:buFont typeface="Wingdings" pitchFamily="2" charset="2"/>
              <a:buChar char="§"/>
            </a:pPr>
            <a:r>
              <a:rPr lang="en-US" b="1" dirty="0" smtClean="0">
                <a:solidFill>
                  <a:schemeClr val="accent2"/>
                </a:solidFill>
              </a:rPr>
              <a:t> FAST FOOD OUTLETS</a:t>
            </a:r>
          </a:p>
          <a:p>
            <a:pPr algn="r">
              <a:buFont typeface="Wingdings" pitchFamily="2" charset="2"/>
              <a:buChar char="§"/>
            </a:pPr>
            <a:r>
              <a:rPr lang="en-US" b="1" dirty="0" smtClean="0">
                <a:solidFill>
                  <a:schemeClr val="accent2"/>
                </a:solidFill>
              </a:rPr>
              <a:t> COUNTER SERVICE</a:t>
            </a:r>
          </a:p>
          <a:p>
            <a:pPr algn="r">
              <a:buFont typeface="Wingdings" pitchFamily="2" charset="2"/>
              <a:buChar char="§"/>
            </a:pPr>
            <a:r>
              <a:rPr lang="en-US" b="1" dirty="0" smtClean="0">
                <a:solidFill>
                  <a:schemeClr val="accent2"/>
                </a:solidFill>
              </a:rPr>
              <a:t> CANTEEN SERVICE</a:t>
            </a:r>
          </a:p>
          <a:p>
            <a:pPr algn="r">
              <a:buFont typeface="Wingdings" pitchFamily="2" charset="2"/>
              <a:buChar char="§"/>
            </a:pPr>
            <a:r>
              <a:rPr lang="en-US" b="1" dirty="0" smtClean="0">
                <a:solidFill>
                  <a:schemeClr val="accent2"/>
                </a:solidFill>
              </a:rPr>
              <a:t> VENDING</a:t>
            </a:r>
          </a:p>
          <a:p>
            <a:endParaRPr lang="en-US" b="1" dirty="0" smtClean="0">
              <a:solidFill>
                <a:schemeClr val="tx1"/>
              </a:solidFill>
            </a:endParaRPr>
          </a:p>
          <a:p>
            <a:pPr algn="ctr">
              <a:buFont typeface="Wingdings" pitchFamily="2" charset="2"/>
              <a:buChar char="§"/>
            </a:pPr>
            <a:endParaRPr lang="en-US"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solidFill>
                  <a:schemeClr val="accent5">
                    <a:lumMod val="75000"/>
                  </a:schemeClr>
                </a:solidFill>
              </a:rPr>
              <a:t>WAITER</a:t>
            </a:r>
            <a:r>
              <a:rPr lang="en-US" dirty="0" smtClean="0">
                <a:solidFill>
                  <a:schemeClr val="accent5">
                    <a:lumMod val="75000"/>
                  </a:schemeClr>
                </a:solidFill>
              </a:rPr>
              <a:t> </a:t>
            </a:r>
            <a:r>
              <a:rPr lang="en-US" sz="2800" dirty="0" smtClean="0">
                <a:solidFill>
                  <a:schemeClr val="accent5">
                    <a:lumMod val="75000"/>
                  </a:schemeClr>
                </a:solidFill>
              </a:rPr>
              <a:t>SERVICE IS THE FORMAL TYPE OF SERVICE IN WHICH STAFF PRESENT THE MENU TO THE CUSTOMER AND WAIT ON HIM TILL HE DECIDED WHAT HE WANTS.THE ORDER IS THEN NOTED AND PASSED ON THE KITCHEN FOR EXECUTION</a:t>
            </a:r>
            <a:r>
              <a:rPr lang="en-US" sz="2800" dirty="0" smtClean="0"/>
              <a:t>. </a:t>
            </a:r>
            <a:endParaRPr lang="en-US" dirty="0"/>
          </a:p>
        </p:txBody>
      </p:sp>
      <p:sp>
        <p:nvSpPr>
          <p:cNvPr id="2" name="Title 1"/>
          <p:cNvSpPr>
            <a:spLocks noGrp="1"/>
          </p:cNvSpPr>
          <p:nvPr>
            <p:ph type="title"/>
          </p:nvPr>
        </p:nvSpPr>
        <p:spPr/>
        <p:txBody>
          <a:bodyPr/>
          <a:lstStyle/>
          <a:p>
            <a:pPr algn="ctr"/>
            <a:r>
              <a:rPr lang="en-US" u="sng" dirty="0" smtClean="0">
                <a:solidFill>
                  <a:schemeClr val="accent2">
                    <a:lumMod val="75000"/>
                  </a:schemeClr>
                </a:solidFill>
              </a:rPr>
              <a:t>WAITER SERVICE</a:t>
            </a:r>
            <a:endParaRPr lang="en-US" u="sng" dirty="0">
              <a:solidFill>
                <a:schemeClr val="accent2">
                  <a:lumMod val="75000"/>
                </a:schemeClr>
              </a:solidFill>
            </a:endParaRPr>
          </a:p>
        </p:txBody>
      </p:sp>
      <p:pic>
        <p:nvPicPr>
          <p:cNvPr id="4" name="Picture 3" descr="WAITER SEREVICE.jpg"/>
          <p:cNvPicPr>
            <a:picLocks noChangeAspect="1"/>
          </p:cNvPicPr>
          <p:nvPr/>
        </p:nvPicPr>
        <p:blipFill>
          <a:blip r:embed="rId2"/>
          <a:stretch>
            <a:fillRect/>
          </a:stretch>
        </p:blipFill>
        <p:spPr>
          <a:xfrm>
            <a:off x="3429001" y="4724400"/>
            <a:ext cx="1981200" cy="1752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RADITIONAL THALI.jpg"/>
          <p:cNvPicPr>
            <a:picLocks noGrp="1" noChangeAspect="1"/>
          </p:cNvPicPr>
          <p:nvPr>
            <p:ph sz="half" idx="1"/>
          </p:nvPr>
        </p:nvPicPr>
        <p:blipFill>
          <a:blip r:embed="rId2"/>
          <a:stretch>
            <a:fillRect/>
          </a:stretch>
        </p:blipFill>
        <p:spPr>
          <a:xfrm>
            <a:off x="228600" y="2209800"/>
            <a:ext cx="4343400" cy="3295380"/>
          </a:xfrm>
        </p:spPr>
      </p:pic>
      <p:pic>
        <p:nvPicPr>
          <p:cNvPr id="8" name="Content Placeholder 7" descr="WITH WAITER PIC.jpg"/>
          <p:cNvPicPr>
            <a:picLocks noGrp="1" noChangeAspect="1"/>
          </p:cNvPicPr>
          <p:nvPr>
            <p:ph sz="half" idx="2"/>
          </p:nvPr>
        </p:nvPicPr>
        <p:blipFill>
          <a:blip r:embed="rId3"/>
          <a:stretch>
            <a:fillRect/>
          </a:stretch>
        </p:blipFill>
        <p:spPr>
          <a:xfrm>
            <a:off x="4876800" y="2209800"/>
            <a:ext cx="4022324" cy="3276600"/>
          </a:xfrm>
        </p:spPr>
      </p:pic>
      <p:sp>
        <p:nvSpPr>
          <p:cNvPr id="4" name="Title 3"/>
          <p:cNvSpPr>
            <a:spLocks noGrp="1"/>
          </p:cNvSpPr>
          <p:nvPr>
            <p:ph type="title"/>
          </p:nvPr>
        </p:nvSpPr>
        <p:spPr>
          <a:xfrm>
            <a:off x="228600" y="228600"/>
            <a:ext cx="8305800" cy="1143000"/>
          </a:xfrm>
        </p:spPr>
        <p:txBody>
          <a:bodyPr/>
          <a:lstStyle/>
          <a:p>
            <a:r>
              <a:rPr lang="en-US" dirty="0" smtClean="0">
                <a:solidFill>
                  <a:schemeClr val="accent2">
                    <a:lumMod val="75000"/>
                  </a:schemeClr>
                </a:solidFill>
              </a:rPr>
              <a:t>TRADITIONAL  INDIAN SERVICE</a:t>
            </a:r>
            <a:endParaRPr lang="en-US" dirty="0">
              <a:solidFill>
                <a:schemeClr val="accent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fontScale="92500"/>
          </a:bodyPr>
          <a:lstStyle/>
          <a:p>
            <a:r>
              <a:rPr lang="en-US" sz="2400" dirty="0" smtClean="0">
                <a:solidFill>
                  <a:srgbClr val="FFFF00"/>
                </a:solidFill>
              </a:rPr>
              <a:t>THIS IS THE MOST  SOPHISTICATED STYLE OF WAITER SERVICE AND IS USUALLY CARRIED OUT WHEN THE HEADS OF STATE OR GOVT. ARE BEING ENTERTAINED.SUCH SERVICES ARE SEEN AS RASHTRAPATI BHAWAN, DINNER HOSTED BY GOVERNORS OF STATE SO ON.</a:t>
            </a:r>
            <a:endParaRPr lang="en-US" sz="2400" dirty="0">
              <a:solidFill>
                <a:srgbClr val="FFFF00"/>
              </a:solidFill>
            </a:endParaRPr>
          </a:p>
        </p:txBody>
      </p:sp>
      <p:pic>
        <p:nvPicPr>
          <p:cNvPr id="8" name="Content Placeholder 7" descr="table-food-banquet-ready-guests-hall-171807691.jpg"/>
          <p:cNvPicPr>
            <a:picLocks noGrp="1" noChangeAspect="1"/>
          </p:cNvPicPr>
          <p:nvPr>
            <p:ph sz="half" idx="2"/>
          </p:nvPr>
        </p:nvPicPr>
        <p:blipFill>
          <a:blip r:embed="rId2"/>
          <a:stretch>
            <a:fillRect/>
          </a:stretch>
        </p:blipFill>
        <p:spPr>
          <a:xfrm>
            <a:off x="5448300" y="2931827"/>
            <a:ext cx="2438400" cy="1624584"/>
          </a:xfrm>
        </p:spPr>
      </p:pic>
      <p:sp>
        <p:nvSpPr>
          <p:cNvPr id="2" name="Title 1"/>
          <p:cNvSpPr>
            <a:spLocks noGrp="1"/>
          </p:cNvSpPr>
          <p:nvPr>
            <p:ph type="title"/>
          </p:nvPr>
        </p:nvSpPr>
        <p:spPr/>
        <p:txBody>
          <a:bodyPr>
            <a:normAutofit fontScale="90000"/>
          </a:bodyPr>
          <a:lstStyle/>
          <a:p>
            <a:r>
              <a:rPr lang="en-US" dirty="0" smtClean="0"/>
              <a:t/>
            </a:r>
            <a:br>
              <a:rPr lang="en-US" dirty="0" smtClean="0"/>
            </a:br>
            <a:r>
              <a:rPr lang="en-US" b="1" u="sng" dirty="0" smtClean="0">
                <a:solidFill>
                  <a:schemeClr val="accent2">
                    <a:lumMod val="75000"/>
                  </a:schemeClr>
                </a:solidFill>
              </a:rPr>
              <a:t>BANQUET SERVICE</a:t>
            </a: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solidFill>
                  <a:schemeClr val="accent1">
                    <a:lumMod val="75000"/>
                  </a:schemeClr>
                </a:solidFill>
              </a:rPr>
              <a:t> SERVICE STYLE IS RESTAURANTS VARY SLIGHLY FROM ONE PLACE TO ANOTHER, AND ARE SLIGHLY LESS FORMAL THAN THE BANQUET SERVICE BUT FORM DIFFERENT VERSIONS OF WAITER SERVICE. THEIR OBJECTIVE IS TO PROVIDE AN ATMOSPHERE FOR LEISURE DINING TO THE CUSTOMER AND YET REMAIN PERSONALISED.</a:t>
            </a:r>
            <a:endParaRPr lang="en-US" dirty="0">
              <a:solidFill>
                <a:schemeClr val="accent1">
                  <a:lumMod val="75000"/>
                </a:schemeClr>
              </a:solidFill>
            </a:endParaRPr>
          </a:p>
        </p:txBody>
      </p:sp>
      <p:sp>
        <p:nvSpPr>
          <p:cNvPr id="4" name="Title 3"/>
          <p:cNvSpPr>
            <a:spLocks noGrp="1"/>
          </p:cNvSpPr>
          <p:nvPr>
            <p:ph type="title"/>
          </p:nvPr>
        </p:nvSpPr>
        <p:spPr/>
        <p:txBody>
          <a:bodyPr/>
          <a:lstStyle/>
          <a:p>
            <a:pPr algn="ctr"/>
            <a:r>
              <a:rPr lang="en-US" u="sng" dirty="0" smtClean="0">
                <a:solidFill>
                  <a:schemeClr val="accent2">
                    <a:lumMod val="75000"/>
                  </a:schemeClr>
                </a:solidFill>
              </a:rPr>
              <a:t>RESTAURANT SERVICE</a:t>
            </a:r>
            <a:endParaRPr lang="en-US" u="sng" dirty="0">
              <a:solidFill>
                <a:schemeClr val="accent2">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v"/>
            </a:pPr>
            <a:r>
              <a:rPr lang="en-US" dirty="0" smtClean="0"/>
              <a:t>TAKE AWAY</a:t>
            </a:r>
          </a:p>
          <a:p>
            <a:pPr>
              <a:buFont typeface="Wingdings" pitchFamily="2" charset="2"/>
              <a:buChar char="v"/>
            </a:pPr>
            <a:r>
              <a:rPr lang="en-US" dirty="0" smtClean="0"/>
              <a:t>BUFFETERIA</a:t>
            </a:r>
          </a:p>
          <a:p>
            <a:pPr>
              <a:buFont typeface="Wingdings" pitchFamily="2" charset="2"/>
              <a:buChar char="v"/>
            </a:pPr>
            <a:r>
              <a:rPr lang="en-US" dirty="0" smtClean="0"/>
              <a:t>ESPRESSO BAR</a:t>
            </a:r>
          </a:p>
          <a:p>
            <a:pPr>
              <a:buFont typeface="Wingdings" pitchFamily="2" charset="2"/>
              <a:buChar char="v"/>
            </a:pPr>
            <a:r>
              <a:rPr lang="en-US" dirty="0" smtClean="0"/>
              <a:t>ROOM SERVICE</a:t>
            </a:r>
          </a:p>
          <a:p>
            <a:pPr>
              <a:buFont typeface="Wingdings" pitchFamily="2" charset="2"/>
              <a:buChar char="v"/>
            </a:pPr>
            <a:r>
              <a:rPr lang="en-US" dirty="0" smtClean="0"/>
              <a:t>ROADSIDE SERVICE</a:t>
            </a:r>
          </a:p>
          <a:p>
            <a:pPr>
              <a:buFont typeface="Wingdings" pitchFamily="2" charset="2"/>
              <a:buChar char="v"/>
            </a:pPr>
            <a:r>
              <a:rPr lang="en-US" dirty="0" smtClean="0"/>
              <a:t>RAILWAY SERVICE</a:t>
            </a:r>
          </a:p>
          <a:p>
            <a:pPr>
              <a:buFont typeface="Wingdings" pitchFamily="2" charset="2"/>
              <a:buChar char="v"/>
            </a:pPr>
            <a:r>
              <a:rPr lang="en-US" dirty="0" smtClean="0"/>
              <a:t>AIRLINE SERVICE</a:t>
            </a:r>
          </a:p>
          <a:p>
            <a:pPr>
              <a:buFont typeface="Wingdings" pitchFamily="2" charset="2"/>
              <a:buChar char="v"/>
            </a:pPr>
            <a:r>
              <a:rPr lang="en-US" dirty="0" smtClean="0"/>
              <a:t>SERVICE AT SEA</a:t>
            </a:r>
          </a:p>
          <a:p>
            <a:pPr>
              <a:buFont typeface="Wingdings" pitchFamily="2" charset="2"/>
              <a:buChar char="v"/>
            </a:pP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u="sng" dirty="0" smtClean="0">
                <a:solidFill>
                  <a:schemeClr val="accent2">
                    <a:lumMod val="75000"/>
                  </a:schemeClr>
                </a:solidFill>
              </a:rPr>
              <a:t>DIFFERENT TYPES OF FOOD STYLE</a:t>
            </a:r>
            <a:endParaRPr lang="en-US" u="sng" dirty="0">
              <a:solidFill>
                <a:schemeClr val="accent2">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258</TotalTime>
  <Words>727</Words>
  <Application>Microsoft Office PowerPoint</Application>
  <PresentationFormat>On-screen Show (4:3)</PresentationFormat>
  <Paragraphs>106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Lucida Sans Unicode</vt:lpstr>
      <vt:lpstr>Verdana</vt:lpstr>
      <vt:lpstr>Wingdings</vt:lpstr>
      <vt:lpstr>Wingdings 2</vt:lpstr>
      <vt:lpstr>Wingdings 3</vt:lpstr>
      <vt:lpstr>Concourse</vt:lpstr>
      <vt:lpstr>  INSTITUTIONAL FOOD SERVICE MANAGEMENT</vt:lpstr>
      <vt:lpstr>STYLES OF FOOD SERVICE </vt:lpstr>
      <vt:lpstr>CLASSIFIED UNDER FOUR MAIN HEADS</vt:lpstr>
      <vt:lpstr>PowerPoint Presentation</vt:lpstr>
      <vt:lpstr>WAITER SERVICE</vt:lpstr>
      <vt:lpstr>TRADITIONAL  INDIAN SERVICE</vt:lpstr>
      <vt:lpstr> BANQUET SERVICE </vt:lpstr>
      <vt:lpstr>RESTAURANT SERVICE</vt:lpstr>
      <vt:lpstr>DIFFERENT TYPES OF FOOD STYLE</vt:lpstr>
      <vt:lpstr>MECHANICS OF WAITER SERVICE</vt:lpstr>
      <vt:lpstr>INFORMAL SERVICE</vt:lpstr>
      <vt:lpstr>BUFFET SERVICE</vt:lpstr>
      <vt:lpstr>           VENDING</vt:lpstr>
      <vt:lpstr>ADVANTAGES OF VENDING</vt:lpstr>
      <vt:lpstr>        AUTO –VENDING </vt:lpstr>
      <vt:lpstr>CONTRACT SERVICES</vt:lpstr>
      <vt:lpstr>PRESENTATION PF FOOD DISPLAY</vt:lpstr>
      <vt:lpstr>INSTITUTIONAL FOOD SERVICE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STYLES OF FOOD SERVICE</dc:title>
  <dc:creator>my pc</dc:creator>
  <cp:lastModifiedBy>USER</cp:lastModifiedBy>
  <cp:revision>41</cp:revision>
  <dcterms:created xsi:type="dcterms:W3CDTF">2006-08-16T00:00:00Z</dcterms:created>
  <dcterms:modified xsi:type="dcterms:W3CDTF">2022-10-10T10:51:10Z</dcterms:modified>
</cp:coreProperties>
</file>