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8" r:id="rId13"/>
    <p:sldId id="269" r:id="rId14"/>
    <p:sldId id="270" r:id="rId15"/>
    <p:sldId id="271" r:id="rId16"/>
    <p:sldId id="274" r:id="rId17"/>
    <p:sldId id="273" r:id="rId18"/>
    <p:sldId id="277" r:id="rId19"/>
    <p:sldId id="275" r:id="rId20"/>
    <p:sldId id="276" r:id="rId21"/>
    <p:sldId id="278" r:id="rId22"/>
    <p:sldId id="280" r:id="rId23"/>
    <p:sldId id="279" r:id="rId24"/>
    <p:sldId id="288" r:id="rId25"/>
    <p:sldId id="281" r:id="rId26"/>
    <p:sldId id="282" r:id="rId27"/>
    <p:sldId id="283" r:id="rId28"/>
    <p:sldId id="285" r:id="rId29"/>
    <p:sldId id="286" r:id="rId30"/>
    <p:sldId id="287" r:id="rId31"/>
    <p:sldId id="284" r:id="rId3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8" autoAdjust="0"/>
    <p:restoredTop sz="86380" autoAdjust="0"/>
  </p:normalViewPr>
  <p:slideViewPr>
    <p:cSldViewPr>
      <p:cViewPr varScale="1">
        <p:scale>
          <a:sx n="151" d="100"/>
          <a:sy n="151" d="100"/>
        </p:scale>
        <p:origin x="684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210" y="17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C2B44-98A1-4314-87C3-FF6C4A800FE2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CEDC7-0DC0-4E0F-8296-8790D52F2C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A39B4-19CE-4C91-843E-6E776C8CEC34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 BY SATENDRA CAHUHAN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A5C4-EC4D-4F1C-99D5-3713453A5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900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8AA7-A15E-4210-B490-121C04563572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 BY SATENDRA CAHUHAN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A5C4-EC4D-4F1C-99D5-3713453A5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900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F412-BA06-4621-A9D6-C2D4C1075C05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 BY SATENDRA CAHUHAN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A5C4-EC4D-4F1C-99D5-3713453A5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900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2ECF-F54E-45E8-877D-B198742AAEA5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 BY SATENDRA CAHUHAN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A5C4-EC4D-4F1C-99D5-3713453A5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900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21AB-60C5-4E1A-A0A8-54DBD4CFFD40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 BY SATENDRA CAHUHAN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A5C4-EC4D-4F1C-99D5-3713453A5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900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BF2A-F1D6-4B86-AB1D-0DE5739A6D16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 BY SATENDRA CAHUHAN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A5C4-EC4D-4F1C-99D5-3713453A5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900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6878-5DFB-41AA-ADBA-ECDAEA5E2B11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 BY SATENDRA CAHUHAN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A5C4-EC4D-4F1C-99D5-3713453A5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900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3A0B-EFA3-46F0-8FD0-5EECDCB8F806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 BY SATENDRA CAHUHAN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A5C4-EC4D-4F1C-99D5-3713453A5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900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3EB8-FAF9-4D12-8D25-F6FD15BBF9CA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 BY SATENDRA CAHUHAN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A5C4-EC4D-4F1C-99D5-3713453A5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900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65BF5-3BC6-404D-8BFB-40E06CD1E24B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 BY SATENDRA CAHUHAN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A5C4-EC4D-4F1C-99D5-3713453A5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900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B4DD-8D7F-4905-AF0E-87E9EE6A6F31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 BY SATENDRA CAHUHAN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A5C4-EC4D-4F1C-99D5-3713453A5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900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51DA2-2C8E-478A-944C-27839BD84FD5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@  BY SATENDRA CAHUHAN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BA5C4-EC4D-4F1C-99D5-3713453A5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Tm="9000">
    <p:wedge/>
  </p:transition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8458200" cy="1314449"/>
          </a:xfrm>
        </p:spPr>
        <p:txBody>
          <a:bodyPr>
            <a:normAutofit fontScale="90000"/>
          </a:bodyPr>
          <a:lstStyle/>
          <a:p>
            <a:r>
              <a:rPr lang="en-US" sz="54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School Of Pharmaceutical science</a:t>
            </a:r>
            <a:endParaRPr lang="en-US" sz="5400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85900"/>
            <a:ext cx="8153400" cy="1714500"/>
          </a:xfrm>
        </p:spPr>
        <p:txBody>
          <a:bodyPr>
            <a:normAutofit fontScale="70000" lnSpcReduction="20000"/>
          </a:bodyPr>
          <a:lstStyle/>
          <a:p>
            <a:r>
              <a:rPr lang="en-US" b="1" u="sng" dirty="0" smtClean="0">
                <a:solidFill>
                  <a:srgbClr val="002060"/>
                </a:solidFill>
              </a:rPr>
              <a:t>Subject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– Pharmacological and Toxicological Screening Methods -1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Topic-</a:t>
            </a:r>
            <a:r>
              <a:rPr lang="en-US" b="1" u="sng" dirty="0" smtClean="0">
                <a:solidFill>
                  <a:schemeClr val="tx1"/>
                </a:solidFill>
              </a:rPr>
              <a:t> </a:t>
            </a:r>
            <a:r>
              <a:rPr lang="en-US" b="1" u="sng" dirty="0" smtClean="0">
                <a:solidFill>
                  <a:srgbClr val="002060"/>
                </a:solidFill>
              </a:rPr>
              <a:t>Screening model of </a:t>
            </a:r>
          </a:p>
          <a:p>
            <a:r>
              <a:rPr lang="en-US" b="1" u="sng" dirty="0" smtClean="0">
                <a:solidFill>
                  <a:srgbClr val="002060"/>
                </a:solidFill>
              </a:rPr>
              <a:t>  Depressant and Anti- Depressant</a:t>
            </a:r>
          </a:p>
          <a:p>
            <a:r>
              <a:rPr lang="en-US" b="1" u="sng" dirty="0" smtClean="0">
                <a:solidFill>
                  <a:schemeClr val="tx1"/>
                </a:solidFill>
              </a:rPr>
              <a:t>Sub. Code – </a:t>
            </a:r>
            <a:r>
              <a:rPr lang="en-US" b="1" u="sng" dirty="0" smtClean="0">
                <a:solidFill>
                  <a:srgbClr val="00B050"/>
                </a:solidFill>
              </a:rPr>
              <a:t>MPL 103T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downl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590550"/>
            <a:ext cx="1828800" cy="800101"/>
          </a:xfrm>
          <a:prstGeom prst="rect">
            <a:avLst/>
          </a:prstGeom>
        </p:spPr>
      </p:pic>
      <p:pic>
        <p:nvPicPr>
          <p:cNvPr id="7" name="Picture 6" descr="depre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828800"/>
            <a:ext cx="3048000" cy="160020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A5C4-EC4D-4F1C-99D5-3713453A5E8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advTm="9000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Screening Models of antidepressant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In vivo Methods </a:t>
            </a:r>
            <a:r>
              <a:rPr lang="en-US" dirty="0" smtClean="0"/>
              <a:t>:-</a:t>
            </a:r>
          </a:p>
          <a:p>
            <a:r>
              <a:rPr lang="en-US" dirty="0" smtClean="0"/>
              <a:t>Reserpine induced hypothermia.</a:t>
            </a:r>
          </a:p>
          <a:p>
            <a:r>
              <a:rPr lang="en-US" dirty="0" smtClean="0"/>
              <a:t>Water wheel model</a:t>
            </a:r>
          </a:p>
          <a:p>
            <a:r>
              <a:rPr lang="en-US" dirty="0" smtClean="0"/>
              <a:t>Tail suspensions test</a:t>
            </a:r>
          </a:p>
          <a:p>
            <a:r>
              <a:rPr lang="en-US" dirty="0" smtClean="0"/>
              <a:t>Forced Swim test .</a:t>
            </a:r>
          </a:p>
          <a:p>
            <a:r>
              <a:rPr lang="en-US" dirty="0" smtClean="0"/>
              <a:t>Muricidal behavior in rats</a:t>
            </a:r>
          </a:p>
          <a:p>
            <a:r>
              <a:rPr lang="en-US" dirty="0" smtClean="0"/>
              <a:t>Amphetamine potentiating test</a:t>
            </a:r>
          </a:p>
          <a:p>
            <a:r>
              <a:rPr lang="en-US" dirty="0" smtClean="0"/>
              <a:t>Apomorphine antagonism.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In-vitro screening models:-</a:t>
            </a:r>
          </a:p>
          <a:p>
            <a:r>
              <a:rPr lang="en-US" b="1" u="sng" dirty="0" smtClean="0"/>
              <a:t>Inhibition of NE uptake in rat brain</a:t>
            </a:r>
          </a:p>
          <a:p>
            <a:r>
              <a:rPr lang="en-US" b="1" u="sng" dirty="0" smtClean="0"/>
              <a:t>Inhibition of dopamine uptake in rat striatal.</a:t>
            </a:r>
            <a:endParaRPr lang="en-US" b="1" u="sn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A5C4-EC4D-4F1C-99D5-3713453A5E8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 BY SATENDRA CAHUHAN</a:t>
            </a:r>
            <a:endParaRPr lang="en-US"/>
          </a:p>
        </p:txBody>
      </p:sp>
    </p:spTree>
  </p:cSld>
  <p:clrMapOvr>
    <a:masterClrMapping/>
  </p:clrMapOvr>
  <p:transition advTm="9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1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6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1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6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build="p" animBg="1"/>
      <p:bldP spid="4" grpId="1" build="p" animBg="1"/>
      <p:bldP spid="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62000" y="133350"/>
            <a:ext cx="8229600" cy="85725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3600" b="1" u="sng" dirty="0" smtClean="0"/>
              <a:t>(In vivo)    </a:t>
            </a:r>
            <a:r>
              <a:rPr lang="en-US" sz="3600" u="sng" dirty="0" smtClean="0"/>
              <a:t>1.Reserpine induced Hypothermia </a:t>
            </a:r>
            <a:r>
              <a:rPr lang="en-US" u="sng" dirty="0" smtClean="0"/>
              <a:t>:-</a:t>
            </a:r>
            <a:endParaRPr lang="en-US" u="sng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Aim:</a:t>
            </a:r>
            <a:r>
              <a:rPr lang="en-US" dirty="0" smtClean="0"/>
              <a:t>- In this method depression is produce by inducing </a:t>
            </a:r>
            <a:r>
              <a:rPr lang="en-US" b="1" dirty="0" smtClean="0">
                <a:solidFill>
                  <a:srgbClr val="FF0000"/>
                </a:solidFill>
              </a:rPr>
              <a:t>Reserpine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b="1" u="sng" dirty="0" smtClean="0"/>
              <a:t>Animals required   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0070C0"/>
                </a:solidFill>
              </a:rPr>
              <a:t>Swiss albino mice (25-30</a:t>
            </a:r>
            <a:r>
              <a:rPr lang="en-US" dirty="0" smtClean="0"/>
              <a:t>)</a:t>
            </a:r>
          </a:p>
          <a:p>
            <a:r>
              <a:rPr lang="en-US" b="1" u="sng" dirty="0" smtClean="0"/>
              <a:t>Chemicals required 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FF0000"/>
                </a:solidFill>
              </a:rPr>
              <a:t>Reserpine 2.5 mg/Kg s.c</a:t>
            </a:r>
          </a:p>
          <a:p>
            <a:r>
              <a:rPr lang="en-US" sz="4000" b="1" u="sng" dirty="0" smtClean="0">
                <a:solidFill>
                  <a:srgbClr val="008000"/>
                </a:solidFill>
              </a:rPr>
              <a:t>Procedure :</a:t>
            </a:r>
            <a:r>
              <a:rPr lang="en-US" sz="3400" b="1" dirty="0" smtClean="0">
                <a:solidFill>
                  <a:srgbClr val="008000"/>
                </a:solidFill>
              </a:rPr>
              <a:t>- </a:t>
            </a:r>
          </a:p>
          <a:p>
            <a:r>
              <a:rPr lang="en-US" dirty="0" smtClean="0"/>
              <a:t>(1). The test measure ability of compound to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/>
              <a:t>inhibited Reserpine induced hypothermia in mice.</a:t>
            </a:r>
          </a:p>
          <a:p>
            <a:pPr>
              <a:buNone/>
            </a:pPr>
            <a:r>
              <a:rPr lang="en-US" dirty="0" smtClean="0"/>
              <a:t>(2).Used to screen potential antidepressants mice </a:t>
            </a:r>
            <a:r>
              <a:rPr lang="en-US" b="1" dirty="0" smtClean="0">
                <a:solidFill>
                  <a:srgbClr val="FF0000"/>
                </a:solidFill>
              </a:rPr>
              <a:t>(male albino Swiss 25-30 gm </a:t>
            </a:r>
            <a:r>
              <a:rPr lang="en-US" b="1" dirty="0" smtClean="0"/>
              <a:t>) 12 hr day-night cycle and free access to food and water</a:t>
            </a:r>
            <a:r>
              <a:rPr lang="en-US" dirty="0" smtClean="0"/>
              <a:t>. </a:t>
            </a:r>
            <a:r>
              <a:rPr lang="en-US" b="1" dirty="0" smtClean="0">
                <a:solidFill>
                  <a:srgbClr val="0070C0"/>
                </a:solidFill>
              </a:rPr>
              <a:t>Reserpine in dose 2.5 – 5.0 mg/kg, s.c induces </a:t>
            </a:r>
            <a:r>
              <a:rPr lang="en-US" b="1" dirty="0" err="1" smtClean="0">
                <a:solidFill>
                  <a:srgbClr val="0070C0"/>
                </a:solidFill>
              </a:rPr>
              <a:t>ptosis</a:t>
            </a:r>
            <a:r>
              <a:rPr lang="en-US" b="1" dirty="0" smtClean="0">
                <a:solidFill>
                  <a:srgbClr val="0070C0"/>
                </a:solidFill>
              </a:rPr>
              <a:t>, hyperthermia, and catalepsy.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A5C4-EC4D-4F1C-99D5-3713453A5E8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 BY SATENDRA CAHUHAN</a:t>
            </a:r>
            <a:endParaRPr lang="en-US"/>
          </a:p>
        </p:txBody>
      </p:sp>
    </p:spTree>
  </p:cSld>
  <p:clrMapOvr>
    <a:masterClrMapping/>
  </p:clrMapOvr>
  <p:transition advTm="9000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33350"/>
            <a:ext cx="746760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smtClean="0"/>
              <a:t>(3). </a:t>
            </a:r>
            <a:r>
              <a:rPr lang="en-US" sz="2400" b="1" dirty="0" smtClean="0">
                <a:solidFill>
                  <a:srgbClr val="FF0000"/>
                </a:solidFill>
              </a:rPr>
              <a:t>Reserpine given 2 hr before to test drug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/>
              <a:t>(4). Rectal body temperature is </a:t>
            </a:r>
            <a:r>
              <a:rPr lang="en-US" sz="2400" b="1" dirty="0" smtClean="0">
                <a:solidFill>
                  <a:srgbClr val="002060"/>
                </a:solidFill>
              </a:rPr>
              <a:t>measured every 30 min for 3 hr after drug injection.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(5).Measure initial temperature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885950"/>
            <a:ext cx="8229600" cy="206210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Conclusion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:- </a:t>
            </a:r>
            <a:r>
              <a:rPr lang="en-US" sz="3200" dirty="0" smtClean="0">
                <a:solidFill>
                  <a:srgbClr val="FF9900"/>
                </a:solidFill>
              </a:rPr>
              <a:t>By measuring of temperature, according to intensity of temperature</a:t>
            </a:r>
            <a:r>
              <a:rPr lang="en-US" sz="3200" dirty="0" smtClean="0"/>
              <a:t>, according to intensity of temperature </a:t>
            </a:r>
            <a:r>
              <a:rPr lang="en-US" sz="3200" b="1" dirty="0" smtClean="0">
                <a:solidFill>
                  <a:srgbClr val="00B050"/>
                </a:solidFill>
              </a:rPr>
              <a:t>anti depressant activity of test drug estimated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A5C4-EC4D-4F1C-99D5-3713453A5E8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 BY SATENDRA CAHUHAN</a:t>
            </a:r>
            <a:endParaRPr lang="en-US"/>
          </a:p>
        </p:txBody>
      </p:sp>
    </p:spTree>
  </p:cSld>
  <p:clrMapOvr>
    <a:masterClrMapping/>
  </p:clrMapOvr>
  <p:transition advTm="9000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(2).WATER WHEEL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en-US" sz="4500" b="1" u="sng" dirty="0" smtClean="0"/>
              <a:t>Aim:</a:t>
            </a:r>
            <a:r>
              <a:rPr lang="en-US" dirty="0" smtClean="0"/>
              <a:t>- This model is based on behavioral </a:t>
            </a:r>
            <a:r>
              <a:rPr lang="en-US" b="1" dirty="0" smtClean="0"/>
              <a:t>despair the anti-depressant activity of test drug by animals are allowed to forced swim.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animal is forced to swim without any escape in a water tank</a:t>
            </a:r>
            <a:r>
              <a:rPr lang="en-US" dirty="0" smtClean="0"/>
              <a:t>.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Animal</a:t>
            </a:r>
            <a:r>
              <a:rPr lang="en-US" b="1" dirty="0" smtClean="0"/>
              <a:t> – Albino mice (20-25 )</a:t>
            </a:r>
          </a:p>
          <a:p>
            <a:r>
              <a:rPr lang="en-US" b="1" u="sng" dirty="0" smtClean="0">
                <a:solidFill>
                  <a:srgbClr val="002060"/>
                </a:solidFill>
              </a:rPr>
              <a:t>Chemical required </a:t>
            </a:r>
            <a:r>
              <a:rPr lang="en-US" b="1" dirty="0" smtClean="0"/>
              <a:t>– Imipramine</a:t>
            </a:r>
          </a:p>
          <a:p>
            <a:r>
              <a:rPr lang="en-US" b="1" dirty="0" smtClean="0"/>
              <a:t>Equipment required – Plexiglass water tank with wheel</a:t>
            </a:r>
          </a:p>
          <a:p>
            <a:r>
              <a:rPr lang="en-US" b="1" u="sng" dirty="0" smtClean="0">
                <a:solidFill>
                  <a:srgbClr val="008000"/>
                </a:solidFill>
              </a:rPr>
              <a:t>Temperature -</a:t>
            </a:r>
            <a:r>
              <a:rPr lang="en-US" b="1" dirty="0" smtClean="0"/>
              <a:t>  25</a:t>
            </a:r>
            <a:r>
              <a:rPr lang="en-US" b="1" baseline="30000" dirty="0" smtClean="0"/>
              <a:t>o</a:t>
            </a:r>
            <a:r>
              <a:rPr lang="en-US" b="1" dirty="0" smtClean="0"/>
              <a:t> c.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Route of administration </a:t>
            </a:r>
            <a:r>
              <a:rPr lang="en-US" b="1" dirty="0" smtClean="0"/>
              <a:t>: - i.p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A5C4-EC4D-4F1C-99D5-3713453A5E83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 BY SATENDRA CAHUHAN</a:t>
            </a:r>
            <a:endParaRPr lang="en-US" dirty="0"/>
          </a:p>
        </p:txBody>
      </p:sp>
    </p:spTree>
  </p:cSld>
  <p:clrMapOvr>
    <a:masterClrMapping/>
  </p:clrMapOvr>
  <p:transition advTm="9000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Water wheel Apparatus:-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" name="Content Placeholder 14" descr="download (6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24400" y="1276350"/>
            <a:ext cx="3962400" cy="3505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2895600" y="4869656"/>
            <a:ext cx="2895600" cy="273844"/>
          </a:xfrm>
        </p:spPr>
        <p:txBody>
          <a:bodyPr/>
          <a:lstStyle/>
          <a:p>
            <a:r>
              <a:rPr lang="en-US" dirty="0" smtClean="0"/>
              <a:t>@  BY SATENDRA CAHUHAN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A5C4-EC4D-4F1C-99D5-3713453A5E83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8" name="Picture 7" descr="water whee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200150"/>
            <a:ext cx="4114800" cy="3581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26" name="AutoShape 2" descr="Screening of antidepressant agen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Screening of antidepressant agen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Screening of antidepressant agen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advTm="9000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05979"/>
            <a:ext cx="8458200" cy="85725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PROCEDUR:-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(1). The animals is forced to swim without any escape in water tank.</a:t>
            </a:r>
          </a:p>
          <a:p>
            <a:r>
              <a:rPr lang="en-US" b="1" dirty="0" smtClean="0"/>
              <a:t>(2) .A rotating wheel in water tank poses as an option for escape but </a:t>
            </a:r>
            <a:r>
              <a:rPr lang="en-US" b="1" dirty="0" smtClean="0">
                <a:solidFill>
                  <a:srgbClr val="0070C0"/>
                </a:solidFill>
              </a:rPr>
              <a:t>adds on to the despair as it turns under the weight of animal </a:t>
            </a:r>
            <a:r>
              <a:rPr lang="en-US" b="1" dirty="0" smtClean="0"/>
              <a:t>and the animals has to keep rotating the wheel in order to stay afloat.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(3). Keep its head above water.</a:t>
            </a:r>
          </a:p>
          <a:p>
            <a:r>
              <a:rPr lang="en-US" b="1" dirty="0" smtClean="0"/>
              <a:t>(4). The apparatus consist of a Plexiglass water </a:t>
            </a:r>
            <a:r>
              <a:rPr lang="en-US" b="1" dirty="0" smtClean="0">
                <a:solidFill>
                  <a:srgbClr val="FF0000"/>
                </a:solidFill>
              </a:rPr>
              <a:t>tank ( 20 cm x 18 cm x 18 cm ) with in its centre.</a:t>
            </a:r>
          </a:p>
          <a:p>
            <a:r>
              <a:rPr lang="en-US" b="1" dirty="0" smtClean="0"/>
              <a:t>(5) .Water wheel is made of Plexiglass shat </a:t>
            </a:r>
            <a:r>
              <a:rPr lang="en-US" b="1" dirty="0" smtClean="0">
                <a:solidFill>
                  <a:srgbClr val="008000"/>
                </a:solidFill>
              </a:rPr>
              <a:t>(diameter 3 cm, length 6 cm) on which 6 paddle ( o. 5 cm with ) </a:t>
            </a:r>
            <a:r>
              <a:rPr lang="en-US" b="1" dirty="0" smtClean="0"/>
              <a:t>move when loads of more than 5 gm are attached and number of rotation of water wheel are counted.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 BY SATENDRA CAHUHAN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A5C4-EC4D-4F1C-99D5-3713453A5E83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ransition advTm="9000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 BY SATENDRA CAHUHAN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A5C4-EC4D-4F1C-99D5-3713453A5E8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1000" y="361950"/>
            <a:ext cx="8458200" cy="400109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</a:rPr>
              <a:t> (6) .Tank is filled up to height of 30 cm, 25</a:t>
            </a:r>
            <a:r>
              <a:rPr lang="en-US" b="1" baseline="30000" dirty="0" smtClean="0">
                <a:solidFill>
                  <a:srgbClr val="FF0000"/>
                </a:solidFill>
              </a:rPr>
              <a:t>o </a:t>
            </a:r>
            <a:r>
              <a:rPr lang="en-US" b="1" dirty="0" smtClean="0">
                <a:solidFill>
                  <a:srgbClr val="FF0000"/>
                </a:solidFill>
              </a:rPr>
              <a:t>C.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That paddles just touch the surface of water.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(7</a:t>
            </a:r>
            <a:r>
              <a:rPr lang="en-US" b="1" dirty="0" smtClean="0">
                <a:solidFill>
                  <a:srgbClr val="FFFF00"/>
                </a:solidFill>
              </a:rPr>
              <a:t>).  On discovering  the water wheel, they climb onto it and begin turning it due to their weight. After a few minutes of attempted escape, they climb to wheel and just float in weight showing complete immobility.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(8). </a:t>
            </a:r>
            <a:r>
              <a:rPr lang="en-US" b="1" dirty="0" smtClean="0">
                <a:solidFill>
                  <a:srgbClr val="0070C0"/>
                </a:solidFill>
              </a:rPr>
              <a:t>For this method, mice ( 20- 25 ) randomly received control, standard and test group . 1</a:t>
            </a:r>
            <a:r>
              <a:rPr lang="en-US" b="1" baseline="30000" dirty="0" smtClean="0">
                <a:solidFill>
                  <a:srgbClr val="0070C0"/>
                </a:solidFill>
              </a:rPr>
              <a:t>st</a:t>
            </a:r>
            <a:r>
              <a:rPr lang="en-US" b="1" dirty="0" smtClean="0">
                <a:solidFill>
                  <a:srgbClr val="0070C0"/>
                </a:solidFill>
              </a:rPr>
              <a:t>  count number of rotations after that vehicle, Imipramine , test drug and rechallenged water wheel.</a:t>
            </a:r>
          </a:p>
          <a:p>
            <a:endParaRPr lang="en-US" dirty="0" smtClean="0"/>
          </a:p>
          <a:p>
            <a:r>
              <a:rPr lang="en-US" sz="2000" b="1" u="sng" dirty="0" smtClean="0"/>
              <a:t>Conclusion :</a:t>
            </a:r>
            <a:r>
              <a:rPr lang="en-US" dirty="0" smtClean="0"/>
              <a:t> -  </a:t>
            </a:r>
            <a:r>
              <a:rPr lang="en-US" b="1" dirty="0" smtClean="0">
                <a:solidFill>
                  <a:srgbClr val="FF0000"/>
                </a:solidFill>
              </a:rPr>
              <a:t>Potential antidepressant will increases the number of counts of water wheel turns, indicating increases effort at escape behavior </a:t>
            </a:r>
            <a:r>
              <a:rPr lang="en-US" dirty="0" smtClean="0"/>
              <a:t>. The classical tricycle antidepressant reduce immobility time in this model</a:t>
            </a:r>
            <a:r>
              <a:rPr lang="en-US" b="1" dirty="0" smtClean="0">
                <a:solidFill>
                  <a:srgbClr val="008000"/>
                </a:solidFill>
              </a:rPr>
              <a:t>. But opiates and antihistaminic gives false positive results.</a:t>
            </a:r>
            <a:br>
              <a:rPr lang="en-US" b="1" dirty="0" smtClean="0">
                <a:solidFill>
                  <a:srgbClr val="008000"/>
                </a:solidFill>
              </a:rPr>
            </a:br>
            <a:endParaRPr lang="en-US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 advTm="9000"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(3). Tail Suspension test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r>
              <a:rPr lang="en-US" sz="3800" b="1" u="sng" dirty="0" smtClean="0">
                <a:solidFill>
                  <a:srgbClr val="0070C0"/>
                </a:solidFill>
              </a:rPr>
              <a:t>Aim </a:t>
            </a:r>
            <a:r>
              <a:rPr lang="en-US" dirty="0" smtClean="0"/>
              <a:t>: - </a:t>
            </a:r>
            <a:r>
              <a:rPr lang="en-US" b="1" dirty="0" smtClean="0"/>
              <a:t>This Model is a modification of behavior despair test.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Animal in that situation alternates between 2 kinds of behavioral agitation (mobility) and immobility .</a:t>
            </a:r>
          </a:p>
          <a:p>
            <a:r>
              <a:rPr lang="en-US" b="1" dirty="0" smtClean="0"/>
              <a:t>When a rat is suspended by its by tail , </a:t>
            </a:r>
            <a:r>
              <a:rPr lang="en-US" b="1" dirty="0" smtClean="0">
                <a:solidFill>
                  <a:srgbClr val="FF0000"/>
                </a:solidFill>
              </a:rPr>
              <a:t>the immobility is displayed because </a:t>
            </a:r>
            <a:r>
              <a:rPr lang="en-US" dirty="0" smtClean="0">
                <a:solidFill>
                  <a:srgbClr val="FF0000"/>
                </a:solidFill>
              </a:rPr>
              <a:t>of inescapable stress.</a:t>
            </a:r>
          </a:p>
          <a:p>
            <a:pPr>
              <a:buNone/>
            </a:pPr>
            <a:r>
              <a:rPr lang="en-US" dirty="0" smtClean="0"/>
              <a:t>*</a:t>
            </a:r>
            <a:r>
              <a:rPr lang="en-US" b="1" dirty="0" smtClean="0">
                <a:solidFill>
                  <a:srgbClr val="008000"/>
                </a:solidFill>
              </a:rPr>
              <a:t>The antidepressant drugs decrease the immobility in a tail suspended rat.</a:t>
            </a:r>
          </a:p>
          <a:p>
            <a:endParaRPr lang="en-US" dirty="0" smtClean="0"/>
          </a:p>
          <a:p>
            <a:r>
              <a:rPr lang="en-US" b="1" u="sng" dirty="0" smtClean="0">
                <a:solidFill>
                  <a:srgbClr val="FF0000"/>
                </a:solidFill>
              </a:rPr>
              <a:t>Animal required </a:t>
            </a:r>
            <a:r>
              <a:rPr lang="en-US" b="1" u="sng" dirty="0" smtClean="0">
                <a:solidFill>
                  <a:srgbClr val="0070C0"/>
                </a:solidFill>
              </a:rPr>
              <a:t>:- Mice ( 25 – 30 gm</a:t>
            </a:r>
            <a:r>
              <a:rPr lang="en-US" b="1" u="sng" dirty="0" smtClean="0"/>
              <a:t>)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Equipment required </a:t>
            </a:r>
            <a:r>
              <a:rPr lang="en-US" b="1" dirty="0" smtClean="0"/>
              <a:t>: -</a:t>
            </a:r>
            <a:r>
              <a:rPr lang="en-US" b="1" dirty="0"/>
              <a:t> </a:t>
            </a:r>
            <a:r>
              <a:rPr lang="en-US" b="1" dirty="0" smtClean="0"/>
              <a:t>Hanging wire</a:t>
            </a:r>
          </a:p>
          <a:p>
            <a:pPr>
              <a:buNone/>
            </a:pPr>
            <a:r>
              <a:rPr lang="en-US" b="1" dirty="0" smtClean="0"/>
              <a:t>                                          *Water container</a:t>
            </a:r>
          </a:p>
          <a:p>
            <a:pPr>
              <a:buFont typeface="Arial" charset="0"/>
              <a:buChar char="•"/>
            </a:pPr>
            <a:r>
              <a:rPr lang="en-US" b="1" u="sng" dirty="0" smtClean="0"/>
              <a:t>Sex</a:t>
            </a:r>
            <a:r>
              <a:rPr lang="en-US" b="1" dirty="0" smtClean="0"/>
              <a:t> :- </a:t>
            </a:r>
            <a:r>
              <a:rPr lang="en-US" b="1" dirty="0" smtClean="0">
                <a:solidFill>
                  <a:srgbClr val="FF0000"/>
                </a:solidFill>
              </a:rPr>
              <a:t>M/F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 BY SATENDRA CAHUHAN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A5C4-EC4D-4F1C-99D5-3713453A5E8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 advTm="9000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Mobility and Immobility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123950"/>
            <a:ext cx="4040188" cy="479822"/>
          </a:xfrm>
        </p:spPr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13" name="Content Placeholder 12" descr="Tail 2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152400" y="1123950"/>
            <a:ext cx="2438400" cy="34290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 BY SATENDRA CAHUHAN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A5C4-EC4D-4F1C-99D5-3713453A5E8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8" name="Content Placeholder 1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11" name="Picture 10" descr="WhatsApp Image 2022-12-22 at 8.23.40 PM (1)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1352550"/>
            <a:ext cx="3990975" cy="2895600"/>
          </a:xfrm>
          <a:prstGeom prst="rect">
            <a:avLst/>
          </a:prstGeom>
        </p:spPr>
      </p:pic>
      <p:pic>
        <p:nvPicPr>
          <p:cNvPr id="12" name="Picture 11" descr="WhatsApp Image 2022-12-22 at 8.23.39 PM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200" y="1276350"/>
            <a:ext cx="2590800" cy="3429000"/>
          </a:xfrm>
          <a:prstGeom prst="rect">
            <a:avLst/>
          </a:prstGeom>
        </p:spPr>
      </p:pic>
    </p:spTree>
  </p:cSld>
  <p:clrMapOvr>
    <a:masterClrMapping/>
  </p:clrMapOvr>
  <p:transition advTm="9000">
    <p:wedg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u="sng" dirty="0" smtClean="0"/>
              <a:t>Procedure (Tail suspension </a:t>
            </a:r>
            <a:r>
              <a:rPr lang="en-US" u="sng" dirty="0" err="1" smtClean="0"/>
              <a:t>Tesr</a:t>
            </a:r>
            <a:r>
              <a:rPr lang="en-US" u="sng" dirty="0" smtClean="0"/>
              <a:t>)</a:t>
            </a:r>
            <a:r>
              <a:rPr lang="en-US" dirty="0" smtClean="0"/>
              <a:t>:-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numCol="1">
            <a:normAutofit fontScale="5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(1) </a:t>
            </a:r>
            <a:r>
              <a:rPr lang="en-US" b="1" dirty="0" smtClean="0">
                <a:solidFill>
                  <a:srgbClr val="0070C0"/>
                </a:solidFill>
              </a:rPr>
              <a:t>Mice of either sex and wt (20 -30 ) are selected                                                                                        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(2) Three group of are divided and proper food and</a:t>
            </a:r>
          </a:p>
          <a:p>
            <a:pPr>
              <a:buNone/>
            </a:pPr>
            <a:r>
              <a:rPr lang="en-US" b="1" dirty="0" smtClean="0"/>
              <a:t>     water give.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(3</a:t>
            </a:r>
            <a:r>
              <a:rPr lang="en-US" b="1" dirty="0" smtClean="0">
                <a:solidFill>
                  <a:srgbClr val="008000"/>
                </a:solidFill>
              </a:rPr>
              <a:t>) Control , test ,and standard group are divided and </a:t>
            </a:r>
          </a:p>
          <a:p>
            <a:pPr>
              <a:buNone/>
            </a:pPr>
            <a:r>
              <a:rPr lang="en-US" b="1" dirty="0" smtClean="0">
                <a:solidFill>
                  <a:srgbClr val="008000"/>
                </a:solidFill>
              </a:rPr>
              <a:t>  give drugs via i.p route 30 min earlier when the test .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(4</a:t>
            </a:r>
            <a:r>
              <a:rPr lang="en-US" sz="3800" b="1" dirty="0" smtClean="0">
                <a:solidFill>
                  <a:srgbClr val="FF9900"/>
                </a:solidFill>
              </a:rPr>
              <a:t>) The rats are suspended upside down through its tail. </a:t>
            </a:r>
            <a:endParaRPr lang="en-US" b="1" dirty="0" smtClean="0">
              <a:solidFill>
                <a:srgbClr val="FF99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( 5) Hung on a wire mesh in an upside down posture such that is nostril touches</a:t>
            </a:r>
          </a:p>
          <a:p>
            <a:pPr>
              <a:buNone/>
            </a:pPr>
            <a:r>
              <a:rPr lang="en-US" b="1" dirty="0" smtClean="0"/>
              <a:t>         the water surface  in a container.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(6) </a:t>
            </a:r>
            <a:r>
              <a:rPr lang="en-US" b="1" dirty="0" smtClean="0">
                <a:solidFill>
                  <a:srgbClr val="FF0000"/>
                </a:solidFill>
              </a:rPr>
              <a:t>At the start of test , the rat try to escape but was to escape and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become immobile after some time.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 BY SATENDRA CAHUHAN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A5C4-EC4D-4F1C-99D5-3713453A5E83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ransition advTm="9000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Introduction of depression</a:t>
            </a:r>
          </a:p>
          <a:p>
            <a:r>
              <a:rPr lang="en-US" dirty="0" smtClean="0"/>
              <a:t>Symptoms of depression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Cause of depression</a:t>
            </a:r>
          </a:p>
          <a:p>
            <a:r>
              <a:rPr lang="en-US" dirty="0" smtClean="0"/>
              <a:t>Type of depression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Anti- depressant screening models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References 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A5C4-EC4D-4F1C-99D5-3713453A5E8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 BY SATENDRA CAHUHAN</a:t>
            </a:r>
            <a:endParaRPr lang="en-US"/>
          </a:p>
        </p:txBody>
      </p:sp>
    </p:spTree>
  </p:cSld>
  <p:clrMapOvr>
    <a:masterClrMapping/>
  </p:clrMapOvr>
  <p:transition advTm="9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1063229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000" dirty="0" smtClean="0"/>
              <a:t>*(7) . </a:t>
            </a:r>
            <a:r>
              <a:rPr lang="en-US" sz="2000" b="1" dirty="0" smtClean="0">
                <a:solidFill>
                  <a:srgbClr val="FF0000"/>
                </a:solidFill>
              </a:rPr>
              <a:t>The  reading were taken for 5 min time for activity and immobility was recorder and compared with and standard groups</a:t>
            </a:r>
            <a:r>
              <a:rPr lang="en-US" sz="2000" dirty="0" smtClean="0"/>
              <a:t>. </a:t>
            </a:r>
            <a:endParaRPr lang="en-US" sz="2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Evaluation :- </a:t>
            </a:r>
          </a:p>
          <a:p>
            <a:r>
              <a:rPr lang="en-US" dirty="0" smtClean="0"/>
              <a:t>The duration of immobility of standard and test was compared with control groups and the decreased of immobility group.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For different dose of </a:t>
            </a:r>
            <a:r>
              <a:rPr lang="en-US" b="1" dirty="0" smtClean="0">
                <a:solidFill>
                  <a:srgbClr val="008000"/>
                </a:solidFill>
              </a:rPr>
              <a:t>drugs ED50 value was calculated. 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 BY SATENDRA CAHUHAN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A5C4-EC4D-4F1C-99D5-3713453A5E8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 advTm="9000">
    <p:wedg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(4).</a:t>
            </a:r>
            <a:r>
              <a:rPr lang="en-US" u="sng" dirty="0" smtClean="0"/>
              <a:t>Forced Swim Test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r>
              <a:rPr lang="en-US" sz="3300" b="1" u="sng" dirty="0" smtClean="0">
                <a:solidFill>
                  <a:srgbClr val="FF0000"/>
                </a:solidFill>
              </a:rPr>
              <a:t>Aim :- </a:t>
            </a:r>
          </a:p>
          <a:p>
            <a:r>
              <a:rPr lang="en-US" b="1" dirty="0" smtClean="0">
                <a:solidFill>
                  <a:srgbClr val="FF9900"/>
                </a:solidFill>
              </a:rPr>
              <a:t>When rat or mice forced to swim in a restricted space from which they cannot escape are induced to a characteristic behavior of immobility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The ant – depressant drug decrease the duration of immobility </a:t>
            </a:r>
            <a:r>
              <a:rPr lang="en-US" b="1" dirty="0" smtClean="0">
                <a:solidFill>
                  <a:srgbClr val="0070C0"/>
                </a:solidFill>
              </a:rPr>
              <a:t>, it's most widely used method for screening of acute antidepressant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Animal required :- </a:t>
            </a:r>
            <a:r>
              <a:rPr lang="en-US" b="1" dirty="0" smtClean="0">
                <a:solidFill>
                  <a:srgbClr val="008000"/>
                </a:solidFill>
              </a:rPr>
              <a:t>Rat </a:t>
            </a:r>
            <a:r>
              <a:rPr lang="en-US" dirty="0" smtClean="0">
                <a:solidFill>
                  <a:srgbClr val="008000"/>
                </a:solidFill>
              </a:rPr>
              <a:t>or Mice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 BY SATENDRA CAHUHAN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A5C4-EC4D-4F1C-99D5-3713453A5E8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 advTm="9000">
    <p:wedg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u="sng" dirty="0" smtClean="0"/>
              <a:t>Forced Swim test</a:t>
            </a:r>
            <a:endParaRPr lang="en-US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 BY SATENDRA CAHUHAN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A5C4-EC4D-4F1C-99D5-3713453A5E83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7" name="Picture 6" descr="ba1f6af0-aced-43de-991e-abe5184e018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3950"/>
            <a:ext cx="4572000" cy="3587496"/>
          </a:xfrm>
          <a:prstGeom prst="rect">
            <a:avLst/>
          </a:prstGeom>
        </p:spPr>
      </p:pic>
      <p:pic>
        <p:nvPicPr>
          <p:cNvPr id="9" name="Picture 8" descr="9af1a968-cc11-44d2-a8c8-5536d1c778c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1047750"/>
            <a:ext cx="4038600" cy="3676650"/>
          </a:xfrm>
          <a:prstGeom prst="rect">
            <a:avLst/>
          </a:prstGeom>
        </p:spPr>
      </p:pic>
      <p:pic>
        <p:nvPicPr>
          <p:cNvPr id="8" name="Picture 7" descr="9b12faad-bb1c-45da-97a6-16254d03b1c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9400" y="1047750"/>
            <a:ext cx="2133600" cy="3733800"/>
          </a:xfrm>
          <a:prstGeom prst="rect">
            <a:avLst/>
          </a:prstGeom>
        </p:spPr>
      </p:pic>
    </p:spTree>
  </p:cSld>
  <p:clrMapOvr>
    <a:masterClrMapping/>
  </p:clrMapOvr>
  <p:transition advTm="9000">
    <p:wedg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* </a:t>
            </a:r>
            <a:r>
              <a:rPr lang="en-US" b="1" u="sng" dirty="0" smtClean="0"/>
              <a:t>Procedure(Forced Swim test) :-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r>
              <a:rPr lang="en-US" b="1" dirty="0" smtClean="0"/>
              <a:t>(1</a:t>
            </a:r>
            <a:r>
              <a:rPr lang="en-US" b="1" dirty="0" smtClean="0">
                <a:solidFill>
                  <a:srgbClr val="FF0000"/>
                </a:solidFill>
              </a:rPr>
              <a:t>). Adult rats are allowed to swim in a cylinder with no escape filled with water at 25 </a:t>
            </a:r>
            <a:r>
              <a:rPr lang="en-US" b="1" baseline="30000" dirty="0" smtClean="0">
                <a:solidFill>
                  <a:srgbClr val="FF0000"/>
                </a:solidFill>
              </a:rPr>
              <a:t>0</a:t>
            </a:r>
            <a:r>
              <a:rPr lang="en-US" b="1" dirty="0" smtClean="0">
                <a:solidFill>
                  <a:srgbClr val="FF0000"/>
                </a:solidFill>
              </a:rPr>
              <a:t> C .</a:t>
            </a:r>
          </a:p>
          <a:p>
            <a:r>
              <a:rPr lang="en-US" b="1" dirty="0" smtClean="0"/>
              <a:t>(2).</a:t>
            </a:r>
            <a:r>
              <a:rPr lang="en-US" b="1" dirty="0" smtClean="0">
                <a:solidFill>
                  <a:srgbClr val="0070C0"/>
                </a:solidFill>
              </a:rPr>
              <a:t>When the rats are forced to swim in water initially it was hyperactive but approx 5 min later the activity slow down and the phase of immobility starts.</a:t>
            </a:r>
          </a:p>
          <a:p>
            <a:r>
              <a:rPr lang="en-US" b="1" dirty="0" smtClean="0"/>
              <a:t>(</a:t>
            </a:r>
            <a:r>
              <a:rPr lang="en-US" sz="3600" b="1" dirty="0" smtClean="0">
                <a:solidFill>
                  <a:srgbClr val="FF9900"/>
                </a:solidFill>
              </a:rPr>
              <a:t>3)After 15 minutes the rats were removed and allowed to dry. The duration of immobility was measured.</a:t>
            </a:r>
            <a:endParaRPr lang="en-US" b="1" dirty="0" smtClean="0">
              <a:solidFill>
                <a:srgbClr val="FF9900"/>
              </a:solidFill>
            </a:endParaRPr>
          </a:p>
          <a:p>
            <a:r>
              <a:rPr lang="en-US" b="1" dirty="0" smtClean="0"/>
              <a:t>(4).The same activity was done for standard and test groups and drug was administered 1 hour earlier when test start.</a:t>
            </a:r>
          </a:p>
          <a:p>
            <a:r>
              <a:rPr lang="en-US" sz="4400" b="1" u="sng" dirty="0" smtClean="0">
                <a:solidFill>
                  <a:srgbClr val="FF0000"/>
                </a:solidFill>
              </a:rPr>
              <a:t>Evaluation</a:t>
            </a:r>
            <a:r>
              <a:rPr lang="en-US" b="1" dirty="0" smtClean="0"/>
              <a:t> :- The duration of immobility was measured for test control and standard group treated with various drugs.</a:t>
            </a:r>
          </a:p>
          <a:p>
            <a:r>
              <a:rPr lang="en-US" sz="3600" b="1" dirty="0" smtClean="0">
                <a:solidFill>
                  <a:srgbClr val="008000"/>
                </a:solidFill>
              </a:rPr>
              <a:t>The antidepressant drugs decrease the duration of immobility.</a:t>
            </a:r>
            <a:endParaRPr lang="en-US" sz="3600" b="1" dirty="0">
              <a:solidFill>
                <a:srgbClr val="008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 BY SATENDRA CAHUHAN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A5C4-EC4D-4F1C-99D5-3713453A5E8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 advTm="9000">
    <p:wedg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9550"/>
            <a:ext cx="8229600" cy="85725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(5</a:t>
            </a:r>
            <a:r>
              <a:rPr lang="en-US" sz="2800" dirty="0" smtClean="0">
                <a:solidFill>
                  <a:srgbClr val="FFFF00"/>
                </a:solidFill>
              </a:rPr>
              <a:t>). </a:t>
            </a:r>
            <a:r>
              <a:rPr lang="en-US" sz="2800" dirty="0" smtClean="0">
                <a:solidFill>
                  <a:srgbClr val="00B050"/>
                </a:solidFill>
              </a:rPr>
              <a:t>Isolation induced hyperactivity (In – vivo   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Its is observed that rats when socially deprived for period of 15 days, exhibit depressive behavior. There is a reeducation is a reduction in spontaneous locomotors activity, behavior. There is a reduction in spontaneous locomotors activity, exploratory behavior rearing, and stereotypy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Adult Wistar rats of either sex (200-250gm) housed singly in cages (30 cm x 26 cm x 20 cm) any visual or auditory their normally housed counter parts for 10 – 15 days.</a:t>
            </a:r>
          </a:p>
          <a:p>
            <a:r>
              <a:rPr lang="en-US" dirty="0" smtClean="0"/>
              <a:t>Animals are subjected to behavior testing on an arbitrary scale for sleep, reduced response to external stimuli, ambulatory behavior, and stereotype posture.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Both classical and newer antidepressant reduce isolation induced depressive behavior.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 BY SATENDRA CAHUHAN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A5C4-EC4D-4F1C-99D5-3713453A5E8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 advTm="9000">
    <p:wedg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3229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3100" b="1" u="sng" dirty="0" smtClean="0"/>
              <a:t>In – VITRO TEST. 1 ( Inhibition of Noradrenaline(NE) uptake in Rats brain </a:t>
            </a:r>
            <a:r>
              <a:rPr lang="en-US" b="1" u="sng" dirty="0" smtClean="0"/>
              <a:t>:-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Aim:</a:t>
            </a:r>
            <a:r>
              <a:rPr lang="en-US" dirty="0" smtClean="0"/>
              <a:t> - The reuptake of NE is an important physiological process.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It is important for removing NE in synaptic cleft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9900"/>
                </a:solidFill>
              </a:rPr>
              <a:t>Antidepressant inhibits the reuptake of NE.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Hypothalamus is used for this as it has shown great uptake on NE. 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 BY SATENDRA CAHUHAN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A5C4-EC4D-4F1C-99D5-3713453A5E8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 advTm="9000">
    <p:wedg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Tissue Preparation</a:t>
            </a:r>
            <a:endParaRPr lang="en-US" b="1" u="sn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 BY SATENDRA CAHUHAN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A5C4-EC4D-4F1C-99D5-3713453A5E83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276350"/>
            <a:ext cx="8534400" cy="41549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(1). </a:t>
            </a:r>
            <a:r>
              <a:rPr lang="en-US" sz="2400" b="1" dirty="0" smtClean="0">
                <a:solidFill>
                  <a:srgbClr val="008000"/>
                </a:solidFill>
              </a:rPr>
              <a:t>Male  Wistar rats were taken in groups</a:t>
            </a:r>
            <a:r>
              <a:rPr lang="en-US" sz="2400" b="1" dirty="0" smtClean="0"/>
              <a:t>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(2). They  were decapitated  and their brain are removed rapidly.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(3). </a:t>
            </a:r>
            <a:r>
              <a:rPr lang="en-US" sz="2400" b="1" dirty="0" smtClean="0">
                <a:solidFill>
                  <a:srgbClr val="FF9900"/>
                </a:solidFill>
              </a:rPr>
              <a:t>The hypothalamus is weight and it's preparation is made</a:t>
            </a:r>
            <a:r>
              <a:rPr lang="en-US" sz="2400" b="1" dirty="0" smtClean="0"/>
              <a:t>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(4</a:t>
            </a:r>
            <a:r>
              <a:rPr lang="en-US" sz="2400" b="1" dirty="0" smtClean="0">
                <a:solidFill>
                  <a:srgbClr val="FF0000"/>
                </a:solidFill>
              </a:rPr>
              <a:t>). Homogenisation of this is done bye using ice cold sucrose solution 0.32 volumes with the help of POTTER –ELVEJHEM homogenizer</a:t>
            </a:r>
            <a:r>
              <a:rPr lang="en-US" sz="2400" b="1" dirty="0" smtClean="0"/>
              <a:t>.</a:t>
            </a:r>
          </a:p>
          <a:p>
            <a:r>
              <a:rPr lang="en-US" sz="2400" b="1" dirty="0" smtClean="0"/>
              <a:t>(5). </a:t>
            </a:r>
            <a:r>
              <a:rPr lang="en-US" sz="2400" b="1" dirty="0" smtClean="0">
                <a:solidFill>
                  <a:srgbClr val="0070C0"/>
                </a:solidFill>
              </a:rPr>
              <a:t>Centrifugation is done at 1000g at0.4 </a:t>
            </a:r>
            <a:r>
              <a:rPr lang="en-US" sz="2400" b="1" baseline="30000" dirty="0" smtClean="0">
                <a:solidFill>
                  <a:srgbClr val="0070C0"/>
                </a:solidFill>
              </a:rPr>
              <a:t>0</a:t>
            </a:r>
            <a:r>
              <a:rPr lang="en-US" sz="2400" b="1" dirty="0" smtClean="0">
                <a:solidFill>
                  <a:srgbClr val="0070C0"/>
                </a:solidFill>
              </a:rPr>
              <a:t> c for 10 min and supernatants is decanted which is used for </a:t>
            </a:r>
            <a:r>
              <a:rPr lang="en-US" sz="2400" b="1" dirty="0" smtClean="0"/>
              <a:t>.</a:t>
            </a:r>
          </a:p>
        </p:txBody>
      </p:sp>
    </p:spTree>
  </p:cSld>
  <p:clrMapOvr>
    <a:masterClrMapping/>
  </p:clrMapOvr>
  <p:transition advTm="9000">
    <p:wedg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613171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Inhibition of NE uptake in rat brain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819150"/>
            <a:ext cx="8229600" cy="39624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1600" b="1" u="sng" dirty="0" smtClean="0">
                <a:solidFill>
                  <a:srgbClr val="FF0000"/>
                </a:solidFill>
              </a:rPr>
              <a:t>Assay:</a:t>
            </a:r>
            <a:r>
              <a:rPr lang="en-US" sz="1400" b="1" dirty="0" smtClean="0"/>
              <a:t>-</a:t>
            </a:r>
          </a:p>
          <a:p>
            <a:r>
              <a:rPr lang="en-US" sz="1400" b="1" dirty="0" smtClean="0">
                <a:solidFill>
                  <a:srgbClr val="008000"/>
                </a:solidFill>
              </a:rPr>
              <a:t>800mul 62.5Nm NE and 200mul of tissue suspension were mixed and incubated in KREBS- HENSELETT BICARBONATE BUFFER temperature 37 </a:t>
            </a:r>
            <a:r>
              <a:rPr lang="en-US" sz="1400" b="1" baseline="30000" dirty="0" smtClean="0">
                <a:solidFill>
                  <a:srgbClr val="008000"/>
                </a:solidFill>
              </a:rPr>
              <a:t>o</a:t>
            </a:r>
            <a:r>
              <a:rPr lang="en-US" sz="1400" b="1" dirty="0" smtClean="0">
                <a:solidFill>
                  <a:srgbClr val="008000"/>
                </a:solidFill>
              </a:rPr>
              <a:t> c with 20mul test or standard drugs or vehicle in control.</a:t>
            </a:r>
          </a:p>
          <a:p>
            <a:r>
              <a:rPr lang="en-US" sz="1400" b="1" dirty="0" smtClean="0"/>
              <a:t>Incubation of each assay tube is done at 0 </a:t>
            </a:r>
            <a:r>
              <a:rPr lang="en-US" sz="1400" b="1" baseline="30000" dirty="0" smtClean="0"/>
              <a:t>0</a:t>
            </a:r>
            <a:r>
              <a:rPr lang="en-US" sz="1400" b="1" dirty="0" smtClean="0"/>
              <a:t> c ice bath with 20mul vehicle at 95 % o2 and 5 % CO2.</a:t>
            </a:r>
          </a:p>
          <a:p>
            <a:r>
              <a:rPr lang="en-US" sz="1400" b="1" dirty="0" smtClean="0">
                <a:solidFill>
                  <a:srgbClr val="0070C0"/>
                </a:solidFill>
              </a:rPr>
              <a:t>Centrifugation is done for 10 min at 4000g.</a:t>
            </a:r>
          </a:p>
          <a:p>
            <a:r>
              <a:rPr lang="en-US" sz="1400" b="1" dirty="0" smtClean="0"/>
              <a:t>After that firstly the supernatant is aspirated and then pellets were dissolved in solubilizer.</a:t>
            </a:r>
          </a:p>
          <a:p>
            <a:r>
              <a:rPr lang="en-US" sz="1400" b="1" dirty="0" smtClean="0"/>
              <a:t> This was shaken and the decanted into scintillation vials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This was counted in 10 ml liquid scintillation counting cocktail.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The difference b/w cmp at 37 </a:t>
            </a:r>
            <a:r>
              <a:rPr lang="en-US" sz="1400" b="1" baseline="30000" dirty="0" smtClean="0">
                <a:solidFill>
                  <a:srgbClr val="FF0000"/>
                </a:solidFill>
              </a:rPr>
              <a:t>0</a:t>
            </a:r>
            <a:r>
              <a:rPr lang="en-US" sz="1400" b="1" dirty="0" smtClean="0">
                <a:solidFill>
                  <a:srgbClr val="FF0000"/>
                </a:solidFill>
              </a:rPr>
              <a:t> c and 0 </a:t>
            </a:r>
            <a:r>
              <a:rPr lang="en-US" sz="14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1400" b="1" dirty="0" smtClean="0">
                <a:solidFill>
                  <a:srgbClr val="FF0000"/>
                </a:solidFill>
              </a:rPr>
              <a:t> c is the active uptake .</a:t>
            </a:r>
          </a:p>
          <a:p>
            <a:endParaRPr lang="en-US" sz="1400" b="1" dirty="0" smtClean="0"/>
          </a:p>
          <a:p>
            <a:r>
              <a:rPr lang="en-US" sz="2000" b="1" u="sng" dirty="0" smtClean="0">
                <a:solidFill>
                  <a:srgbClr val="0070C0"/>
                </a:solidFill>
              </a:rPr>
              <a:t>Evaluation:-</a:t>
            </a:r>
          </a:p>
          <a:p>
            <a:r>
              <a:rPr lang="en-US" sz="1400" b="1" dirty="0" smtClean="0"/>
              <a:t>The mean of at least three determination is calculated and this percent inhibition at each drug concentration.</a:t>
            </a:r>
          </a:p>
          <a:p>
            <a:r>
              <a:rPr lang="en-US" sz="1400" b="1" dirty="0" smtClean="0"/>
              <a:t> </a:t>
            </a:r>
            <a:r>
              <a:rPr lang="en-US" sz="1600" b="1" dirty="0" smtClean="0">
                <a:solidFill>
                  <a:srgbClr val="FF9900"/>
                </a:solidFill>
              </a:rPr>
              <a:t>From log prohibit analysis IC50 values can be determined.</a:t>
            </a:r>
            <a:endParaRPr lang="en-US" sz="1400" b="1" dirty="0" smtClean="0">
              <a:solidFill>
                <a:srgbClr val="FF9900"/>
              </a:solidFill>
            </a:endParaRPr>
          </a:p>
          <a:p>
            <a:r>
              <a:rPr lang="en-US" sz="1400" b="1" dirty="0" smtClean="0">
                <a:solidFill>
                  <a:srgbClr val="008000"/>
                </a:solidFill>
              </a:rPr>
              <a:t>Desipramine is a standard drug with IC50 values of 20nM.   </a:t>
            </a:r>
          </a:p>
          <a:p>
            <a:pPr>
              <a:buNone/>
            </a:pPr>
            <a:r>
              <a:rPr lang="en-US" sz="1400" b="1" dirty="0" smtClean="0"/>
              <a:t> </a:t>
            </a:r>
            <a:endParaRPr lang="en-US" sz="1400" b="1" baseline="30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 BY SATENDRA CAHUHAN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A5C4-EC4D-4F1C-99D5-3713453A5E8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 advTm="9000">
    <p:wedg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Handbook of experimental pharmacology S . K Kulkarni.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Gupta, S .K ‘’ Drug Screening Methods ( Preclinical Evaluation of Drugs )’’ Jaypee Brother Medical Publishers Pvt Ltd,2009 page-382-385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Tripathi. K.D., Essentials of medical pharmacology ‘’ Jaypee publication,2006(7): 235-236.</a:t>
            </a:r>
          </a:p>
          <a:p>
            <a:r>
              <a:rPr lang="en-US" dirty="0" smtClean="0"/>
              <a:t>Association , American psychiatric . American Psychiatric Association Practice Guideline for the treatment of Psychiatric Disorder :Compendium 2006 . 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 BY SATENDRA CAHUHAN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A5C4-EC4D-4F1C-99D5-3713453A5E8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ransition advTm="9000">
    <p:wedg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u="sng" dirty="0" smtClean="0"/>
              <a:t>Release of NE</a:t>
            </a:r>
            <a:endParaRPr lang="en-US" b="1" u="sng" dirty="0"/>
          </a:p>
        </p:txBody>
      </p:sp>
      <p:pic>
        <p:nvPicPr>
          <p:cNvPr id="6" name="Content Placeholder 5" descr="n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1123950"/>
            <a:ext cx="6248400" cy="33940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 BY SATENDRA CAHUHAN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A5C4-EC4D-4F1C-99D5-3713453A5E8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 advTm="9000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What is depression ?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dirty="0" smtClean="0"/>
              <a:t>Depression is a major affective disorder</a:t>
            </a:r>
            <a:r>
              <a:rPr lang="en-US" b="1" dirty="0" smtClean="0"/>
              <a:t>. It is a mental disorder in which the patient is characterized by pervasive </a:t>
            </a:r>
            <a:r>
              <a:rPr lang="en-US" b="1" dirty="0" smtClean="0">
                <a:solidFill>
                  <a:srgbClr val="FF0000"/>
                </a:solidFill>
              </a:rPr>
              <a:t>and low mood with low self-neglect, feeling sad , unhappy, loss of interest , anorexia, sleep disturbance, and the patient may loss interest in daily activities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a chronic illness and potentially life threatening illness, which caused due to deficiency </a:t>
            </a:r>
            <a:r>
              <a:rPr lang="en-US" b="1" dirty="0" smtClean="0">
                <a:solidFill>
                  <a:srgbClr val="0070C0"/>
                </a:solidFill>
              </a:rPr>
              <a:t>of three monoamine main neurotransmitter involved in depression are </a:t>
            </a:r>
            <a:r>
              <a:rPr lang="en-US" b="1" u="sng" dirty="0" smtClean="0"/>
              <a:t>Dopamine, Noradrenaline</a:t>
            </a:r>
            <a:r>
              <a:rPr lang="en-US" u="sng" dirty="0" smtClean="0"/>
              <a:t>, and </a:t>
            </a:r>
            <a:r>
              <a:rPr lang="en-US" b="1" u="sng" dirty="0" smtClean="0"/>
              <a:t>serotonin(5HT) </a:t>
            </a:r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A5C4-EC4D-4F1C-99D5-3713453A5E8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 BY SATENDRA CAHUHAN</a:t>
            </a:r>
            <a:endParaRPr lang="en-US"/>
          </a:p>
        </p:txBody>
      </p:sp>
    </p:spTree>
  </p:cSld>
  <p:clrMapOvr>
    <a:masterClrMapping/>
  </p:clrMapOvr>
  <p:transition advTm="9000"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u="sng" dirty="0" smtClean="0"/>
              <a:t>Synthesis of 5-HT</a:t>
            </a:r>
            <a:endParaRPr lang="en-US" b="1" u="sng" dirty="0"/>
          </a:p>
        </p:txBody>
      </p:sp>
      <p:pic>
        <p:nvPicPr>
          <p:cNvPr id="6" name="Content Placeholder 5" descr="5h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200150"/>
            <a:ext cx="5999025" cy="34702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 BY SATENDRA CAHUHAN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A5C4-EC4D-4F1C-99D5-3713453A5E8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ransition advTm="9000">
    <p:wedg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 BY SATENDRA CAHUHAN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A5C4-EC4D-4F1C-99D5-3713453A5E83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7" name="Picture 6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33351"/>
            <a:ext cx="7010399" cy="4191000"/>
          </a:xfrm>
          <a:prstGeom prst="rect">
            <a:avLst/>
          </a:prstGeom>
        </p:spPr>
      </p:pic>
    </p:spTree>
  </p:cSld>
  <p:clrMapOvr>
    <a:masterClrMapping/>
  </p:clrMapOvr>
  <p:transition advTm="9000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Symptoms of Depression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b="1" dirty="0" smtClean="0"/>
              <a:t>Poor concentration</a:t>
            </a:r>
          </a:p>
          <a:p>
            <a:pPr marL="457200" indent="-457200">
              <a:buFont typeface="Arial" charset="0"/>
              <a:buChar char="•"/>
            </a:pPr>
            <a:r>
              <a:rPr lang="en-US" b="1" dirty="0" smtClean="0"/>
              <a:t>Feeling of guilt</a:t>
            </a:r>
          </a:p>
          <a:p>
            <a:pPr marL="457200" indent="-457200">
              <a:buFont typeface="Arial" charset="0"/>
              <a:buChar char="•"/>
            </a:pPr>
            <a:r>
              <a:rPr lang="en-US" b="1" dirty="0" smtClean="0"/>
              <a:t>Loss of motivation </a:t>
            </a:r>
          </a:p>
          <a:p>
            <a:pPr marL="457200" indent="-457200">
              <a:buFont typeface="Arial" charset="0"/>
              <a:buChar char="•"/>
            </a:pPr>
            <a:r>
              <a:rPr lang="en-US" b="1" dirty="0" smtClean="0"/>
              <a:t>Loss of interest in activities.</a:t>
            </a:r>
          </a:p>
          <a:p>
            <a:pPr marL="457200" indent="-457200">
              <a:buFont typeface="Arial" charset="0"/>
              <a:buChar char="•"/>
            </a:pPr>
            <a:r>
              <a:rPr lang="en-US" b="1" dirty="0" smtClean="0"/>
              <a:t>Loss of libido</a:t>
            </a:r>
          </a:p>
          <a:p>
            <a:pPr>
              <a:buFont typeface="Arial" charset="0"/>
              <a:buChar char="•"/>
            </a:pPr>
            <a:r>
              <a:rPr lang="en-US" b="1" dirty="0" smtClean="0"/>
              <a:t>Thought of suicide</a:t>
            </a:r>
          </a:p>
          <a:p>
            <a:pPr>
              <a:buFont typeface="Arial" charset="0"/>
              <a:buChar char="•"/>
            </a:pPr>
            <a:r>
              <a:rPr lang="en-US" b="1" dirty="0" smtClean="0"/>
              <a:t> Loss of appetite or excessive hungry</a:t>
            </a:r>
          </a:p>
          <a:p>
            <a:pPr>
              <a:buFont typeface="Arial" charset="0"/>
              <a:buChar char="•"/>
            </a:pPr>
            <a:r>
              <a:rPr lang="en-US" b="1" dirty="0" smtClean="0"/>
              <a:t> Fatigue and decreased energy</a:t>
            </a:r>
          </a:p>
          <a:p>
            <a:pPr>
              <a:buFont typeface="Arial" charset="0"/>
              <a:buChar char="•"/>
            </a:pPr>
            <a:r>
              <a:rPr lang="en-US" b="1" dirty="0" smtClean="0"/>
              <a:t> Weight gain or loss due to altered eating</a:t>
            </a:r>
          </a:p>
          <a:p>
            <a:pPr>
              <a:buFont typeface="Arial" charset="0"/>
              <a:buChar char="•"/>
            </a:pPr>
            <a:r>
              <a:rPr lang="en-US" b="1" dirty="0" smtClean="0"/>
              <a:t> Insomnia , or increase sleep</a:t>
            </a:r>
          </a:p>
          <a:p>
            <a:r>
              <a:rPr lang="en-US" b="1" dirty="0" smtClean="0"/>
              <a:t>  Worth  lessens </a:t>
            </a:r>
          </a:p>
          <a:p>
            <a:r>
              <a:rPr lang="en-US" b="1" dirty="0" smtClean="0"/>
              <a:t> Decreased energy</a:t>
            </a:r>
          </a:p>
          <a:p>
            <a:r>
              <a:rPr lang="en-US" b="1" dirty="0" smtClean="0"/>
              <a:t> Sad mood</a:t>
            </a:r>
          </a:p>
          <a:p>
            <a:r>
              <a:rPr lang="en-US" b="1" dirty="0" smtClean="0"/>
              <a:t> Diminished interest in normal activities.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A5C4-EC4D-4F1C-99D5-3713453A5E8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 BY SATENDRA CAHUHAN</a:t>
            </a:r>
            <a:endParaRPr lang="en-US"/>
          </a:p>
        </p:txBody>
      </p:sp>
    </p:spTree>
  </p:cSld>
  <p:clrMapOvr>
    <a:masterClrMapping/>
  </p:clrMapOvr>
  <p:transition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742950"/>
          </a:xfrm>
          <a:ln w="38100"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Caused of Depression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3680222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1.Family history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2. Death or loss 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3. Lack of Hormones</a:t>
            </a:r>
          </a:p>
          <a:p>
            <a:r>
              <a:rPr lang="en-US" b="1" dirty="0" smtClean="0"/>
              <a:t>4</a:t>
            </a:r>
            <a:r>
              <a:rPr lang="en-US" sz="3800" b="1" dirty="0" smtClean="0">
                <a:solidFill>
                  <a:srgbClr val="00B050"/>
                </a:solidFill>
              </a:rPr>
              <a:t>. Trauma and stress</a:t>
            </a:r>
          </a:p>
          <a:p>
            <a:r>
              <a:rPr lang="en-US" sz="3800" b="1" dirty="0" smtClean="0">
                <a:solidFill>
                  <a:srgbClr val="00B050"/>
                </a:solidFill>
              </a:rPr>
              <a:t>5. Physical condition</a:t>
            </a:r>
          </a:p>
          <a:p>
            <a:r>
              <a:rPr lang="en-US" sz="3800" b="1" dirty="0" smtClean="0">
                <a:solidFill>
                  <a:srgbClr val="00B050"/>
                </a:solidFill>
              </a:rPr>
              <a:t>6. Lack of consumption</a:t>
            </a:r>
          </a:p>
          <a:p>
            <a:r>
              <a:rPr lang="en-US" b="1" dirty="0" smtClean="0"/>
              <a:t>7. Environmental factors</a:t>
            </a:r>
          </a:p>
          <a:p>
            <a:r>
              <a:rPr lang="en-US" b="1" dirty="0" smtClean="0"/>
              <a:t>8. Academic stress</a:t>
            </a:r>
          </a:p>
          <a:p>
            <a:r>
              <a:rPr lang="en-US" b="1" dirty="0" smtClean="0"/>
              <a:t>9. </a:t>
            </a:r>
            <a:r>
              <a:rPr lang="en-US" b="1" dirty="0" smtClean="0">
                <a:solidFill>
                  <a:srgbClr val="FF0000"/>
                </a:solidFill>
              </a:rPr>
              <a:t>Socio cultural factors / Situation / Relationships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10. Alcohol consumption.</a:t>
            </a:r>
          </a:p>
          <a:p>
            <a:r>
              <a:rPr lang="en-US" b="1" dirty="0" smtClean="0"/>
              <a:t>11. Other psychological disorders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A5C4-EC4D-4F1C-99D5-3713453A5E8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 BY SATENDRA CAHUHAN</a:t>
            </a:r>
            <a:endParaRPr lang="en-US"/>
          </a:p>
        </p:txBody>
      </p:sp>
    </p:spTree>
  </p:cSld>
  <p:clrMapOvr>
    <a:masterClrMapping/>
  </p:clrMapOvr>
  <p:transition advTm="14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6512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Classification of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71550"/>
            <a:ext cx="8229600" cy="3962399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A)</a:t>
            </a:r>
            <a:r>
              <a:rPr lang="en-US" sz="1800" b="1" u="sng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Typical antidepressant</a:t>
            </a:r>
            <a:r>
              <a:rPr lang="en-US" sz="18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:</a:t>
            </a:r>
            <a:endParaRPr lang="en-US" sz="9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(1) </a:t>
            </a:r>
            <a:r>
              <a:rPr lang="en-US" sz="1600" b="1" dirty="0" smtClean="0">
                <a:solidFill>
                  <a:srgbClr val="008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Reversible Inhibitor of MAO- A (RIMAs):-Moclobemide ,Clorgyline</a:t>
            </a:r>
            <a:endParaRPr lang="en-US" sz="800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(2</a:t>
            </a:r>
            <a:r>
              <a:rPr lang="en-US" sz="1600" b="1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) Tricyclic Anti-depressant (TCAs)</a:t>
            </a:r>
            <a:endParaRPr lang="en-US" sz="800" b="1" u="sng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lphaLcParenBoth"/>
            </a:pPr>
            <a:r>
              <a:rPr lang="en-US" sz="1600" b="1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NA + 5-HT reuptake inhibitors:- Imipramine , Amitriptyline, </a:t>
            </a:r>
            <a:r>
              <a:rPr lang="en-US" sz="1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Trimipramine, Doxepin,Dothiepin  ,Clomipramine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lphaLcParenBoth"/>
            </a:pPr>
            <a:r>
              <a:rPr lang="en-US" sz="1600" b="1" u="sng" dirty="0" smtClean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Predominantly NA  reuptake inhibitor :- </a:t>
            </a:r>
            <a:r>
              <a:rPr lang="en-US" sz="1600" b="1" dirty="0" smtClean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Desipramine , Nortriptyline , Reboxetine.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n-US" sz="1600" b="1" u="sng" dirty="0" smtClean="0">
                <a:latin typeface="Calibri" pitchFamily="34" charset="0"/>
                <a:cs typeface="Times New Roman" pitchFamily="18" charset="0"/>
              </a:rPr>
              <a:t>(3 ) </a:t>
            </a:r>
            <a:r>
              <a:rPr lang="en-US" sz="2800" b="1" u="sng" dirty="0" smtClean="0">
                <a:solidFill>
                  <a:srgbClr val="FF9900"/>
                </a:solidFill>
                <a:latin typeface="Calibri" pitchFamily="34" charset="0"/>
                <a:cs typeface="Times New Roman" pitchFamily="18" charset="0"/>
              </a:rPr>
              <a:t>.</a:t>
            </a:r>
            <a:r>
              <a:rPr lang="en-US" sz="2000" b="1" u="sng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Selective serotonin reuptake inhibitors  (SSRIs) :- 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Fluoxetine , Fluvoxamine , Paroxetine, Sertraline, Citalopram ,Escitalopram       Dapoxetine</a:t>
            </a:r>
            <a:r>
              <a:rPr lang="en-US" sz="1600" b="1" dirty="0" smtClean="0">
                <a:latin typeface="Calibri" pitchFamily="34" charset="0"/>
                <a:cs typeface="Times New Roman" pitchFamily="18" charset="0"/>
              </a:rPr>
              <a:t>. </a:t>
            </a:r>
          </a:p>
          <a:p>
            <a:r>
              <a:rPr lang="en-US" sz="1600" dirty="0" smtClean="0"/>
              <a:t>(4). </a:t>
            </a:r>
            <a:r>
              <a:rPr lang="en-US" sz="1600" b="1" u="sng" dirty="0" smtClean="0">
                <a:solidFill>
                  <a:srgbClr val="008000"/>
                </a:solidFill>
              </a:rPr>
              <a:t>Serotonin and noradrenaline reuptake inhibitors (SNRIs) :- </a:t>
            </a:r>
            <a:r>
              <a:rPr lang="en-US" sz="1600" u="sng" dirty="0" smtClean="0">
                <a:solidFill>
                  <a:srgbClr val="008000"/>
                </a:solidFill>
              </a:rPr>
              <a:t>Venlafaxine</a:t>
            </a:r>
            <a:r>
              <a:rPr lang="en-US" sz="1600" dirty="0" smtClean="0">
                <a:solidFill>
                  <a:srgbClr val="008000"/>
                </a:solidFill>
              </a:rPr>
              <a:t> </a:t>
            </a:r>
            <a:r>
              <a:rPr lang="en-US" sz="1600" u="sng" dirty="0" smtClean="0">
                <a:solidFill>
                  <a:srgbClr val="008000"/>
                </a:solidFill>
              </a:rPr>
              <a:t>, Desvenlafaxine </a:t>
            </a:r>
            <a:r>
              <a:rPr lang="en-US" sz="1600" dirty="0" smtClean="0">
                <a:solidFill>
                  <a:srgbClr val="008000"/>
                </a:solidFill>
              </a:rPr>
              <a:t>,Duloxetine</a:t>
            </a:r>
          </a:p>
          <a:p>
            <a:endParaRPr lang="en-US" sz="1600" dirty="0" smtClean="0"/>
          </a:p>
          <a:p>
            <a:pPr marL="457200" indent="-457200">
              <a:buFont typeface="Wingdings" pitchFamily="2" charset="2"/>
              <a:buChar char="v"/>
            </a:pPr>
            <a:r>
              <a:rPr lang="en-US" sz="1600" b="1" u="sng" dirty="0" smtClean="0"/>
              <a:t>(5) Atypical Anti-depressants </a:t>
            </a:r>
            <a:r>
              <a:rPr lang="en-US" sz="1600" dirty="0" smtClean="0"/>
              <a:t>:- Trazodone, Mianserin, Mirtazapine , Bupropion ,Amoxapione ,Tianeptine ,Amineptine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A5C4-EC4D-4F1C-99D5-3713453A5E8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4869656"/>
            <a:ext cx="2895600" cy="273844"/>
          </a:xfrm>
        </p:spPr>
        <p:txBody>
          <a:bodyPr/>
          <a:lstStyle/>
          <a:p>
            <a:r>
              <a:rPr lang="en-US" dirty="0" smtClean="0"/>
              <a:t>@  BY SATENDRA CAHUHAN</a:t>
            </a:r>
            <a:endParaRPr lang="en-US" dirty="0"/>
          </a:p>
        </p:txBody>
      </p:sp>
    </p:spTree>
  </p:cSld>
  <p:clrMapOvr>
    <a:masterClrMapping/>
  </p:clrMapOvr>
  <p:transition advTm="9000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571500"/>
          </a:xfr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Type of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(1) Major depression</a:t>
            </a:r>
            <a:r>
              <a:rPr lang="en-US" dirty="0" smtClean="0"/>
              <a:t>:- in this type , the person feel depressed all time for most days of about two weeks or more. </a:t>
            </a:r>
            <a:r>
              <a:rPr lang="en-US" b="1" dirty="0" smtClean="0"/>
              <a:t>It is called as Major Depressive Disorder (MDD)</a:t>
            </a:r>
          </a:p>
          <a:p>
            <a:r>
              <a:rPr lang="en-US" dirty="0" smtClean="0"/>
              <a:t>It is related with </a:t>
            </a:r>
            <a:r>
              <a:rPr lang="en-US" b="1" dirty="0" smtClean="0">
                <a:solidFill>
                  <a:srgbClr val="FF0000"/>
                </a:solidFill>
              </a:rPr>
              <a:t>loss of interest in normal activities and usual loneliness</a:t>
            </a:r>
            <a:r>
              <a:rPr lang="en-US" dirty="0" smtClean="0"/>
              <a:t>. Weight loss or gain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b="1" dirty="0" smtClean="0">
                <a:solidFill>
                  <a:srgbClr val="0070C0"/>
                </a:solidFill>
              </a:rPr>
              <a:t>feeling insomnia </a:t>
            </a:r>
            <a:r>
              <a:rPr lang="en-US" dirty="0" smtClean="0"/>
              <a:t>or </a:t>
            </a:r>
            <a:r>
              <a:rPr lang="en-US" b="1" dirty="0" smtClean="0">
                <a:solidFill>
                  <a:srgbClr val="0070C0"/>
                </a:solidFill>
              </a:rPr>
              <a:t>sleeping all the time </a:t>
            </a:r>
            <a:r>
              <a:rPr lang="en-US" b="1" dirty="0" smtClean="0"/>
              <a:t>, always have fatigue and low energy are  some other symptoms.</a:t>
            </a:r>
          </a:p>
          <a:p>
            <a:r>
              <a:rPr lang="en-US" dirty="0" smtClean="0"/>
              <a:t>This is most common type of depression and can occur in any individual who have lost someone</a:t>
            </a:r>
            <a:r>
              <a:rPr lang="en-US" b="1" dirty="0" smtClean="0">
                <a:solidFill>
                  <a:srgbClr val="008000"/>
                </a:solidFill>
              </a:rPr>
              <a:t>. It can be treated with psychotherapy and medication. 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A5C4-EC4D-4F1C-99D5-3713453A5E8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 BY SATENDRA CAHUHAN</a:t>
            </a:r>
            <a:endParaRPr lang="en-US"/>
          </a:p>
        </p:txBody>
      </p:sp>
    </p:spTree>
  </p:cSld>
  <p:clrMapOvr>
    <a:masterClrMapping/>
  </p:clrMapOvr>
  <p:transition advTm="9000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(2).Persistent Depressive Disorder </a:t>
            </a: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:-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In this, the person is depressed for 2 years or longer and show all the signs and symptoms of depression</a:t>
            </a:r>
            <a:r>
              <a:rPr lang="en-US" b="1" dirty="0" smtClean="0">
                <a:solidFill>
                  <a:srgbClr val="0070C0"/>
                </a:solidFill>
              </a:rPr>
              <a:t>. It is also called as Dysthymia.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person suffering this level feel low self-</a:t>
            </a:r>
            <a:r>
              <a:rPr lang="en-US" dirty="0" err="1" smtClean="0">
                <a:solidFill>
                  <a:srgbClr val="FF0000"/>
                </a:solidFill>
              </a:rPr>
              <a:t>neglets</a:t>
            </a:r>
            <a:r>
              <a:rPr lang="en-US" dirty="0" smtClean="0">
                <a:solidFill>
                  <a:srgbClr val="FF0000"/>
                </a:solidFill>
              </a:rPr>
              <a:t> ,  </a:t>
            </a:r>
            <a:r>
              <a:rPr lang="en-US" b="1" dirty="0" smtClean="0">
                <a:solidFill>
                  <a:srgbClr val="FF0000"/>
                </a:solidFill>
              </a:rPr>
              <a:t>hopeless can not concentrate in anything, </a:t>
            </a:r>
            <a:r>
              <a:rPr lang="en-US" b="1" dirty="0" smtClean="0">
                <a:solidFill>
                  <a:srgbClr val="00B0F0"/>
                </a:solidFill>
              </a:rPr>
              <a:t>he either sleep too much or not at all. t</a:t>
            </a:r>
            <a:r>
              <a:rPr lang="en-US" dirty="0" smtClean="0">
                <a:solidFill>
                  <a:srgbClr val="00B0F0"/>
                </a:solidFill>
              </a:rPr>
              <a:t>reatment can be done with the help of medication and psychotherapy or both.</a:t>
            </a:r>
          </a:p>
          <a:p>
            <a:r>
              <a:rPr lang="en-US" sz="3600" b="1" u="sng" dirty="0" smtClean="0">
                <a:solidFill>
                  <a:schemeClr val="bg1"/>
                </a:solidFill>
              </a:rPr>
              <a:t>Bipolar disorder</a:t>
            </a:r>
            <a:r>
              <a:rPr lang="en-US" sz="3600" b="1" u="sng" dirty="0" smtClean="0">
                <a:solidFill>
                  <a:srgbClr val="C00000"/>
                </a:solidFill>
              </a:rPr>
              <a:t> </a:t>
            </a:r>
            <a:r>
              <a:rPr lang="en-US" u="sng" dirty="0" smtClean="0">
                <a:solidFill>
                  <a:srgbClr val="002060"/>
                </a:solidFill>
              </a:rPr>
              <a:t>:</a:t>
            </a:r>
            <a:r>
              <a:rPr lang="en-US" dirty="0" smtClean="0"/>
              <a:t>-This is also called as Maniac -Depression because in this sometime the person </a:t>
            </a:r>
            <a:r>
              <a:rPr lang="en-US" b="1" dirty="0" smtClean="0">
                <a:solidFill>
                  <a:srgbClr val="FF0000"/>
                </a:solidFill>
              </a:rPr>
              <a:t>feel mood swings of excitation and depression.</a:t>
            </a:r>
          </a:p>
          <a:p>
            <a:pPr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A5C4-EC4D-4F1C-99D5-3713453A5E8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 BY SATENDRA CAHUHAN</a:t>
            </a:r>
            <a:endParaRPr lang="en-US"/>
          </a:p>
        </p:txBody>
      </p:sp>
    </p:spTree>
  </p:cSld>
  <p:clrMapOvr>
    <a:masterClrMapping/>
  </p:clrMapOvr>
  <p:transition advTm="9000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3229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Aims of  Anti- depressant screening  models</a:t>
            </a:r>
            <a:endParaRPr lang="en-US" b="1" u="sng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23950"/>
            <a:ext cx="8229600" cy="3394472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40000" lnSpcReduction="20000"/>
          </a:bodyPr>
          <a:lstStyle/>
          <a:p>
            <a:r>
              <a:rPr lang="en-US" sz="8000" b="1" u="sng" dirty="0" smtClean="0">
                <a:solidFill>
                  <a:srgbClr val="FF0000"/>
                </a:solidFill>
              </a:rPr>
              <a:t>Principle:</a:t>
            </a:r>
            <a:r>
              <a:rPr lang="en-US" sz="8000" b="1" u="sng" dirty="0" smtClean="0">
                <a:solidFill>
                  <a:srgbClr val="002060"/>
                </a:solidFill>
              </a:rPr>
              <a:t>-</a:t>
            </a:r>
          </a:p>
          <a:p>
            <a:r>
              <a:rPr lang="en-US" sz="4500" b="1" dirty="0" smtClean="0"/>
              <a:t>Major problems in search for new antidepressant  drug are lack of animal models that resemble depressant treatment.</a:t>
            </a:r>
          </a:p>
          <a:p>
            <a:r>
              <a:rPr lang="en-US" sz="4500" b="1" dirty="0" smtClean="0">
                <a:solidFill>
                  <a:srgbClr val="FF9900"/>
                </a:solidFill>
              </a:rPr>
              <a:t>Most of available screening models are based mainly an empirically established relationships between clinical efficacy of know antidepressants and their effects on various pharmacological test models.</a:t>
            </a:r>
          </a:p>
          <a:p>
            <a:r>
              <a:rPr lang="en-US" sz="4500" b="1" dirty="0" smtClean="0">
                <a:solidFill>
                  <a:srgbClr val="0070C0"/>
                </a:solidFill>
              </a:rPr>
              <a:t>In combination with study of motor activity these tests allow assessment of specificity of anti- depressant activity by establishing ratio between ‘’ Anti-depressants </a:t>
            </a:r>
            <a:r>
              <a:rPr lang="en-US" sz="4500" b="1" dirty="0" smtClean="0">
                <a:solidFill>
                  <a:srgbClr val="FF0000"/>
                </a:solidFill>
              </a:rPr>
              <a:t>“ dose and  “ stimulant ” or “ sedative’’ dose. Same dose if ratio is close to.</a:t>
            </a:r>
          </a:p>
          <a:p>
            <a:r>
              <a:rPr lang="en-US" sz="4500" dirty="0" smtClean="0"/>
              <a:t>The test can find out how the potent the drugs it and the dose for anti-depressant activity because many drugs in </a:t>
            </a:r>
            <a:r>
              <a:rPr lang="en-US" sz="4500" b="1" dirty="0" smtClean="0">
                <a:solidFill>
                  <a:srgbClr val="00B050"/>
                </a:solidFill>
              </a:rPr>
              <a:t>higher or lower doses can give sedative or stimulatory action.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A5C4-EC4D-4F1C-99D5-3713453A5E8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 BY SATENDRA CAHUHAN</a:t>
            </a:r>
            <a:endParaRPr lang="en-US" dirty="0"/>
          </a:p>
        </p:txBody>
      </p:sp>
    </p:spTree>
  </p:cSld>
  <p:clrMapOvr>
    <a:masterClrMapping/>
  </p:clrMapOvr>
  <p:transition advTm="9000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1246</TotalTime>
  <Words>2295</Words>
  <Application>Microsoft Office PowerPoint</Application>
  <PresentationFormat>On-screen Show (16:9)</PresentationFormat>
  <Paragraphs>253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Times New Roman</vt:lpstr>
      <vt:lpstr>Wingdings</vt:lpstr>
      <vt:lpstr>Office Theme</vt:lpstr>
      <vt:lpstr>School Of Pharmaceutical science</vt:lpstr>
      <vt:lpstr>Table of contents</vt:lpstr>
      <vt:lpstr>What is depression ?</vt:lpstr>
      <vt:lpstr>Symptoms of Depression</vt:lpstr>
      <vt:lpstr>Caused of Depression</vt:lpstr>
      <vt:lpstr>Classification of drugs</vt:lpstr>
      <vt:lpstr>Type of Depression</vt:lpstr>
      <vt:lpstr> (2).Persistent Depressive Disorder :-</vt:lpstr>
      <vt:lpstr>Aims of  Anti- depressant screening  models</vt:lpstr>
      <vt:lpstr>Screening Models of antidepressant</vt:lpstr>
      <vt:lpstr>(In vivo)    1.Reserpine induced Hypothermia :-</vt:lpstr>
      <vt:lpstr>PowerPoint Presentation</vt:lpstr>
      <vt:lpstr>(2).WATER WHEEL MODEL</vt:lpstr>
      <vt:lpstr>Water wheel Apparatus:-</vt:lpstr>
      <vt:lpstr>PROCEDUR:-</vt:lpstr>
      <vt:lpstr>PowerPoint Presentation</vt:lpstr>
      <vt:lpstr>(3). Tail Suspension test</vt:lpstr>
      <vt:lpstr>Mobility and Immobility</vt:lpstr>
      <vt:lpstr>Procedure (Tail suspension Tesr):-</vt:lpstr>
      <vt:lpstr>*(7) . The  reading were taken for 5 min time for activity and immobility was recorder and compared with and standard groups. </vt:lpstr>
      <vt:lpstr>(4).Forced Swim Test</vt:lpstr>
      <vt:lpstr>Forced Swim test</vt:lpstr>
      <vt:lpstr>* Procedure(Forced Swim test) :-</vt:lpstr>
      <vt:lpstr>(5). Isolation induced hyperactivity (In – vivo   </vt:lpstr>
      <vt:lpstr>In – VITRO TEST. 1 ( Inhibition of Noradrenaline(NE) uptake in Rats brain :- </vt:lpstr>
      <vt:lpstr>Tissue Preparation</vt:lpstr>
      <vt:lpstr>Inhibition of NE uptake in rat brain</vt:lpstr>
      <vt:lpstr>REFERENCE</vt:lpstr>
      <vt:lpstr>Release of NE</vt:lpstr>
      <vt:lpstr>Synthesis of 5-HT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Of Pharmaceutical science</dc:title>
  <dc:creator>Satendra</dc:creator>
  <cp:lastModifiedBy>Mamta Tiwari</cp:lastModifiedBy>
  <cp:revision>491</cp:revision>
  <dcterms:created xsi:type="dcterms:W3CDTF">2022-12-19T05:55:59Z</dcterms:created>
  <dcterms:modified xsi:type="dcterms:W3CDTF">2023-07-13T10:27:37Z</dcterms:modified>
</cp:coreProperties>
</file>