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04485-C57E-4BF9-9A26-D624339AE71A}" type="datetimeFigureOut">
              <a:rPr lang="en-IN" smtClean="0"/>
              <a:t>24-12-2021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7C6703-A331-4D48-9782-0F7D4CAD1BBD}" type="slidenum">
              <a:rPr lang="en-IN" smtClean="0"/>
              <a:t>‹#›</a:t>
            </a:fld>
            <a:endParaRPr lang="en-IN"/>
          </a:p>
        </p:txBody>
      </p:sp>
    </p:spTree>
    <p:extLst>
      <p:ext uri="{BB962C8B-B14F-4D97-AF65-F5344CB8AC3E}">
        <p14:creationId xmlns:p14="http://schemas.microsoft.com/office/powerpoint/2010/main" val="3700815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02A7C1C-C838-48F8-B31A-1BDE7C9EEF62}" type="slidenum">
              <a:rPr lang="en-IN" smtClean="0"/>
              <a:t>1</a:t>
            </a:fld>
            <a:endParaRPr lang="en-IN"/>
          </a:p>
        </p:txBody>
      </p:sp>
    </p:spTree>
    <p:extLst>
      <p:ext uri="{BB962C8B-B14F-4D97-AF65-F5344CB8AC3E}">
        <p14:creationId xmlns:p14="http://schemas.microsoft.com/office/powerpoint/2010/main" val="3409504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072C5-B653-4ADB-AFC6-FB9EB46953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325F6DF-BFF5-4DB7-AE70-0018C7635E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BCDE18F-4947-49FB-A91D-27270A025351}"/>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C5A99704-110D-4FEF-8988-6D9D1F5DBF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3473385-BF0F-4B99-9DB6-0A52641DC149}"/>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301863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074FE-7509-4218-A54A-1CE2F25CA56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A138B88-6863-40BA-8EDE-E1F1DE27C5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13FA012-ADA6-4803-A5E3-B740EF052E55}"/>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BA7276BC-9E93-4534-9942-BF1AF364F1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AEC337-16BA-47AF-95EA-28716743A99D}"/>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202833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7BB35B-FF2F-4CA1-91A1-19CBB56ABC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40FD7A-1220-4783-8B62-4F3864F2DB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A72FB3B-FDB8-433F-B015-C2A60DD95596}"/>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E330D2D8-E8B3-481D-A762-FCA0A887717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F2C98F-3C90-4C05-9601-7A4545ADDDEE}"/>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344662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5197-73EE-4072-8D27-FF00C5B17BC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9127278-1746-4BB9-816C-E6B5351ACF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E8953E9-B828-4B44-9A6B-9D97D8A4D7CC}"/>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C0769796-365B-455E-B489-B6951B3F0C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265088-7CB1-46B0-ADB8-3B98CBAB56EC}"/>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33184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FD4D-FA8A-4180-B4E2-CBE48217E1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57F9DBF-A4BF-4019-93A0-04AC7AFAC4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F28926-1EE0-471B-8066-EC4750EFFC96}"/>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566BB9CE-8580-437A-B714-EFB76A2476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716D69-0ACC-492B-824C-5B71B8F2A021}"/>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400322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7C570-5BB1-436C-8A7A-14BC6554B4B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65EDCF5-318E-4462-A110-A967B96D1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AAB74E8-1ACB-45CA-853A-0E072FF9E4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F6980EF-C4BC-4E98-ABC7-84684F432AA8}"/>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6" name="Footer Placeholder 5">
            <a:extLst>
              <a:ext uri="{FF2B5EF4-FFF2-40B4-BE49-F238E27FC236}">
                <a16:creationId xmlns:a16="http://schemas.microsoft.com/office/drawing/2014/main" id="{F765B527-ECAB-40DC-A847-6475BE87474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244A33-C3C8-4DCD-B9B0-F366E457DD48}"/>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101162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D928A-08B9-489E-B1EA-C6DABC34A81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D2B74A-D67A-4E28-9C03-2EC660DE0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F304D3-B516-480C-BB14-8B72EA7DEC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B9BBED5-D203-4C7C-A013-6E0D0DFF5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2B4EA6-4716-494D-AF5B-5AF4CB7196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20A55C5-32D0-45AC-9B3C-FDC47CBC3CE0}"/>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8" name="Footer Placeholder 7">
            <a:extLst>
              <a:ext uri="{FF2B5EF4-FFF2-40B4-BE49-F238E27FC236}">
                <a16:creationId xmlns:a16="http://schemas.microsoft.com/office/drawing/2014/main" id="{D9F82D22-91C6-4DCE-ADE4-22BFDFFF169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468A4CF-40EA-484B-BC41-DE0468BC70D9}"/>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142935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87BD-35DA-4D8D-A673-0467030FD0B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3177187-2C03-422D-BD00-E5AB072F8C9F}"/>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4" name="Footer Placeholder 3">
            <a:extLst>
              <a:ext uri="{FF2B5EF4-FFF2-40B4-BE49-F238E27FC236}">
                <a16:creationId xmlns:a16="http://schemas.microsoft.com/office/drawing/2014/main" id="{751BA12D-8A9D-4179-B4B8-961B04DBE90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9EE8250-EDAE-4130-994D-3D06D86772A4}"/>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218639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DA7937-913B-40F3-B904-FA22EBF20366}"/>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3" name="Footer Placeholder 2">
            <a:extLst>
              <a:ext uri="{FF2B5EF4-FFF2-40B4-BE49-F238E27FC236}">
                <a16:creationId xmlns:a16="http://schemas.microsoft.com/office/drawing/2014/main" id="{9D55D39C-FAD9-469B-A505-460FC76D529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B4290FC-639F-44F9-9E31-D410A92E55D7}"/>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2264911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F6B5-6D17-41CD-91C3-082E22972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A324645-E028-43C2-88E0-BB6A3B1DED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56D8F0B-3978-4F32-B49D-58251318F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6B43D5-AC5F-4B52-B6B9-A076324ABB6D}"/>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6" name="Footer Placeholder 5">
            <a:extLst>
              <a:ext uri="{FF2B5EF4-FFF2-40B4-BE49-F238E27FC236}">
                <a16:creationId xmlns:a16="http://schemas.microsoft.com/office/drawing/2014/main" id="{766EE8EF-C016-46E1-8A4B-62A6B2DC333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D052BEC-AC0F-42E6-A3DD-1D2BFD30DE09}"/>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423732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6C50-31C6-4326-8717-D9AB2ED26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14BC372-96B6-40D7-A12C-B6242AE94B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8F47ACD-6784-4140-8EEE-BFC7CC907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377B50-DDA3-4F12-A449-133BD9C1E779}"/>
              </a:ext>
            </a:extLst>
          </p:cNvPr>
          <p:cNvSpPr>
            <a:spLocks noGrp="1"/>
          </p:cNvSpPr>
          <p:nvPr>
            <p:ph type="dt" sz="half" idx="10"/>
          </p:nvPr>
        </p:nvSpPr>
        <p:spPr/>
        <p:txBody>
          <a:bodyPr/>
          <a:lstStyle/>
          <a:p>
            <a:fld id="{49499720-3920-4F1E-90EC-99DD98BF17D0}" type="datetimeFigureOut">
              <a:rPr lang="en-IN" smtClean="0"/>
              <a:t>24-12-2021</a:t>
            </a:fld>
            <a:endParaRPr lang="en-IN"/>
          </a:p>
        </p:txBody>
      </p:sp>
      <p:sp>
        <p:nvSpPr>
          <p:cNvPr id="6" name="Footer Placeholder 5">
            <a:extLst>
              <a:ext uri="{FF2B5EF4-FFF2-40B4-BE49-F238E27FC236}">
                <a16:creationId xmlns:a16="http://schemas.microsoft.com/office/drawing/2014/main" id="{584E1EF5-D0F1-453B-A509-FDCC70C963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0CA6F3-0C51-4B1B-A578-BCF3CF7656E9}"/>
              </a:ext>
            </a:extLst>
          </p:cNvPr>
          <p:cNvSpPr>
            <a:spLocks noGrp="1"/>
          </p:cNvSpPr>
          <p:nvPr>
            <p:ph type="sldNum" sz="quarter" idx="12"/>
          </p:nvPr>
        </p:nvSpPr>
        <p:spPr/>
        <p:txBody>
          <a:bodyPr/>
          <a:lstStyle/>
          <a:p>
            <a:fld id="{FEE22857-6DDE-4F8B-95E3-534B1452A248}" type="slidenum">
              <a:rPr lang="en-IN" smtClean="0"/>
              <a:t>‹#›</a:t>
            </a:fld>
            <a:endParaRPr lang="en-IN"/>
          </a:p>
        </p:txBody>
      </p:sp>
    </p:spTree>
    <p:extLst>
      <p:ext uri="{BB962C8B-B14F-4D97-AF65-F5344CB8AC3E}">
        <p14:creationId xmlns:p14="http://schemas.microsoft.com/office/powerpoint/2010/main" val="406250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121116-8C2E-4C80-A451-DE2AD7D53C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C49C200-B4EC-4BF7-9D2C-B5946F4A1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1E60F7-0D6B-4686-A01E-2C0A3FCA1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499720-3920-4F1E-90EC-99DD98BF17D0}" type="datetimeFigureOut">
              <a:rPr lang="en-IN" smtClean="0"/>
              <a:t>24-12-2021</a:t>
            </a:fld>
            <a:endParaRPr lang="en-IN"/>
          </a:p>
        </p:txBody>
      </p:sp>
      <p:sp>
        <p:nvSpPr>
          <p:cNvPr id="5" name="Footer Placeholder 4">
            <a:extLst>
              <a:ext uri="{FF2B5EF4-FFF2-40B4-BE49-F238E27FC236}">
                <a16:creationId xmlns:a16="http://schemas.microsoft.com/office/drawing/2014/main" id="{DBAF6C19-BF65-4E5C-8F3D-F7783ECA46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B752A51-9932-4F5A-A53D-DE0EB78B1B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22857-6DDE-4F8B-95E3-534B1452A248}" type="slidenum">
              <a:rPr lang="en-IN" smtClean="0"/>
              <a:t>‹#›</a:t>
            </a:fld>
            <a:endParaRPr lang="en-IN"/>
          </a:p>
        </p:txBody>
      </p:sp>
    </p:spTree>
    <p:extLst>
      <p:ext uri="{BB962C8B-B14F-4D97-AF65-F5344CB8AC3E}">
        <p14:creationId xmlns:p14="http://schemas.microsoft.com/office/powerpoint/2010/main" val="1742088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725" y="3124200"/>
            <a:ext cx="11122701" cy="938134"/>
          </a:xfrm>
        </p:spPr>
        <p:txBody>
          <a:bodyPr>
            <a:normAutofit fontScale="90000"/>
          </a:bodyPr>
          <a:lstStyle/>
          <a:p>
            <a:r>
              <a:rPr lang="en-US" dirty="0"/>
              <a:t>Statistics: Introduction &amp; Definitions </a:t>
            </a:r>
            <a:br>
              <a:rPr lang="en-US" dirty="0"/>
            </a:br>
            <a:r>
              <a:rPr lang="en-US" sz="2700" dirty="0"/>
              <a:t>for the students of M.Sc. Food Technology and M.Sc. Nutrition Sciences</a:t>
            </a:r>
            <a:endParaRPr lang="en-IN" sz="2700" dirty="0"/>
          </a:p>
        </p:txBody>
      </p:sp>
      <p:sp>
        <p:nvSpPr>
          <p:cNvPr id="3" name="Subtitle 2"/>
          <p:cNvSpPr>
            <a:spLocks noGrp="1"/>
          </p:cNvSpPr>
          <p:nvPr>
            <p:ph type="subTitle" idx="1"/>
          </p:nvPr>
        </p:nvSpPr>
        <p:spPr>
          <a:xfrm>
            <a:off x="2895600" y="4916774"/>
            <a:ext cx="6400800" cy="1708878"/>
          </a:xfrm>
        </p:spPr>
        <p:txBody>
          <a:bodyPr>
            <a:normAutofit/>
          </a:bodyPr>
          <a:lstStyle/>
          <a:p>
            <a:r>
              <a:rPr lang="en-US" dirty="0"/>
              <a:t>Mamta Sagar</a:t>
            </a:r>
          </a:p>
          <a:p>
            <a:r>
              <a:rPr lang="en-US" dirty="0"/>
              <a:t>Assistant Professor, Department of Bioinformatics</a:t>
            </a:r>
          </a:p>
          <a:p>
            <a:r>
              <a:rPr lang="en-US" dirty="0"/>
              <a:t>UIET, CSJMU University, Kanpur</a:t>
            </a:r>
            <a:endParaRPr lang="en-IN" dirty="0"/>
          </a:p>
          <a:p>
            <a:endParaRPr lang="en-IN" dirty="0"/>
          </a:p>
        </p:txBody>
      </p:sp>
      <p:pic>
        <p:nvPicPr>
          <p:cNvPr id="4" name="Picture 3">
            <a:extLst>
              <a:ext uri="{FF2B5EF4-FFF2-40B4-BE49-F238E27FC236}">
                <a16:creationId xmlns:a16="http://schemas.microsoft.com/office/drawing/2014/main" id="{1BFA4DF6-3214-47A9-BF5D-59CA9CBC3318}"/>
              </a:ext>
            </a:extLst>
          </p:cNvPr>
          <p:cNvPicPr>
            <a:picLocks noChangeAspect="1"/>
          </p:cNvPicPr>
          <p:nvPr/>
        </p:nvPicPr>
        <p:blipFill>
          <a:blip r:embed="rId3"/>
          <a:stretch>
            <a:fillRect/>
          </a:stretch>
        </p:blipFill>
        <p:spPr>
          <a:xfrm>
            <a:off x="4038600" y="381000"/>
            <a:ext cx="3886200" cy="198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E360-8C1F-4DE8-822E-45EC2844D351}"/>
              </a:ext>
            </a:extLst>
          </p:cNvPr>
          <p:cNvSpPr>
            <a:spLocks noGrp="1"/>
          </p:cNvSpPr>
          <p:nvPr>
            <p:ph type="title"/>
          </p:nvPr>
        </p:nvSpPr>
        <p:spPr>
          <a:xfrm>
            <a:off x="152400" y="365126"/>
            <a:ext cx="11906250" cy="1320800"/>
          </a:xfrm>
        </p:spPr>
        <p:txBody>
          <a:bodyPr/>
          <a:lstStyle/>
          <a:p>
            <a:r>
              <a:rPr lang="en-US" dirty="0"/>
              <a:t>The term Biostatistics can be understood to indicate the following</a:t>
            </a:r>
            <a:endParaRPr lang="en-IN" dirty="0"/>
          </a:p>
        </p:txBody>
      </p:sp>
      <p:sp>
        <p:nvSpPr>
          <p:cNvPr id="3" name="Content Placeholder 2">
            <a:extLst>
              <a:ext uri="{FF2B5EF4-FFF2-40B4-BE49-F238E27FC236}">
                <a16:creationId xmlns:a16="http://schemas.microsoft.com/office/drawing/2014/main" id="{D70E8BFB-D443-4F92-BFB3-BD8397C48A51}"/>
              </a:ext>
            </a:extLst>
          </p:cNvPr>
          <p:cNvSpPr>
            <a:spLocks noGrp="1"/>
          </p:cNvSpPr>
          <p:nvPr>
            <p:ph idx="1"/>
          </p:nvPr>
        </p:nvSpPr>
        <p:spPr>
          <a:xfrm>
            <a:off x="238125" y="1825624"/>
            <a:ext cx="11696700" cy="4784725"/>
          </a:xfrm>
        </p:spPr>
        <p:txBody>
          <a:bodyPr>
            <a:normAutofit/>
          </a:bodyPr>
          <a:lstStyle/>
          <a:p>
            <a:r>
              <a:rPr lang="en-US" dirty="0"/>
              <a:t>Statistics arising out of biological sciences.</a:t>
            </a:r>
          </a:p>
          <a:p>
            <a:r>
              <a:rPr lang="en-US" dirty="0"/>
              <a:t>The method used in dealing with statistics in the field of biology, medicine and public health, and in planning, co ordinating and </a:t>
            </a:r>
            <a:r>
              <a:rPr lang="en-US" dirty="0" err="1"/>
              <a:t>analysing</a:t>
            </a:r>
            <a:r>
              <a:rPr lang="en-US" dirty="0"/>
              <a:t> data which arise in investigations in these branches.</a:t>
            </a:r>
          </a:p>
          <a:p>
            <a:r>
              <a:rPr lang="en-US" dirty="0"/>
              <a:t>In Nature many biological phenomena varies in different ways in living being. The variations in the phenomena are of two kinds </a:t>
            </a:r>
          </a:p>
          <a:p>
            <a:r>
              <a:rPr lang="en-US" dirty="0"/>
              <a:t>One related to the differences exist within the living matter and the other due to errors of experimental conditions which can be controlled.</a:t>
            </a:r>
          </a:p>
          <a:p>
            <a:r>
              <a:rPr lang="en-US" dirty="0"/>
              <a:t>The experimental variations can be minimized using proper instruments, careful observations and by statistical procedures.</a:t>
            </a:r>
          </a:p>
          <a:p>
            <a:endParaRPr lang="en-IN" dirty="0"/>
          </a:p>
        </p:txBody>
      </p:sp>
    </p:spTree>
    <p:extLst>
      <p:ext uri="{BB962C8B-B14F-4D97-AF65-F5344CB8AC3E}">
        <p14:creationId xmlns:p14="http://schemas.microsoft.com/office/powerpoint/2010/main" val="94343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105F-339C-4C76-AB90-CB94F163A34D}"/>
              </a:ext>
            </a:extLst>
          </p:cNvPr>
          <p:cNvSpPr>
            <a:spLocks noGrp="1"/>
          </p:cNvSpPr>
          <p:nvPr>
            <p:ph type="title"/>
          </p:nvPr>
        </p:nvSpPr>
        <p:spPr>
          <a:xfrm>
            <a:off x="838200" y="365126"/>
            <a:ext cx="10515600" cy="811922"/>
          </a:xfrm>
        </p:spPr>
        <p:txBody>
          <a:bodyPr/>
          <a:lstStyle/>
          <a:p>
            <a:r>
              <a:rPr lang="en-US" b="1" dirty="0"/>
              <a:t>Observations in Biological Sciences</a:t>
            </a:r>
            <a:endParaRPr lang="en-IN" b="1" dirty="0"/>
          </a:p>
        </p:txBody>
      </p:sp>
      <p:sp>
        <p:nvSpPr>
          <p:cNvPr id="3" name="Content Placeholder 2">
            <a:extLst>
              <a:ext uri="{FF2B5EF4-FFF2-40B4-BE49-F238E27FC236}">
                <a16:creationId xmlns:a16="http://schemas.microsoft.com/office/drawing/2014/main" id="{E9580170-5F7E-4D14-AD00-33AF3D89B0C0}"/>
              </a:ext>
            </a:extLst>
          </p:cNvPr>
          <p:cNvSpPr>
            <a:spLocks noGrp="1"/>
          </p:cNvSpPr>
          <p:nvPr>
            <p:ph idx="1"/>
          </p:nvPr>
        </p:nvSpPr>
        <p:spPr>
          <a:xfrm>
            <a:off x="155643" y="1848255"/>
            <a:ext cx="11198157" cy="4883285"/>
          </a:xfrm>
        </p:spPr>
        <p:txBody>
          <a:bodyPr>
            <a:normAutofit/>
          </a:bodyPr>
          <a:lstStyle/>
          <a:p>
            <a:r>
              <a:rPr lang="en-US" sz="3200" dirty="0"/>
              <a:t>Different types of phenomena are observed</a:t>
            </a:r>
          </a:p>
          <a:p>
            <a:r>
              <a:rPr lang="en-US" sz="3200" dirty="0"/>
              <a:t>These phenomena are affected by sampling and biological variations</a:t>
            </a:r>
          </a:p>
          <a:p>
            <a:r>
              <a:rPr lang="en-US" sz="3200" dirty="0"/>
              <a:t>Such data include conditions of the environment on the species of the study and the individual characteristics of the animal under study.</a:t>
            </a:r>
          </a:p>
          <a:p>
            <a:r>
              <a:rPr lang="en-US" sz="3200" dirty="0"/>
              <a:t>The precision of the data which are collected is very essential for making valid inferences in many investigations.</a:t>
            </a:r>
            <a:endParaRPr lang="en-IN" sz="3200" dirty="0"/>
          </a:p>
        </p:txBody>
      </p:sp>
    </p:spTree>
    <p:extLst>
      <p:ext uri="{BB962C8B-B14F-4D97-AF65-F5344CB8AC3E}">
        <p14:creationId xmlns:p14="http://schemas.microsoft.com/office/powerpoint/2010/main" val="2961300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C60E2-50E0-40F2-9C25-B57D16A81D7C}"/>
              </a:ext>
            </a:extLst>
          </p:cNvPr>
          <p:cNvSpPr>
            <a:spLocks noGrp="1"/>
          </p:cNvSpPr>
          <p:nvPr>
            <p:ph type="title"/>
          </p:nvPr>
        </p:nvSpPr>
        <p:spPr>
          <a:xfrm>
            <a:off x="838200" y="365126"/>
            <a:ext cx="10515600" cy="1092200"/>
          </a:xfrm>
        </p:spPr>
        <p:txBody>
          <a:bodyPr>
            <a:noAutofit/>
          </a:bodyPr>
          <a:lstStyle/>
          <a:p>
            <a:r>
              <a:rPr lang="en-US" b="1" dirty="0"/>
              <a:t>Subjective influence of the observer</a:t>
            </a:r>
            <a:br>
              <a:rPr lang="en-IN" b="1" dirty="0"/>
            </a:br>
            <a:endParaRPr lang="en-IN" b="1" dirty="0"/>
          </a:p>
        </p:txBody>
      </p:sp>
      <p:sp>
        <p:nvSpPr>
          <p:cNvPr id="3" name="Content Placeholder 2">
            <a:extLst>
              <a:ext uri="{FF2B5EF4-FFF2-40B4-BE49-F238E27FC236}">
                <a16:creationId xmlns:a16="http://schemas.microsoft.com/office/drawing/2014/main" id="{6CD72FDD-8357-4FFF-AB35-059833471314}"/>
              </a:ext>
            </a:extLst>
          </p:cNvPr>
          <p:cNvSpPr>
            <a:spLocks noGrp="1"/>
          </p:cNvSpPr>
          <p:nvPr>
            <p:ph idx="1"/>
          </p:nvPr>
        </p:nvSpPr>
        <p:spPr>
          <a:xfrm>
            <a:off x="838200" y="1562100"/>
            <a:ext cx="10515600" cy="4614863"/>
          </a:xfrm>
        </p:spPr>
        <p:txBody>
          <a:bodyPr>
            <a:normAutofit/>
          </a:bodyPr>
          <a:lstStyle/>
          <a:p>
            <a:pPr marL="0" indent="0">
              <a:buNone/>
            </a:pPr>
            <a:r>
              <a:rPr lang="en-US" sz="3600" dirty="0"/>
              <a:t>The investigator makes the observations according to his judgement of the situation. </a:t>
            </a:r>
            <a:r>
              <a:rPr lang="en-US" sz="3600" dirty="0" err="1"/>
              <a:t>He/She</a:t>
            </a:r>
            <a:r>
              <a:rPr lang="en-US" sz="3600" dirty="0"/>
              <a:t> influences the data according to his skill, knowledge, experience and temperament. The bias created by these known errors will alter the validity of the collected information to a large extent.</a:t>
            </a:r>
            <a:endParaRPr lang="en-IN" sz="3600" dirty="0"/>
          </a:p>
        </p:txBody>
      </p:sp>
    </p:spTree>
    <p:extLst>
      <p:ext uri="{BB962C8B-B14F-4D97-AF65-F5344CB8AC3E}">
        <p14:creationId xmlns:p14="http://schemas.microsoft.com/office/powerpoint/2010/main" val="3893875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E7DD-48B0-487B-8E96-A433D4B3399B}"/>
              </a:ext>
            </a:extLst>
          </p:cNvPr>
          <p:cNvSpPr>
            <a:spLocks noGrp="1"/>
          </p:cNvSpPr>
          <p:nvPr>
            <p:ph type="title"/>
          </p:nvPr>
        </p:nvSpPr>
        <p:spPr/>
        <p:txBody>
          <a:bodyPr/>
          <a:lstStyle/>
          <a:p>
            <a:r>
              <a:rPr lang="en-US" dirty="0"/>
              <a:t>The change in the occurrence of phenomena</a:t>
            </a:r>
            <a:endParaRPr lang="en-IN" dirty="0"/>
          </a:p>
        </p:txBody>
      </p:sp>
      <p:sp>
        <p:nvSpPr>
          <p:cNvPr id="3" name="Content Placeholder 2">
            <a:extLst>
              <a:ext uri="{FF2B5EF4-FFF2-40B4-BE49-F238E27FC236}">
                <a16:creationId xmlns:a16="http://schemas.microsoft.com/office/drawing/2014/main" id="{8A7D6B04-6BA9-4DA0-B22A-CFD9355B8E93}"/>
              </a:ext>
            </a:extLst>
          </p:cNvPr>
          <p:cNvSpPr>
            <a:spLocks noGrp="1"/>
          </p:cNvSpPr>
          <p:nvPr>
            <p:ph idx="1"/>
          </p:nvPr>
        </p:nvSpPr>
        <p:spPr/>
        <p:txBody>
          <a:bodyPr/>
          <a:lstStyle/>
          <a:p>
            <a:r>
              <a:rPr lang="en-US" dirty="0"/>
              <a:t>Most biological phenomena are subject to continuous change over time, environmental conditions and inherent biological activities.</a:t>
            </a:r>
          </a:p>
          <a:p>
            <a:r>
              <a:rPr lang="en-US" dirty="0"/>
              <a:t>Fluctuations occur over short period in some animals, in some other satiations the change remain for longer period.</a:t>
            </a:r>
          </a:p>
          <a:p>
            <a:r>
              <a:rPr lang="en-US" dirty="0"/>
              <a:t>Seasonal and temperature in any part of the conditions alter he occurrence of phenomena.</a:t>
            </a:r>
          </a:p>
          <a:p>
            <a:r>
              <a:rPr lang="en-US" dirty="0"/>
              <a:t>So it has become evitable that the situations under which the observations are made, are more important for proper interpretation.</a:t>
            </a:r>
          </a:p>
          <a:p>
            <a:endParaRPr lang="en-IN" dirty="0"/>
          </a:p>
        </p:txBody>
      </p:sp>
    </p:spTree>
    <p:extLst>
      <p:ext uri="{BB962C8B-B14F-4D97-AF65-F5344CB8AC3E}">
        <p14:creationId xmlns:p14="http://schemas.microsoft.com/office/powerpoint/2010/main" val="407949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3C6FC-298A-42F4-91A7-D19BB3CBF090}"/>
              </a:ext>
            </a:extLst>
          </p:cNvPr>
          <p:cNvSpPr>
            <a:spLocks noGrp="1"/>
          </p:cNvSpPr>
          <p:nvPr>
            <p:ph type="title"/>
          </p:nvPr>
        </p:nvSpPr>
        <p:spPr/>
        <p:txBody>
          <a:bodyPr/>
          <a:lstStyle/>
          <a:p>
            <a:r>
              <a:rPr lang="en-US" dirty="0"/>
              <a:t>Quantitative and Qualitative Observations</a:t>
            </a:r>
            <a:endParaRPr lang="en-IN" dirty="0"/>
          </a:p>
        </p:txBody>
      </p:sp>
      <p:sp>
        <p:nvSpPr>
          <p:cNvPr id="3" name="Content Placeholder 2">
            <a:extLst>
              <a:ext uri="{FF2B5EF4-FFF2-40B4-BE49-F238E27FC236}">
                <a16:creationId xmlns:a16="http://schemas.microsoft.com/office/drawing/2014/main" id="{1863B71C-E88D-4C2E-B52B-0154FE68C7CD}"/>
              </a:ext>
            </a:extLst>
          </p:cNvPr>
          <p:cNvSpPr>
            <a:spLocks noGrp="1"/>
          </p:cNvSpPr>
          <p:nvPr>
            <p:ph idx="1"/>
          </p:nvPr>
        </p:nvSpPr>
        <p:spPr>
          <a:xfrm>
            <a:off x="533400" y="1825625"/>
            <a:ext cx="10820400" cy="4351338"/>
          </a:xfrm>
        </p:spPr>
        <p:txBody>
          <a:bodyPr/>
          <a:lstStyle/>
          <a:p>
            <a:r>
              <a:rPr lang="en-US" dirty="0"/>
              <a:t>Depending upon the nature of problem, the data may be related to certain organ, system of the body or to functions of certain enzymes. The individual animal or item under certain investigations is known as a statistical unit.</a:t>
            </a:r>
          </a:p>
          <a:p>
            <a:r>
              <a:rPr lang="en-US" dirty="0"/>
              <a:t>Qualitative characteristics are such as </a:t>
            </a:r>
            <a:r>
              <a:rPr lang="en-US" dirty="0" err="1"/>
              <a:t>colour</a:t>
            </a:r>
            <a:r>
              <a:rPr lang="en-US" dirty="0"/>
              <a:t>, size classified into small medium and big or the type of the species under investigations.</a:t>
            </a:r>
          </a:p>
          <a:p>
            <a:r>
              <a:rPr lang="en-US" dirty="0"/>
              <a:t>Quantitative characteristics are weight of an organ and length of fin system.</a:t>
            </a:r>
            <a:endParaRPr lang="en-IN" dirty="0"/>
          </a:p>
        </p:txBody>
      </p:sp>
    </p:spTree>
    <p:extLst>
      <p:ext uri="{BB962C8B-B14F-4D97-AF65-F5344CB8AC3E}">
        <p14:creationId xmlns:p14="http://schemas.microsoft.com/office/powerpoint/2010/main" val="223416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D1377-9B9E-4224-B823-55C4A7D0E505}"/>
              </a:ext>
            </a:extLst>
          </p:cNvPr>
          <p:cNvSpPr>
            <a:spLocks noGrp="1"/>
          </p:cNvSpPr>
          <p:nvPr>
            <p:ph type="title"/>
          </p:nvPr>
        </p:nvSpPr>
        <p:spPr/>
        <p:txBody>
          <a:bodyPr/>
          <a:lstStyle/>
          <a:p>
            <a:r>
              <a:rPr lang="en-US" dirty="0"/>
              <a:t>Scope</a:t>
            </a:r>
            <a:endParaRPr lang="en-IN" dirty="0"/>
          </a:p>
        </p:txBody>
      </p:sp>
      <p:sp>
        <p:nvSpPr>
          <p:cNvPr id="3" name="Content Placeholder 2">
            <a:extLst>
              <a:ext uri="{FF2B5EF4-FFF2-40B4-BE49-F238E27FC236}">
                <a16:creationId xmlns:a16="http://schemas.microsoft.com/office/drawing/2014/main" id="{B7E6B329-D445-4998-8366-EF933965567B}"/>
              </a:ext>
            </a:extLst>
          </p:cNvPr>
          <p:cNvSpPr>
            <a:spLocks noGrp="1"/>
          </p:cNvSpPr>
          <p:nvPr>
            <p:ph idx="1"/>
          </p:nvPr>
        </p:nvSpPr>
        <p:spPr/>
        <p:txBody>
          <a:bodyPr>
            <a:normAutofit lnSpcReduction="10000"/>
          </a:bodyPr>
          <a:lstStyle/>
          <a:p>
            <a:r>
              <a:rPr lang="en-US" dirty="0"/>
              <a:t>State</a:t>
            </a:r>
          </a:p>
          <a:p>
            <a:r>
              <a:rPr lang="en-US" dirty="0"/>
              <a:t>Economics</a:t>
            </a:r>
          </a:p>
          <a:p>
            <a:r>
              <a:rPr lang="en-US" dirty="0"/>
              <a:t>Test and verification of economic theories</a:t>
            </a:r>
          </a:p>
          <a:p>
            <a:r>
              <a:rPr lang="en-US" dirty="0"/>
              <a:t>Understanding and study of Economic Problems</a:t>
            </a:r>
          </a:p>
          <a:p>
            <a:r>
              <a:rPr lang="en-US" dirty="0"/>
              <a:t>Economic Planning</a:t>
            </a:r>
          </a:p>
          <a:p>
            <a:r>
              <a:rPr lang="en-US" dirty="0"/>
              <a:t>Measurement of National Income</a:t>
            </a:r>
            <a:r>
              <a:rPr lang="en-IN" dirty="0"/>
              <a:t> and </a:t>
            </a:r>
            <a:r>
              <a:rPr lang="en-IN" dirty="0" err="1"/>
              <a:t>Componentts</a:t>
            </a:r>
            <a:endParaRPr lang="en-IN" dirty="0"/>
          </a:p>
          <a:p>
            <a:r>
              <a:rPr lang="en-IN" dirty="0" err="1"/>
              <a:t>Buiness</a:t>
            </a:r>
            <a:r>
              <a:rPr lang="en-IN" dirty="0"/>
              <a:t> management and industry</a:t>
            </a:r>
          </a:p>
          <a:p>
            <a:r>
              <a:rPr lang="en-IN" dirty="0"/>
              <a:t>Social sciences and Natural Sciences</a:t>
            </a:r>
          </a:p>
          <a:p>
            <a:r>
              <a:rPr lang="en-IN" dirty="0"/>
              <a:t>Biology and Medicine</a:t>
            </a:r>
          </a:p>
          <a:p>
            <a:endParaRPr lang="en-IN" dirty="0"/>
          </a:p>
          <a:p>
            <a:endParaRPr lang="en-IN" dirty="0"/>
          </a:p>
          <a:p>
            <a:endParaRPr lang="en-US" dirty="0"/>
          </a:p>
        </p:txBody>
      </p:sp>
    </p:spTree>
    <p:extLst>
      <p:ext uri="{BB962C8B-B14F-4D97-AF65-F5344CB8AC3E}">
        <p14:creationId xmlns:p14="http://schemas.microsoft.com/office/powerpoint/2010/main" val="2594368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0F1F-E16E-4942-834B-F078A3D0D851}"/>
              </a:ext>
            </a:extLst>
          </p:cNvPr>
          <p:cNvSpPr>
            <a:spLocks noGrp="1"/>
          </p:cNvSpPr>
          <p:nvPr>
            <p:ph type="title"/>
          </p:nvPr>
        </p:nvSpPr>
        <p:spPr>
          <a:xfrm>
            <a:off x="838200" y="365125"/>
            <a:ext cx="10515600" cy="815975"/>
          </a:xfrm>
        </p:spPr>
        <p:txBody>
          <a:bodyPr/>
          <a:lstStyle/>
          <a:p>
            <a:r>
              <a:rPr lang="en-US" dirty="0"/>
              <a:t>Functions</a:t>
            </a:r>
            <a:endParaRPr lang="en-IN" dirty="0"/>
          </a:p>
        </p:txBody>
      </p:sp>
      <p:sp>
        <p:nvSpPr>
          <p:cNvPr id="3" name="Content Placeholder 2">
            <a:extLst>
              <a:ext uri="{FF2B5EF4-FFF2-40B4-BE49-F238E27FC236}">
                <a16:creationId xmlns:a16="http://schemas.microsoft.com/office/drawing/2014/main" id="{E256D28C-9325-46CE-946C-64F50BC69534}"/>
              </a:ext>
            </a:extLst>
          </p:cNvPr>
          <p:cNvSpPr>
            <a:spLocks noGrp="1"/>
          </p:cNvSpPr>
          <p:nvPr>
            <p:ph idx="1"/>
          </p:nvPr>
        </p:nvSpPr>
        <p:spPr>
          <a:xfrm>
            <a:off x="838200" y="1257300"/>
            <a:ext cx="10515600" cy="4919663"/>
          </a:xfrm>
        </p:spPr>
        <p:txBody>
          <a:bodyPr/>
          <a:lstStyle/>
          <a:p>
            <a:r>
              <a:rPr lang="en-US" dirty="0"/>
              <a:t>Preciseness </a:t>
            </a:r>
            <a:r>
              <a:rPr lang="en-US" dirty="0" err="1"/>
              <a:t>nd</a:t>
            </a:r>
            <a:r>
              <a:rPr lang="en-US" dirty="0"/>
              <a:t> Definiteness</a:t>
            </a:r>
          </a:p>
          <a:p>
            <a:r>
              <a:rPr lang="en-US" dirty="0"/>
              <a:t>Simplification of large volume and complex data in understandable form</a:t>
            </a:r>
          </a:p>
          <a:p>
            <a:r>
              <a:rPr lang="en-US" dirty="0"/>
              <a:t>Comparison</a:t>
            </a:r>
          </a:p>
          <a:p>
            <a:r>
              <a:rPr lang="en-US" dirty="0"/>
              <a:t>Formulations of policies</a:t>
            </a:r>
          </a:p>
          <a:p>
            <a:r>
              <a:rPr lang="en-US" dirty="0"/>
              <a:t>Business Forecasting</a:t>
            </a:r>
          </a:p>
          <a:p>
            <a:r>
              <a:rPr lang="en-US" dirty="0"/>
              <a:t>Framing and Testing Hypothesis</a:t>
            </a:r>
          </a:p>
          <a:p>
            <a:endParaRPr lang="en-IN" dirty="0"/>
          </a:p>
        </p:txBody>
      </p:sp>
    </p:spTree>
    <p:extLst>
      <p:ext uri="{BB962C8B-B14F-4D97-AF65-F5344CB8AC3E}">
        <p14:creationId xmlns:p14="http://schemas.microsoft.com/office/powerpoint/2010/main" val="1507304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77321-DD9D-4F00-B680-527D84ADA5DE}"/>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697CDEE4-0DA1-408A-B01F-B8DB513F0E01}"/>
              </a:ext>
            </a:extLst>
          </p:cNvPr>
          <p:cNvSpPr>
            <a:spLocks noGrp="1"/>
          </p:cNvSpPr>
          <p:nvPr>
            <p:ph idx="1"/>
          </p:nvPr>
        </p:nvSpPr>
        <p:spPr/>
        <p:txBody>
          <a:bodyPr/>
          <a:lstStyle/>
          <a:p>
            <a:r>
              <a:rPr lang="en-US" dirty="0"/>
              <a:t>Lecture was prepared using following textbook</a:t>
            </a:r>
          </a:p>
          <a:p>
            <a:r>
              <a:rPr lang="en-US" dirty="0" err="1"/>
              <a:t>B.Annadurai</a:t>
            </a:r>
            <a:r>
              <a:rPr lang="en-US" dirty="0"/>
              <a:t>, A textbook of Biostatistics, New Age International Publisher</a:t>
            </a:r>
            <a:endParaRPr lang="en-IN" dirty="0"/>
          </a:p>
        </p:txBody>
      </p:sp>
    </p:spTree>
    <p:extLst>
      <p:ext uri="{BB962C8B-B14F-4D97-AF65-F5344CB8AC3E}">
        <p14:creationId xmlns:p14="http://schemas.microsoft.com/office/powerpoint/2010/main" val="42817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E3F8-3875-4042-8150-CBB8660E0C2B}"/>
              </a:ext>
            </a:extLst>
          </p:cNvPr>
          <p:cNvSpPr>
            <a:spLocks noGrp="1"/>
          </p:cNvSpPr>
          <p:nvPr>
            <p:ph type="title"/>
          </p:nvPr>
        </p:nvSpPr>
        <p:spPr>
          <a:xfrm>
            <a:off x="276225" y="365126"/>
            <a:ext cx="11077575" cy="669196"/>
          </a:xfrm>
        </p:spPr>
        <p:txBody>
          <a:bodyPr>
            <a:noAutofit/>
          </a:bodyPr>
          <a:lstStyle/>
          <a:p>
            <a:r>
              <a:rPr lang="en-US" b="1" dirty="0"/>
              <a:t>History</a:t>
            </a:r>
            <a:endParaRPr lang="en-IN" b="1" dirty="0"/>
          </a:p>
        </p:txBody>
      </p:sp>
      <p:sp>
        <p:nvSpPr>
          <p:cNvPr id="3" name="Content Placeholder 2">
            <a:extLst>
              <a:ext uri="{FF2B5EF4-FFF2-40B4-BE49-F238E27FC236}">
                <a16:creationId xmlns:a16="http://schemas.microsoft.com/office/drawing/2014/main" id="{D3B0B2C7-C802-4BA7-8646-F96962292904}"/>
              </a:ext>
            </a:extLst>
          </p:cNvPr>
          <p:cNvSpPr>
            <a:spLocks noGrp="1"/>
          </p:cNvSpPr>
          <p:nvPr>
            <p:ph idx="1"/>
          </p:nvPr>
        </p:nvSpPr>
        <p:spPr>
          <a:xfrm>
            <a:off x="276225" y="1199212"/>
            <a:ext cx="11620500" cy="5293661"/>
          </a:xfrm>
        </p:spPr>
        <p:txBody>
          <a:bodyPr>
            <a:normAutofit/>
          </a:bodyPr>
          <a:lstStyle/>
          <a:p>
            <a:pPr marL="0" indent="0">
              <a:buNone/>
            </a:pPr>
            <a:r>
              <a:rPr lang="en-US" sz="3600" dirty="0"/>
              <a:t>The origin of Statistics have been started from the days of Chandra Gupta Maurya(322-298 BC) when the government used to collect data and information about wealth and population  of the state.</a:t>
            </a:r>
          </a:p>
          <a:p>
            <a:pPr marL="0" indent="0">
              <a:buNone/>
            </a:pPr>
            <a:r>
              <a:rPr lang="en-US" sz="3600" dirty="0"/>
              <a:t>Later on during the period of Akbar(1556-1605). Raja </a:t>
            </a:r>
            <a:r>
              <a:rPr lang="en-US" sz="3600" dirty="0" err="1"/>
              <a:t>Todarmal</a:t>
            </a:r>
            <a:r>
              <a:rPr lang="en-US" sz="3600" dirty="0"/>
              <a:t> formulated a system collecting land agriculture system. During 17</a:t>
            </a:r>
            <a:r>
              <a:rPr lang="en-US" sz="3600" baseline="30000" dirty="0"/>
              <a:t>th</a:t>
            </a:r>
            <a:r>
              <a:rPr lang="en-US" sz="3600" dirty="0"/>
              <a:t> century, Captain John Grant known as the father of vital statistics studied statistics of  birth and deaths. </a:t>
            </a:r>
            <a:endParaRPr lang="en-IN" sz="3600" dirty="0"/>
          </a:p>
        </p:txBody>
      </p:sp>
    </p:spTree>
    <p:extLst>
      <p:ext uri="{BB962C8B-B14F-4D97-AF65-F5344CB8AC3E}">
        <p14:creationId xmlns:p14="http://schemas.microsoft.com/office/powerpoint/2010/main" val="1034302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BC86E-AB5B-4192-8BD6-45610E9B067B}"/>
              </a:ext>
            </a:extLst>
          </p:cNvPr>
          <p:cNvSpPr>
            <a:spLocks noGrp="1"/>
          </p:cNvSpPr>
          <p:nvPr>
            <p:ph type="title"/>
          </p:nvPr>
        </p:nvSpPr>
        <p:spPr/>
        <p:txBody>
          <a:bodyPr/>
          <a:lstStyle/>
          <a:p>
            <a:r>
              <a:rPr lang="en-US" b="1" dirty="0"/>
              <a:t>History</a:t>
            </a:r>
            <a:endParaRPr lang="en-IN" b="1" dirty="0"/>
          </a:p>
        </p:txBody>
      </p:sp>
      <p:sp>
        <p:nvSpPr>
          <p:cNvPr id="3" name="Content Placeholder 2">
            <a:extLst>
              <a:ext uri="{FF2B5EF4-FFF2-40B4-BE49-F238E27FC236}">
                <a16:creationId xmlns:a16="http://schemas.microsoft.com/office/drawing/2014/main" id="{15CE36C0-E08E-4936-8BDD-3FBB563132D0}"/>
              </a:ext>
            </a:extLst>
          </p:cNvPr>
          <p:cNvSpPr>
            <a:spLocks noGrp="1"/>
          </p:cNvSpPr>
          <p:nvPr>
            <p:ph idx="1"/>
          </p:nvPr>
        </p:nvSpPr>
        <p:spPr>
          <a:xfrm>
            <a:off x="304801" y="1571626"/>
            <a:ext cx="11049000" cy="5095874"/>
          </a:xfrm>
        </p:spPr>
        <p:txBody>
          <a:bodyPr>
            <a:normAutofit/>
          </a:bodyPr>
          <a:lstStyle/>
          <a:p>
            <a:r>
              <a:rPr lang="en-US" sz="3200" dirty="0"/>
              <a:t>Mathematician (</a:t>
            </a:r>
            <a:r>
              <a:rPr lang="en-US" sz="3200" dirty="0" err="1"/>
              <a:t>B.Pascal</a:t>
            </a:r>
            <a:r>
              <a:rPr lang="en-US" sz="3200" dirty="0"/>
              <a:t>, </a:t>
            </a:r>
            <a:r>
              <a:rPr lang="en-US" sz="3200" dirty="0" err="1"/>
              <a:t>P.Farmet</a:t>
            </a:r>
            <a:r>
              <a:rPr lang="en-US" sz="3200" dirty="0"/>
              <a:t>, James </a:t>
            </a:r>
            <a:r>
              <a:rPr lang="en-US" sz="3200" dirty="0" err="1"/>
              <a:t>Bernouli</a:t>
            </a:r>
            <a:r>
              <a:rPr lang="en-US" sz="3200" dirty="0"/>
              <a:t>, </a:t>
            </a:r>
            <a:r>
              <a:rPr lang="en-US" sz="3200" dirty="0" err="1"/>
              <a:t>Demovre</a:t>
            </a:r>
            <a:r>
              <a:rPr lang="en-US" sz="3200" dirty="0"/>
              <a:t>, Laplace, Gauss, etc.) and Gamblers( like Chevalier De Mere) of European countries helped in the theoretical development of the modern statistics.</a:t>
            </a:r>
          </a:p>
          <a:p>
            <a:r>
              <a:rPr lang="en-US" sz="3200" dirty="0"/>
              <a:t>Francis Galton(1822-1921) Karl Pearson(1857-1936) did excellent work on Regression and Correlation.</a:t>
            </a:r>
          </a:p>
          <a:p>
            <a:r>
              <a:rPr lang="en-US" sz="3200" dirty="0"/>
              <a:t>Recently Sir R.A. Fisher(1890-1962) respected as father of Statistical method of Applied Statistics to Genetics, biometry, Agriculture and won a very prestigious place for statistics among Science.</a:t>
            </a:r>
            <a:endParaRPr lang="en-IN" sz="3200" dirty="0"/>
          </a:p>
        </p:txBody>
      </p:sp>
    </p:spTree>
    <p:extLst>
      <p:ext uri="{BB962C8B-B14F-4D97-AF65-F5344CB8AC3E}">
        <p14:creationId xmlns:p14="http://schemas.microsoft.com/office/powerpoint/2010/main" val="487345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3BBD-5E4D-4DB2-99CA-2669BA58FAC8}"/>
              </a:ext>
            </a:extLst>
          </p:cNvPr>
          <p:cNvSpPr>
            <a:spLocks noGrp="1"/>
          </p:cNvSpPr>
          <p:nvPr>
            <p:ph type="title"/>
          </p:nvPr>
        </p:nvSpPr>
        <p:spPr/>
        <p:txBody>
          <a:bodyPr/>
          <a:lstStyle/>
          <a:p>
            <a:r>
              <a:rPr lang="en-US" b="1" dirty="0"/>
              <a:t>Introduction</a:t>
            </a:r>
            <a:endParaRPr lang="en-IN" b="1" dirty="0"/>
          </a:p>
        </p:txBody>
      </p:sp>
      <p:sp>
        <p:nvSpPr>
          <p:cNvPr id="3" name="Content Placeholder 2">
            <a:extLst>
              <a:ext uri="{FF2B5EF4-FFF2-40B4-BE49-F238E27FC236}">
                <a16:creationId xmlns:a16="http://schemas.microsoft.com/office/drawing/2014/main" id="{7EC7FAF7-28B1-4CBF-BFE8-57BE7E77B546}"/>
              </a:ext>
            </a:extLst>
          </p:cNvPr>
          <p:cNvSpPr>
            <a:spLocks noGrp="1"/>
          </p:cNvSpPr>
          <p:nvPr>
            <p:ph idx="1"/>
          </p:nvPr>
        </p:nvSpPr>
        <p:spPr>
          <a:xfrm>
            <a:off x="219075" y="1371601"/>
            <a:ext cx="11972925" cy="5305424"/>
          </a:xfrm>
        </p:spPr>
        <p:txBody>
          <a:bodyPr>
            <a:normAutofit/>
          </a:bodyPr>
          <a:lstStyle/>
          <a:p>
            <a:r>
              <a:rPr lang="en-US" sz="3200" dirty="0"/>
              <a:t>It is the science that deals with the collection, classification, tabulation, analysis and interpretation of data.</a:t>
            </a:r>
          </a:p>
          <a:p>
            <a:r>
              <a:rPr lang="en-US" sz="3200" dirty="0"/>
              <a:t>For example, the annual rainfall of various places are collected , the knowledge of rainfall in the past can be of great use to farmers. After data collection, data is  tabulated and classified.</a:t>
            </a:r>
          </a:p>
          <a:p>
            <a:r>
              <a:rPr lang="en-US" sz="3200" dirty="0"/>
              <a:t>Statistics is referred to numerical fact relating to any phenomenon in social and actuarial sciences. Facts and figures pertaining to population production, National income profit, sales band </a:t>
            </a:r>
            <a:r>
              <a:rPr lang="en-US" sz="3200" dirty="0" err="1"/>
              <a:t>brates</a:t>
            </a:r>
            <a:r>
              <a:rPr lang="en-US" sz="3200" dirty="0"/>
              <a:t> family pattern dowry system, Animal kingdom, plant life, Microbial life etc. will constitute Statistics.</a:t>
            </a:r>
            <a:endParaRPr lang="en-IN" sz="3200" dirty="0"/>
          </a:p>
        </p:txBody>
      </p:sp>
    </p:spTree>
    <p:extLst>
      <p:ext uri="{BB962C8B-B14F-4D97-AF65-F5344CB8AC3E}">
        <p14:creationId xmlns:p14="http://schemas.microsoft.com/office/powerpoint/2010/main" val="3673052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46FA1F-E95D-4540-B490-1B39DB1A485F}"/>
              </a:ext>
            </a:extLst>
          </p:cNvPr>
          <p:cNvSpPr>
            <a:spLocks noGrp="1"/>
          </p:cNvSpPr>
          <p:nvPr>
            <p:ph idx="1"/>
          </p:nvPr>
        </p:nvSpPr>
        <p:spPr>
          <a:xfrm>
            <a:off x="838200" y="1104900"/>
            <a:ext cx="10515600" cy="5072063"/>
          </a:xfrm>
        </p:spPr>
        <p:txBody>
          <a:bodyPr>
            <a:normAutofit/>
          </a:bodyPr>
          <a:lstStyle/>
          <a:p>
            <a:r>
              <a:rPr lang="en-US" sz="3200" dirty="0"/>
              <a:t>The word statistics was derived from either the </a:t>
            </a:r>
            <a:r>
              <a:rPr lang="en-US" sz="3200" dirty="0" err="1"/>
              <a:t>latin</a:t>
            </a:r>
            <a:r>
              <a:rPr lang="en-US" sz="3200" dirty="0"/>
              <a:t> word status or Italian word Statista both meaning a politics</a:t>
            </a:r>
          </a:p>
          <a:p>
            <a:r>
              <a:rPr lang="en-US" sz="3200" dirty="0"/>
              <a:t>In </a:t>
            </a:r>
            <a:r>
              <a:rPr lang="en-US" sz="3200" dirty="0" err="1"/>
              <a:t>Hemlate</a:t>
            </a:r>
            <a:r>
              <a:rPr lang="en-US" sz="3200" dirty="0"/>
              <a:t> and </a:t>
            </a:r>
            <a:r>
              <a:rPr lang="en-US" sz="3200" dirty="0" err="1"/>
              <a:t>Cymberline</a:t>
            </a:r>
            <a:r>
              <a:rPr lang="en-US" sz="3200" dirty="0"/>
              <a:t> </a:t>
            </a:r>
            <a:r>
              <a:rPr lang="en-US" sz="3200" dirty="0" err="1"/>
              <a:t>Shakespears</a:t>
            </a:r>
            <a:r>
              <a:rPr lang="en-US" sz="3200" dirty="0"/>
              <a:t> has used the term Statist in the sense of an individual more responsible for running a state or a government </a:t>
            </a:r>
            <a:r>
              <a:rPr lang="en-US" sz="3200" dirty="0" err="1"/>
              <a:t>fo</a:t>
            </a:r>
            <a:r>
              <a:rPr lang="en-US" sz="3200" dirty="0"/>
              <a:t> the development of statistics as a separate subject. </a:t>
            </a:r>
          </a:p>
          <a:p>
            <a:r>
              <a:rPr lang="en-US" sz="3200" dirty="0"/>
              <a:t>Captain John Grant(1620-1674), William petty(1623-1687)  and Henry are worthy of special mention.</a:t>
            </a:r>
            <a:endParaRPr lang="en-IN" sz="3200" dirty="0"/>
          </a:p>
        </p:txBody>
      </p:sp>
    </p:spTree>
    <p:extLst>
      <p:ext uri="{BB962C8B-B14F-4D97-AF65-F5344CB8AC3E}">
        <p14:creationId xmlns:p14="http://schemas.microsoft.com/office/powerpoint/2010/main" val="208844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F6127-52CB-4AA1-A4F5-EDFE5BB2E4E2}"/>
              </a:ext>
            </a:extLst>
          </p:cNvPr>
          <p:cNvSpPr>
            <a:spLocks noGrp="1"/>
          </p:cNvSpPr>
          <p:nvPr>
            <p:ph type="title"/>
          </p:nvPr>
        </p:nvSpPr>
        <p:spPr>
          <a:xfrm>
            <a:off x="838200" y="365125"/>
            <a:ext cx="10515600" cy="663575"/>
          </a:xfrm>
        </p:spPr>
        <p:txBody>
          <a:bodyPr>
            <a:normAutofit fontScale="90000"/>
          </a:bodyPr>
          <a:lstStyle/>
          <a:p>
            <a:r>
              <a:rPr lang="en-US" b="1" dirty="0"/>
              <a:t>Definitions</a:t>
            </a:r>
            <a:endParaRPr lang="en-IN" b="1" dirty="0"/>
          </a:p>
        </p:txBody>
      </p:sp>
      <p:sp>
        <p:nvSpPr>
          <p:cNvPr id="3" name="Content Placeholder 2">
            <a:extLst>
              <a:ext uri="{FF2B5EF4-FFF2-40B4-BE49-F238E27FC236}">
                <a16:creationId xmlns:a16="http://schemas.microsoft.com/office/drawing/2014/main" id="{5B679843-524F-4974-8714-CF764231A16F}"/>
              </a:ext>
            </a:extLst>
          </p:cNvPr>
          <p:cNvSpPr>
            <a:spLocks noGrp="1"/>
          </p:cNvSpPr>
          <p:nvPr>
            <p:ph idx="1"/>
          </p:nvPr>
        </p:nvSpPr>
        <p:spPr>
          <a:xfrm>
            <a:off x="228599" y="1304924"/>
            <a:ext cx="11858625" cy="5187951"/>
          </a:xfrm>
        </p:spPr>
        <p:txBody>
          <a:bodyPr>
            <a:normAutofit/>
          </a:bodyPr>
          <a:lstStyle/>
          <a:p>
            <a:r>
              <a:rPr lang="en-US" dirty="0"/>
              <a:t>Some of the important and popular  Definitions of Statistics as Numerical data are presented as under</a:t>
            </a:r>
          </a:p>
          <a:p>
            <a:r>
              <a:rPr lang="en-US" dirty="0"/>
              <a:t>Statistics refers to the classified facts </a:t>
            </a:r>
            <a:r>
              <a:rPr lang="en-US" dirty="0" err="1"/>
              <a:t>whicha</a:t>
            </a:r>
            <a:r>
              <a:rPr lang="en-US" dirty="0"/>
              <a:t> can be stated in numbers or in tables of numbers or in any tabular classified </a:t>
            </a:r>
            <a:r>
              <a:rPr lang="en-US" dirty="0" err="1"/>
              <a:t>classified</a:t>
            </a:r>
            <a:r>
              <a:rPr lang="en-US" dirty="0"/>
              <a:t> arrangement -</a:t>
            </a:r>
            <a:r>
              <a:rPr lang="en-US" b="1" i="1" dirty="0"/>
              <a:t>Webster</a:t>
            </a:r>
          </a:p>
          <a:p>
            <a:r>
              <a:rPr lang="en-US" dirty="0"/>
              <a:t>Statistics are collection of noteworthy facts concerning state both historical and descriptive- </a:t>
            </a:r>
            <a:r>
              <a:rPr lang="en-US" b="1" i="1" dirty="0" err="1"/>
              <a:t>Gotrified</a:t>
            </a:r>
            <a:r>
              <a:rPr lang="en-US" b="1" i="1" dirty="0"/>
              <a:t> and </a:t>
            </a:r>
            <a:r>
              <a:rPr lang="en-US" b="1" i="1" dirty="0" err="1"/>
              <a:t>Achenwall</a:t>
            </a:r>
            <a:r>
              <a:rPr lang="en-US" dirty="0"/>
              <a:t>.</a:t>
            </a:r>
          </a:p>
          <a:p>
            <a:r>
              <a:rPr lang="en-US" dirty="0"/>
              <a:t>Statistics is an aggregate knowledge brought together for practical end namely the  knowledge of concrete states- </a:t>
            </a:r>
            <a:r>
              <a:rPr lang="en-US" b="1" i="1" dirty="0" err="1"/>
              <a:t>Wappens</a:t>
            </a:r>
            <a:endParaRPr lang="en-US" b="1" i="1" dirty="0"/>
          </a:p>
          <a:p>
            <a:r>
              <a:rPr lang="en-IN" dirty="0"/>
              <a:t>Statistics is numerical statement of facts in any development of enquiry placed in relation to each other.- </a:t>
            </a:r>
            <a:r>
              <a:rPr lang="en-IN" b="1" i="1" dirty="0"/>
              <a:t>Bowley</a:t>
            </a:r>
          </a:p>
        </p:txBody>
      </p:sp>
    </p:spTree>
    <p:extLst>
      <p:ext uri="{BB962C8B-B14F-4D97-AF65-F5344CB8AC3E}">
        <p14:creationId xmlns:p14="http://schemas.microsoft.com/office/powerpoint/2010/main" val="26770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81CEC-880B-4C09-A030-4913A043AD6F}"/>
              </a:ext>
            </a:extLst>
          </p:cNvPr>
          <p:cNvSpPr>
            <a:spLocks noGrp="1"/>
          </p:cNvSpPr>
          <p:nvPr>
            <p:ph type="title"/>
          </p:nvPr>
        </p:nvSpPr>
        <p:spPr>
          <a:xfrm>
            <a:off x="133350" y="365126"/>
            <a:ext cx="11772900" cy="444500"/>
          </a:xfrm>
        </p:spPr>
        <p:txBody>
          <a:bodyPr>
            <a:noAutofit/>
          </a:bodyPr>
          <a:lstStyle/>
          <a:p>
            <a:r>
              <a:rPr lang="en-US" sz="3200" b="1" dirty="0"/>
              <a:t>According to this definition, the numerical data should possess the following major characteristics in order to be known as statistics.</a:t>
            </a:r>
            <a:endParaRPr lang="en-IN" sz="3200" b="1" dirty="0"/>
          </a:p>
        </p:txBody>
      </p:sp>
      <p:sp>
        <p:nvSpPr>
          <p:cNvPr id="3" name="Content Placeholder 2">
            <a:extLst>
              <a:ext uri="{FF2B5EF4-FFF2-40B4-BE49-F238E27FC236}">
                <a16:creationId xmlns:a16="http://schemas.microsoft.com/office/drawing/2014/main" id="{EB52670B-4C6B-4DF5-9467-F101E5052C3B}"/>
              </a:ext>
            </a:extLst>
          </p:cNvPr>
          <p:cNvSpPr>
            <a:spLocks noGrp="1"/>
          </p:cNvSpPr>
          <p:nvPr>
            <p:ph idx="1"/>
          </p:nvPr>
        </p:nvSpPr>
        <p:spPr>
          <a:xfrm>
            <a:off x="838200" y="809626"/>
            <a:ext cx="10515600" cy="5367337"/>
          </a:xfrm>
        </p:spPr>
        <p:txBody>
          <a:bodyPr/>
          <a:lstStyle/>
          <a:p>
            <a:endParaRPr lang="en-IN" dirty="0"/>
          </a:p>
          <a:p>
            <a:r>
              <a:rPr lang="en-IN" dirty="0"/>
              <a:t>Statistics should be numerically expressed</a:t>
            </a:r>
          </a:p>
          <a:p>
            <a:r>
              <a:rPr lang="en-IN" dirty="0"/>
              <a:t>Statistics are aggregates to facts</a:t>
            </a:r>
          </a:p>
          <a:p>
            <a:r>
              <a:rPr lang="en-IN" dirty="0"/>
              <a:t>Statistics affected to marked extent multiplicity of causes</a:t>
            </a:r>
          </a:p>
          <a:p>
            <a:r>
              <a:rPr lang="en-IN" dirty="0"/>
              <a:t>Statistics must be collected in a systematics manner for predetermined purpose.</a:t>
            </a:r>
          </a:p>
          <a:p>
            <a:r>
              <a:rPr lang="en-IN" dirty="0"/>
              <a:t>Statistics are enumerated or estimated according to reasonable standard of accuracy</a:t>
            </a:r>
          </a:p>
          <a:p>
            <a:r>
              <a:rPr lang="en-IN" dirty="0"/>
              <a:t>Statistics should be placed in relation to each other</a:t>
            </a:r>
          </a:p>
          <a:p>
            <a:r>
              <a:rPr lang="en-IN" dirty="0"/>
              <a:t>Statistics in singular sense as branch of study</a:t>
            </a:r>
            <a:endParaRPr lang="en-US" dirty="0"/>
          </a:p>
        </p:txBody>
      </p:sp>
    </p:spTree>
    <p:extLst>
      <p:ext uri="{BB962C8B-B14F-4D97-AF65-F5344CB8AC3E}">
        <p14:creationId xmlns:p14="http://schemas.microsoft.com/office/powerpoint/2010/main" val="4035935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F437F-6F54-45FE-BB00-A1782FF8FF7A}"/>
              </a:ext>
            </a:extLst>
          </p:cNvPr>
          <p:cNvSpPr>
            <a:spLocks noGrp="1"/>
          </p:cNvSpPr>
          <p:nvPr>
            <p:ph type="title"/>
          </p:nvPr>
        </p:nvSpPr>
        <p:spPr/>
        <p:txBody>
          <a:bodyPr/>
          <a:lstStyle/>
          <a:p>
            <a:r>
              <a:rPr lang="en-US" dirty="0"/>
              <a:t>Need of Biostatics in biological Science</a:t>
            </a:r>
            <a:endParaRPr lang="en-IN" dirty="0"/>
          </a:p>
        </p:txBody>
      </p:sp>
      <p:sp>
        <p:nvSpPr>
          <p:cNvPr id="3" name="Content Placeholder 2">
            <a:extLst>
              <a:ext uri="{FF2B5EF4-FFF2-40B4-BE49-F238E27FC236}">
                <a16:creationId xmlns:a16="http://schemas.microsoft.com/office/drawing/2014/main" id="{ADA85358-14B9-46F4-9718-B5A03803DBF6}"/>
              </a:ext>
            </a:extLst>
          </p:cNvPr>
          <p:cNvSpPr>
            <a:spLocks noGrp="1"/>
          </p:cNvSpPr>
          <p:nvPr>
            <p:ph idx="1"/>
          </p:nvPr>
        </p:nvSpPr>
        <p:spPr/>
        <p:txBody>
          <a:bodyPr/>
          <a:lstStyle/>
          <a:p>
            <a:r>
              <a:rPr lang="en-US" dirty="0"/>
              <a:t>Biostatics has always benefitted the other discipline through its applications. Each successive  interaction revitalizes and enhances the specialization in which it is applied. </a:t>
            </a:r>
          </a:p>
          <a:p>
            <a:r>
              <a:rPr lang="en-US" dirty="0"/>
              <a:t>Biostatistical science is clearly the premier science of </a:t>
            </a:r>
            <a:r>
              <a:rPr lang="en-US" dirty="0" err="1"/>
              <a:t>forseeable</a:t>
            </a:r>
            <a:r>
              <a:rPr lang="en-US" dirty="0"/>
              <a:t> future and is fast growing and well recognized and should always be prepared utilized.</a:t>
            </a:r>
            <a:endParaRPr lang="en-IN" dirty="0"/>
          </a:p>
        </p:txBody>
      </p:sp>
    </p:spTree>
    <p:extLst>
      <p:ext uri="{BB962C8B-B14F-4D97-AF65-F5344CB8AC3E}">
        <p14:creationId xmlns:p14="http://schemas.microsoft.com/office/powerpoint/2010/main" val="3380824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DC3DC-E7A8-41FF-B206-4D256E385818}"/>
              </a:ext>
            </a:extLst>
          </p:cNvPr>
          <p:cNvSpPr>
            <a:spLocks noGrp="1"/>
          </p:cNvSpPr>
          <p:nvPr>
            <p:ph type="title"/>
          </p:nvPr>
        </p:nvSpPr>
        <p:spPr>
          <a:xfrm>
            <a:off x="838200" y="365126"/>
            <a:ext cx="10515600" cy="730250"/>
          </a:xfrm>
        </p:spPr>
        <p:txBody>
          <a:bodyPr/>
          <a:lstStyle/>
          <a:p>
            <a:r>
              <a:rPr lang="en-US" b="1" dirty="0"/>
              <a:t>Definition</a:t>
            </a:r>
            <a:endParaRPr lang="en-IN" b="1" dirty="0"/>
          </a:p>
        </p:txBody>
      </p:sp>
      <p:sp>
        <p:nvSpPr>
          <p:cNvPr id="3" name="Content Placeholder 2">
            <a:extLst>
              <a:ext uri="{FF2B5EF4-FFF2-40B4-BE49-F238E27FC236}">
                <a16:creationId xmlns:a16="http://schemas.microsoft.com/office/drawing/2014/main" id="{D321629D-F9B7-45C7-9F6A-8321DF4ED3BC}"/>
              </a:ext>
            </a:extLst>
          </p:cNvPr>
          <p:cNvSpPr>
            <a:spLocks noGrp="1"/>
          </p:cNvSpPr>
          <p:nvPr>
            <p:ph idx="1"/>
          </p:nvPr>
        </p:nvSpPr>
        <p:spPr>
          <a:xfrm>
            <a:off x="838200" y="1095376"/>
            <a:ext cx="10515600" cy="5081587"/>
          </a:xfrm>
        </p:spPr>
        <p:txBody>
          <a:bodyPr>
            <a:normAutofit/>
          </a:bodyPr>
          <a:lstStyle/>
          <a:p>
            <a:r>
              <a:rPr lang="en-US" sz="3600" dirty="0"/>
              <a:t>Biostatics is scientific process to understand any phenomenon in biological sciences.</a:t>
            </a:r>
          </a:p>
          <a:p>
            <a:r>
              <a:rPr lang="en-US" sz="3600" dirty="0"/>
              <a:t>Scientific method is based on conducting experiments with an objective.</a:t>
            </a:r>
          </a:p>
          <a:p>
            <a:r>
              <a:rPr lang="en-US" sz="3600" dirty="0"/>
              <a:t>“Statistics is the scientific method of planning, collection, analysis, interpretation and presentation of data.</a:t>
            </a:r>
          </a:p>
          <a:p>
            <a:endParaRPr lang="en-IN" sz="3600" dirty="0"/>
          </a:p>
        </p:txBody>
      </p:sp>
    </p:spTree>
    <p:extLst>
      <p:ext uri="{BB962C8B-B14F-4D97-AF65-F5344CB8AC3E}">
        <p14:creationId xmlns:p14="http://schemas.microsoft.com/office/powerpoint/2010/main" val="410147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1141</Words>
  <Application>Microsoft Office PowerPoint</Application>
  <PresentationFormat>Widescreen</PresentationFormat>
  <Paragraphs>84</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Statistics: Introduction &amp; Definitions  for the students of M.Sc. Food Technology and M.Sc. Nutrition Sciences</vt:lpstr>
      <vt:lpstr>History</vt:lpstr>
      <vt:lpstr>History</vt:lpstr>
      <vt:lpstr>Introduction</vt:lpstr>
      <vt:lpstr>PowerPoint Presentation</vt:lpstr>
      <vt:lpstr>Definitions</vt:lpstr>
      <vt:lpstr>According to this definition, the numerical data should possess the following major characteristics in order to be known as statistics.</vt:lpstr>
      <vt:lpstr>Need of Biostatics in biological Science</vt:lpstr>
      <vt:lpstr>Definition</vt:lpstr>
      <vt:lpstr>The term Biostatistics can be understood to indicate the following</vt:lpstr>
      <vt:lpstr>Observations in Biological Sciences</vt:lpstr>
      <vt:lpstr>Subjective influence of the observer </vt:lpstr>
      <vt:lpstr>The change in the occurrence of phenomena</vt:lpstr>
      <vt:lpstr>Quantitative and Qualitative Observations</vt:lpstr>
      <vt:lpstr>Scope</vt:lpstr>
      <vt:lpstr>Functions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Definitions &amp; Introduction for the students of M.Sc Food Technology and M.Sc. Nutrtion Sciences</dc:title>
  <dc:creator>Mamta Sagar</dc:creator>
  <cp:lastModifiedBy>mamtasagar</cp:lastModifiedBy>
  <cp:revision>70</cp:revision>
  <dcterms:created xsi:type="dcterms:W3CDTF">2021-06-16T09:59:20Z</dcterms:created>
  <dcterms:modified xsi:type="dcterms:W3CDTF">2021-12-24T09:50:03Z</dcterms:modified>
</cp:coreProperties>
</file>