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6"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5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48bf9a0cf18505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48bf9a0cf18505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bead691d0b9b6b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bead691d0b9b6b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bead691d0b9b6b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bead691d0b9b6b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bead691d0b9b6b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bead691d0b9b6b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bead691d0b9b6b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bead691d0b9b6b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bead691d0b9b6b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bead691d0b9b6b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bead691d0b9b6b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bead691d0b9b6b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bead691d0b9b6b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bead691d0b9b6b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bead691d0b9b6b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bead691d0b9b6b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bead691d0b9b6b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bead691d0b9b6b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21db598bf66322c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21db598bf66322c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448bf9a0cf18505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448bf9a0cf18505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bead691d0b9b6b2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bead691d0b9b6b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bead691d0b9b6b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bead691d0b9b6b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21db598bf66322c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21db598bf66322c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1db598bf66322c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1db598bf66322c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1db598bf66322c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21db598bf66322c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bf4c6e132ce6ce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bf4c6e132ce6ce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69d0dfc6c9952ff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69d0dfc6c9952ff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48bf9a0cf18505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48bf9a0cf18505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48bf9a0cf18505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48bf9a0cf18505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48bf9a0cf18505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48bf9a0cf18505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48bf9a0cf185052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48bf9a0cf185052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bead691d0b9b6b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bead691d0b9b6b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544213AF-26F6-41FA-8D85-E2C5388D6E58}" type="datetimeFigureOut">
              <a:rPr lang="en-US" smtClean="0"/>
              <a:pPr/>
              <a:t>12/21/2021</a:t>
            </a:fld>
            <a:endParaRPr lang="en-US" dirty="0">
              <a:solidFill>
                <a:srgbClr val="FFFFFF"/>
              </a:solidFill>
            </a:endParaRPr>
          </a:p>
        </p:txBody>
      </p:sp>
      <p:sp>
        <p:nvSpPr>
          <p:cNvPr id="17" name="Footer Placeholder 16"/>
          <p:cNvSpPr>
            <a:spLocks noGrp="1"/>
          </p:cNvSpPr>
          <p:nvPr>
            <p:ph type="ftr" sz="quarter" idx="11"/>
          </p:nvPr>
        </p:nvSpPr>
        <p:spPr/>
        <p:txBody>
          <a:bodyPr/>
          <a:lstStyle/>
          <a:p>
            <a:endParaRPr kumimoji="0" lang="en-US">
              <a:solidFill>
                <a:schemeClr val="accent1">
                  <a:tint val="20000"/>
                </a:schemeClr>
              </a:solidFill>
            </a:endParaRPr>
          </a:p>
        </p:txBody>
      </p:sp>
      <p:sp>
        <p:nvSpPr>
          <p:cNvPr id="7" name="Straight Connector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
        <p:nvSpPr>
          <p:cNvPr id="8" name="Title 7"/>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2257426"/>
            <a:ext cx="457200" cy="330994"/>
          </a:xfrm>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
        <p:nvSpPr>
          <p:cNvPr id="3" name="Vertical Text Placeholder 2"/>
          <p:cNvSpPr>
            <a:spLocks noGrp="1"/>
          </p:cNvSpPr>
          <p:nvPr>
            <p:ph type="body" orient="vert" idx="1"/>
          </p:nvPr>
        </p:nvSpPr>
        <p:spPr>
          <a:xfrm>
            <a:off x="304800" y="228600"/>
            <a:ext cx="6553200" cy="43660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228601"/>
            <a:ext cx="1447800" cy="4388644"/>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544213AF-26F6-41FA-8D85-E2C5388D6E58}"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769779"/>
            <a:ext cx="457200" cy="330994"/>
          </a:xfrm>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12/21/2021</a:t>
            </a:fld>
            <a:endParaRPr lang="en-US"/>
          </a:p>
        </p:txBody>
      </p:sp>
      <p:sp>
        <p:nvSpPr>
          <p:cNvPr id="8" name="Straight Connector 7"/>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
        <p:nvSpPr>
          <p:cNvPr id="2" name="Title 1"/>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171450"/>
            <a:ext cx="8534400" cy="569214"/>
          </a:xfrm>
        </p:spPr>
        <p:txBody>
          <a:bodyPr/>
          <a:lstStyle/>
          <a:p>
            <a:r>
              <a:rPr kumimoji="0" lang="en-US"/>
              <a:t>Click to edit Master title style</a:t>
            </a:r>
          </a:p>
        </p:txBody>
      </p:sp>
      <p:sp>
        <p:nvSpPr>
          <p:cNvPr id="5" name="Date Placeholder 4"/>
          <p:cNvSpPr>
            <a:spLocks noGrp="1"/>
          </p:cNvSpPr>
          <p:nvPr>
            <p:ph type="dt" sz="half" idx="10"/>
          </p:nvPr>
        </p:nvSpPr>
        <p:spPr>
          <a:xfrm>
            <a:off x="5791200" y="4807458"/>
            <a:ext cx="3044952" cy="274320"/>
          </a:xfrm>
        </p:spPr>
        <p:txBody>
          <a:bodyPr/>
          <a:lstStyle/>
          <a:p>
            <a:fld id="{544213AF-26F6-41FA-8D85-E2C5388D6E58}" type="datetimeFigureOut">
              <a:rPr lang="en-US" smtClean="0"/>
              <a:pPr/>
              <a:t>12/21/2021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
        <p:nvSpPr>
          <p:cNvPr id="8" name="Straight Connector 7"/>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028700"/>
            <a:ext cx="4038600" cy="3511296"/>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028700"/>
            <a:ext cx="4038600" cy="3511296"/>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44213AF-26F6-41FA-8D85-E2C5388D6E58}" type="datetimeFigureOut">
              <a:rPr lang="en-US" smtClean="0"/>
              <a:pPr/>
              <a:t>12/21/2021</a:t>
            </a:fld>
            <a:endParaRPr lang="en-US"/>
          </a:p>
        </p:txBody>
      </p:sp>
      <p:sp>
        <p:nvSpPr>
          <p:cNvPr id="8" name="Footer Placeholder 7"/>
          <p:cNvSpPr>
            <a:spLocks noGrp="1"/>
          </p:cNvSpPr>
          <p:nvPr>
            <p:ph type="ftr" sz="quarter" idx="11"/>
          </p:nvPr>
        </p:nvSpPr>
        <p:spPr>
          <a:xfrm>
            <a:off x="304800" y="4807458"/>
            <a:ext cx="3581400" cy="274320"/>
          </a:xfrm>
        </p:spPr>
        <p:txBody>
          <a:bodyPr/>
          <a:lstStyle/>
          <a:p>
            <a:endParaRPr kumimoji="0" lang="en-US"/>
          </a:p>
        </p:txBody>
      </p:sp>
      <p:sp>
        <p:nvSpPr>
          <p:cNvPr id="15" name="Straight Connector 14"/>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1853537"/>
            <a:ext cx="4041648" cy="28638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1853537"/>
            <a:ext cx="4038600" cy="286664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781812"/>
            <a:ext cx="457200" cy="330994"/>
          </a:xfrm>
        </p:spPr>
        <p:txBody>
          <a:bodyPr/>
          <a:lstStyle>
            <a:lvl1pPr algn="ctr">
              <a:defRPr/>
            </a:lvl1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44213AF-26F6-41FA-8D85-E2C5388D6E58}" type="datetimeFigureOut">
              <a:rPr lang="en-US" smtClean="0"/>
              <a:pPr/>
              <a:t>12/21/2021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a:xfrm>
            <a:off x="4343400" y="777015"/>
            <a:ext cx="457200" cy="330994"/>
          </a:xfrm>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44213AF-26F6-41FA-8D85-E2C5388D6E58}" type="datetimeFigureOut">
              <a:rPr lang="en-US" smtClean="0"/>
              <a:pPr/>
              <a:t>12/21/2021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4743450"/>
            <a:ext cx="609600" cy="330993"/>
          </a:xfrm>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514350"/>
            <a:ext cx="5638800" cy="4057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
        <p:nvSpPr>
          <p:cNvPr id="21" name="Rectangle 20"/>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pPr/>
              <a:t>12/21/2021</a:t>
            </a:fld>
            <a:endParaRPr lang="en-US"/>
          </a:p>
        </p:txBody>
      </p:sp>
      <p:sp>
        <p:nvSpPr>
          <p:cNvPr id="6" name="Footer Placeholder 5"/>
          <p:cNvSpPr>
            <a:spLocks noGrp="1"/>
          </p:cNvSpPr>
          <p:nvPr>
            <p:ph type="ftr" sz="quarter" idx="11"/>
          </p:nvPr>
        </p:nvSpPr>
        <p:spPr>
          <a:xfrm>
            <a:off x="301752" y="4808136"/>
            <a:ext cx="3383280" cy="274320"/>
          </a:xfr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
        <p:nvSpPr>
          <p:cNvPr id="2" name="Title 1"/>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457200"/>
            <a:ext cx="5867400" cy="32004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4803738"/>
            <a:ext cx="3044952" cy="274320"/>
          </a:xfrm>
        </p:spPr>
        <p:txBody>
          <a:bodyPr/>
          <a:lstStyle/>
          <a:p>
            <a:fld id="{544213AF-26F6-41FA-8D85-E2C5388D6E58}" type="datetimeFigureOut">
              <a:rPr lang="en-US" smtClean="0"/>
              <a:pPr/>
              <a:t>12/21/2021</a:t>
            </a:fld>
            <a:endParaRPr lang="en-US">
              <a:solidFill>
                <a:schemeClr val="tx1"/>
              </a:solidFill>
            </a:endParaRPr>
          </a:p>
        </p:txBody>
      </p:sp>
      <p:sp>
        <p:nvSpPr>
          <p:cNvPr id="6" name="Footer Placeholder 5"/>
          <p:cNvSpPr>
            <a:spLocks noGrp="1"/>
          </p:cNvSpPr>
          <p:nvPr>
            <p:ph type="ftr" sz="quarter" idx="11"/>
          </p:nvPr>
        </p:nvSpPr>
        <p:spPr>
          <a:xfrm>
            <a:off x="301752" y="4808136"/>
            <a:ext cx="3584448" cy="274320"/>
          </a:xfrm>
        </p:spPr>
        <p:txBody>
          <a:bodyPr/>
          <a:lstStyle/>
          <a:p>
            <a:endParaRPr kumimoji="0" lang="en-US">
              <a:solidFill>
                <a:schemeClr val="tx1"/>
              </a:solidFil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544213AF-26F6-41FA-8D85-E2C5388D6E58}" type="datetimeFigureOut">
              <a:rPr lang="en-US" smtClean="0"/>
              <a:pPr/>
              <a:t>12/21/2021</a:t>
            </a:fld>
            <a:endParaRPr lang="en-US" sz="1000" dirty="0">
              <a:solidFill>
                <a:schemeClr val="tx1"/>
              </a:solidFill>
            </a:endParaRPr>
          </a:p>
        </p:txBody>
      </p:sp>
      <p:sp>
        <p:nvSpPr>
          <p:cNvPr id="3" name="Footer Placeholder 2"/>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pPr algn="r" eaLnBrk="1" latinLnBrk="0" hangingPunct="1"/>
            <a:endParaRPr kumimoji="0" lang="en-US" sz="1000" dirty="0">
              <a:solidFill>
                <a:schemeClr val="tx1"/>
              </a:solidFill>
            </a:endParaRPr>
          </a:p>
        </p:txBody>
      </p:sp>
      <p:sp>
        <p:nvSpPr>
          <p:cNvPr id="8" name="Rectangle 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
        <p:nvSpPr>
          <p:cNvPr id="22" name="Title Placeholder 21"/>
          <p:cNvSpPr>
            <a:spLocks noGrp="1"/>
          </p:cNvSpPr>
          <p:nvPr>
            <p:ph type="title"/>
          </p:nvPr>
        </p:nvSpPr>
        <p:spPr>
          <a:xfrm>
            <a:off x="301752" y="171450"/>
            <a:ext cx="8534400" cy="569214"/>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dirty="0">
                <a:solidFill>
                  <a:schemeClr val="accent4"/>
                </a:solidFill>
                <a:highlight>
                  <a:schemeClr val="lt1"/>
                </a:highlight>
              </a:rPr>
              <a:t>Sterilisation and Disinfection- Physical Methods </a:t>
            </a:r>
            <a:endParaRPr sz="4000" b="1" dirty="0">
              <a:solidFill>
                <a:schemeClr val="accent4"/>
              </a:solidFill>
              <a:highlight>
                <a:schemeClr val="lt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343231" y="19277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highlight>
                  <a:srgbClr val="FFFF00"/>
                </a:highlight>
              </a:rPr>
              <a:t>Dry Heat</a:t>
            </a:r>
            <a:r>
              <a:rPr lang="en-GB" b="1" dirty="0"/>
              <a:t>:</a:t>
            </a:r>
            <a:endParaRPr b="1"/>
          </a:p>
        </p:txBody>
      </p:sp>
      <p:sp>
        <p:nvSpPr>
          <p:cNvPr id="105" name="Google Shape;105;p2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b="1" u="sng" dirty="0">
                <a:solidFill>
                  <a:schemeClr val="tx1"/>
                </a:solidFill>
                <a:latin typeface="Times New Roman" pitchFamily="18" charset="0"/>
                <a:cs typeface="Times New Roman" pitchFamily="18" charset="0"/>
              </a:rPr>
              <a:t>Red heat</a:t>
            </a:r>
            <a:r>
              <a:rPr lang="en-GB" sz="2000" b="1" dirty="0">
                <a:solidFill>
                  <a:schemeClr val="tx1"/>
                </a:solidFill>
                <a:latin typeface="Times New Roman" pitchFamily="18" charset="0"/>
                <a:cs typeface="Times New Roman" pitchFamily="18" charset="0"/>
              </a:rPr>
              <a:t>: </a:t>
            </a:r>
            <a:r>
              <a:rPr lang="en-GB" sz="1800" dirty="0">
                <a:solidFill>
                  <a:schemeClr val="tx1"/>
                </a:solidFill>
                <a:latin typeface="Times New Roman" pitchFamily="18" charset="0"/>
                <a:cs typeface="Times New Roman" pitchFamily="18" charset="0"/>
              </a:rPr>
              <a:t>Articles such as bacteriological loops, straight wires, tips of forceps are sterilised by holding them in Bunsen flame till they become red hot.</a:t>
            </a:r>
            <a:endParaRPr sz="1800">
              <a:solidFill>
                <a:schemeClr val="tx1"/>
              </a:solidFill>
              <a:latin typeface="Times New Roman" pitchFamily="18" charset="0"/>
              <a:cs typeface="Times New Roman" pitchFamily="18" charset="0"/>
            </a:endParaRPr>
          </a:p>
          <a:p>
            <a:pPr marL="0" lvl="0" indent="0" algn="l" rtl="0">
              <a:spcBef>
                <a:spcPts val="1600"/>
              </a:spcBef>
              <a:spcAft>
                <a:spcPts val="0"/>
              </a:spcAft>
              <a:buNone/>
            </a:pPr>
            <a:r>
              <a:rPr lang="en-GB" sz="2000" b="1" u="sng" dirty="0">
                <a:solidFill>
                  <a:schemeClr val="tx1"/>
                </a:solidFill>
                <a:latin typeface="Times New Roman" pitchFamily="18" charset="0"/>
                <a:cs typeface="Times New Roman" pitchFamily="18" charset="0"/>
              </a:rPr>
              <a:t>Flaming</a:t>
            </a:r>
            <a:r>
              <a:rPr lang="en-GB" sz="2000" b="1" dirty="0">
                <a:solidFill>
                  <a:schemeClr val="tx1"/>
                </a:solidFill>
                <a:latin typeface="Times New Roman" pitchFamily="18" charset="0"/>
                <a:cs typeface="Times New Roman" pitchFamily="18" charset="0"/>
              </a:rPr>
              <a:t>: </a:t>
            </a:r>
            <a:r>
              <a:rPr lang="en-GB" sz="1800" dirty="0">
                <a:solidFill>
                  <a:schemeClr val="tx1"/>
                </a:solidFill>
                <a:latin typeface="Times New Roman" pitchFamily="18" charset="0"/>
                <a:cs typeface="Times New Roman" pitchFamily="18" charset="0"/>
              </a:rPr>
              <a:t>This is a method of passing the article over a Bunsen flame, but not heating it to redness.</a:t>
            </a:r>
            <a:endParaRPr sz="1800">
              <a:solidFill>
                <a:schemeClr val="tx1"/>
              </a:solidFill>
              <a:latin typeface="Times New Roman" pitchFamily="18" charset="0"/>
              <a:cs typeface="Times New Roman" pitchFamily="18" charset="0"/>
            </a:endParaRPr>
          </a:p>
          <a:p>
            <a:pPr marL="457200" lvl="0" indent="-381000" algn="l" rtl="0">
              <a:spcBef>
                <a:spcPts val="1600"/>
              </a:spcBef>
              <a:spcAft>
                <a:spcPts val="0"/>
              </a:spcAft>
              <a:buSzPts val="2400"/>
              <a:buFont typeface="Wingdings" pitchFamily="2" charset="2"/>
              <a:buChar char="q"/>
            </a:pPr>
            <a:r>
              <a:rPr lang="en-GB" sz="1800" dirty="0">
                <a:solidFill>
                  <a:schemeClr val="tx1"/>
                </a:solidFill>
                <a:latin typeface="Times New Roman" pitchFamily="18" charset="0"/>
                <a:cs typeface="Times New Roman" pitchFamily="18" charset="0"/>
              </a:rPr>
              <a:t>Articles such as scalpels, mouth of test tubes, flasks, glass slides and cover slips are passed through the flame a few times.</a:t>
            </a:r>
            <a:endParaRPr sz="1800">
              <a:solidFill>
                <a:schemeClr val="tx1"/>
              </a:solidFill>
              <a:latin typeface="Times New Roman" pitchFamily="18" charset="0"/>
              <a:cs typeface="Times New Roman" pitchFamily="18" charset="0"/>
            </a:endParaRPr>
          </a:p>
          <a:p>
            <a:pPr marL="0" lvl="0" indent="0" algn="l" rtl="0">
              <a:spcBef>
                <a:spcPts val="1600"/>
              </a:spcBef>
              <a:spcAft>
                <a:spcPts val="1600"/>
              </a:spcAft>
              <a:buNone/>
            </a:pPr>
            <a:endParaRPr sz="180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u="sng">
                <a:highlight>
                  <a:srgbClr val="FFFF00"/>
                </a:highlight>
              </a:rPr>
              <a:t>Incineration</a:t>
            </a:r>
            <a:r>
              <a:rPr lang="en-GB" b="1">
                <a:highlight>
                  <a:srgbClr val="FFFF00"/>
                </a:highlight>
              </a:rPr>
              <a:t>:</a:t>
            </a:r>
            <a:endParaRPr b="1">
              <a:highlight>
                <a:srgbClr val="FFFF00"/>
              </a:highlight>
            </a:endParaRPr>
          </a:p>
        </p:txBody>
      </p:sp>
      <p:sp>
        <p:nvSpPr>
          <p:cNvPr id="111" name="Google Shape;111;p2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SzPts val="2400"/>
              <a:buFont typeface="Wingdings" pitchFamily="2" charset="2"/>
              <a:buChar char="q"/>
            </a:pPr>
            <a:r>
              <a:rPr lang="en-GB" sz="1800" dirty="0">
                <a:solidFill>
                  <a:schemeClr val="tx1"/>
                </a:solidFill>
              </a:rPr>
              <a:t>This is an excellent method for safely destroying contaminated materials such as contaminated cloth, animal carcasses and pathological materials by burning them in incinerator.</a:t>
            </a:r>
            <a:endParaRPr sz="1800">
              <a:solidFill>
                <a:schemeClr val="tx1"/>
              </a:solidFill>
            </a:endParaRPr>
          </a:p>
          <a:p>
            <a:pPr marL="457200" lvl="0" indent="-381000" algn="l" rtl="0">
              <a:lnSpc>
                <a:spcPct val="150000"/>
              </a:lnSpc>
              <a:spcBef>
                <a:spcPts val="0"/>
              </a:spcBef>
              <a:spcAft>
                <a:spcPts val="0"/>
              </a:spcAft>
              <a:buSzPts val="2400"/>
              <a:buFont typeface="Wingdings" pitchFamily="2" charset="2"/>
              <a:buChar char="q"/>
            </a:pPr>
            <a:r>
              <a:rPr lang="en-GB" sz="1800" dirty="0">
                <a:solidFill>
                  <a:schemeClr val="tx1"/>
                </a:solidFill>
              </a:rPr>
              <a:t>Plastics such as PVC and polythene can be dealt with similarly but polystyrene materials emit clouds of dense black smoke and hence should be autoclaved in appropriate containers.</a:t>
            </a:r>
            <a:endParaRPr sz="1800">
              <a:solidFill>
                <a:schemeClr val="tx1"/>
              </a:solidFill>
            </a:endParaRPr>
          </a:p>
          <a:p>
            <a:pPr marL="457200" lvl="0" indent="0" algn="l" rtl="0">
              <a:lnSpc>
                <a:spcPct val="150000"/>
              </a:lnSpc>
              <a:spcBef>
                <a:spcPts val="1600"/>
              </a:spcBef>
              <a:spcAft>
                <a:spcPts val="1600"/>
              </a:spcAft>
              <a:buNone/>
            </a:pP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4"/>
          <p:cNvSpPr txBox="1"/>
          <p:nvPr/>
        </p:nvSpPr>
        <p:spPr>
          <a:xfrm>
            <a:off x="-12" y="21015"/>
            <a:ext cx="9144000" cy="5143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800" b="1" dirty="0">
                <a:solidFill>
                  <a:schemeClr val="tx1"/>
                </a:solidFill>
                <a:highlight>
                  <a:srgbClr val="FFFF00"/>
                </a:highlight>
                <a:latin typeface="Times New Roman" pitchFamily="18" charset="0"/>
                <a:cs typeface="Times New Roman" pitchFamily="18" charset="0"/>
              </a:rPr>
              <a:t>      Hot air oven</a:t>
            </a:r>
            <a:r>
              <a:rPr lang="en-GB" sz="2000" b="1" dirty="0">
                <a:solidFill>
                  <a:schemeClr val="tx1"/>
                </a:solidFill>
                <a:highlight>
                  <a:srgbClr val="FFFF00"/>
                </a:highlight>
                <a:latin typeface="Times New Roman" pitchFamily="18" charset="0"/>
                <a:cs typeface="Times New Roman" pitchFamily="18" charset="0"/>
              </a:rPr>
              <a:t>:</a:t>
            </a:r>
            <a:r>
              <a:rPr lang="en-GB" sz="2000" b="1" dirty="0">
                <a:solidFill>
                  <a:schemeClr val="tx1"/>
                </a:solidFill>
                <a:latin typeface="Times New Roman" pitchFamily="18" charset="0"/>
                <a:cs typeface="Times New Roman" pitchFamily="18" charset="0"/>
              </a:rPr>
              <a:t> </a:t>
            </a:r>
            <a:r>
              <a:rPr lang="en-GB" sz="1800" dirty="0">
                <a:solidFill>
                  <a:schemeClr val="tx1"/>
                </a:solidFill>
                <a:latin typeface="Times New Roman" pitchFamily="18" charset="0"/>
                <a:cs typeface="Times New Roman" pitchFamily="18" charset="0"/>
              </a:rPr>
              <a:t>This method was introduced by Louis Pasteur.</a:t>
            </a:r>
            <a:endParaRPr sz="1800">
              <a:solidFill>
                <a:schemeClr val="tx1"/>
              </a:solidFill>
              <a:latin typeface="Times New Roman" pitchFamily="18" charset="0"/>
              <a:cs typeface="Times New Roman" pitchFamily="18" charset="0"/>
            </a:endParaRPr>
          </a:p>
          <a:p>
            <a:pPr marL="457200" lvl="0" indent="-381000" algn="l" rtl="0">
              <a:lnSpc>
                <a:spcPct val="150000"/>
              </a:lnSpc>
              <a:spcBef>
                <a:spcPts val="1600"/>
              </a:spcBef>
              <a:spcAft>
                <a:spcPts val="0"/>
              </a:spcAft>
              <a:buClr>
                <a:schemeClr val="dk2"/>
              </a:buClr>
              <a:buSzPts val="2400"/>
              <a:buChar char="●"/>
            </a:pPr>
            <a:r>
              <a:rPr lang="en-GB" sz="1800" dirty="0">
                <a:solidFill>
                  <a:schemeClr val="tx1"/>
                </a:solidFill>
                <a:latin typeface="Times New Roman" pitchFamily="18" charset="0"/>
                <a:cs typeface="Times New Roman" pitchFamily="18" charset="0"/>
              </a:rPr>
              <a:t>Articles to be sterilised are exposed to high temperature (160℃) for duration of one hour in an electrically heated </a:t>
            </a:r>
            <a:r>
              <a:rPr lang="en-GB" sz="1800" dirty="0" err="1">
                <a:solidFill>
                  <a:schemeClr val="tx1"/>
                </a:solidFill>
                <a:latin typeface="Times New Roman" pitchFamily="18" charset="0"/>
                <a:cs typeface="Times New Roman" pitchFamily="18" charset="0"/>
              </a:rPr>
              <a:t>oven.Since</a:t>
            </a:r>
            <a:r>
              <a:rPr lang="en-GB" sz="1800" dirty="0">
                <a:solidFill>
                  <a:schemeClr val="tx1"/>
                </a:solidFill>
                <a:latin typeface="Times New Roman" pitchFamily="18" charset="0"/>
                <a:cs typeface="Times New Roman" pitchFamily="18" charset="0"/>
              </a:rPr>
              <a:t> air is poor conductor of heat even distribution of heat throughout the chamber is achieved by a fan.</a:t>
            </a:r>
            <a:endParaRPr sz="1800">
              <a:solidFill>
                <a:schemeClr val="tx1"/>
              </a:solidFill>
              <a:latin typeface="Times New Roman" pitchFamily="18" charset="0"/>
              <a:cs typeface="Times New Roman" pitchFamily="18" charset="0"/>
            </a:endParaRPr>
          </a:p>
          <a:p>
            <a:pPr marL="457200" lvl="0" indent="-381000" algn="l" rtl="0">
              <a:lnSpc>
                <a:spcPct val="150000"/>
              </a:lnSpc>
              <a:spcBef>
                <a:spcPts val="0"/>
              </a:spcBef>
              <a:spcAft>
                <a:spcPts val="0"/>
              </a:spcAft>
              <a:buClr>
                <a:schemeClr val="dk2"/>
              </a:buClr>
              <a:buSzPts val="2400"/>
              <a:buChar char="●"/>
            </a:pPr>
            <a:r>
              <a:rPr lang="en-GB" sz="1800" dirty="0">
                <a:solidFill>
                  <a:schemeClr val="tx1"/>
                </a:solidFill>
                <a:latin typeface="Times New Roman" pitchFamily="18" charset="0"/>
                <a:cs typeface="Times New Roman" pitchFamily="18" charset="0"/>
              </a:rPr>
              <a:t>The heat is transferred to the article by radiation, conduction and convection.</a:t>
            </a:r>
            <a:endParaRPr sz="1800">
              <a:solidFill>
                <a:schemeClr val="tx1"/>
              </a:solidFill>
              <a:latin typeface="Times New Roman" pitchFamily="18" charset="0"/>
              <a:cs typeface="Times New Roman" pitchFamily="18" charset="0"/>
            </a:endParaRPr>
          </a:p>
          <a:p>
            <a:pPr marL="457200" lvl="0" indent="-381000" algn="l" rtl="0">
              <a:lnSpc>
                <a:spcPct val="150000"/>
              </a:lnSpc>
              <a:spcBef>
                <a:spcPts val="0"/>
              </a:spcBef>
              <a:spcAft>
                <a:spcPts val="0"/>
              </a:spcAft>
              <a:buClr>
                <a:schemeClr val="dk2"/>
              </a:buClr>
              <a:buSzPts val="2400"/>
              <a:buChar char="●"/>
            </a:pPr>
            <a:r>
              <a:rPr lang="en-GB" sz="1800" dirty="0">
                <a:solidFill>
                  <a:schemeClr val="tx1"/>
                </a:solidFill>
                <a:latin typeface="Times New Roman" pitchFamily="18" charset="0"/>
                <a:cs typeface="Times New Roman" pitchFamily="18" charset="0"/>
              </a:rPr>
              <a:t>Articles to be sterilised must be perfectly dry before placing them inside to avoid breakage.</a:t>
            </a:r>
            <a:endParaRPr sz="1800">
              <a:solidFill>
                <a:schemeClr val="tx1"/>
              </a:solidFill>
              <a:latin typeface="Times New Roman" pitchFamily="18" charset="0"/>
              <a:cs typeface="Times New Roman" pitchFamily="18" charset="0"/>
            </a:endParaRPr>
          </a:p>
          <a:p>
            <a:pPr marL="457200" lvl="0" indent="-393700" algn="l" rtl="0">
              <a:lnSpc>
                <a:spcPct val="150000"/>
              </a:lnSpc>
              <a:spcBef>
                <a:spcPts val="0"/>
              </a:spcBef>
              <a:spcAft>
                <a:spcPts val="0"/>
              </a:spcAft>
              <a:buClr>
                <a:schemeClr val="dk2"/>
              </a:buClr>
              <a:buSzPts val="2600"/>
              <a:buChar char="●"/>
            </a:pPr>
            <a:r>
              <a:rPr lang="en-GB" sz="1800" dirty="0">
                <a:solidFill>
                  <a:schemeClr val="tx1"/>
                </a:solidFill>
                <a:latin typeface="Times New Roman" pitchFamily="18" charset="0"/>
                <a:cs typeface="Times New Roman" pitchFamily="18" charset="0"/>
              </a:rPr>
              <a:t>The material should be arranged so as to allow free circulation of air between the objects</a:t>
            </a:r>
            <a:r>
              <a:rPr lang="en-GB" sz="2000" dirty="0">
                <a:solidFill>
                  <a:schemeClr val="tx1"/>
                </a:solidFill>
                <a:latin typeface="Times New Roman" pitchFamily="18" charset="0"/>
                <a:cs typeface="Times New Roman" pitchFamily="18" charset="0"/>
              </a:rPr>
              <a:t>.</a:t>
            </a:r>
            <a:endParaRPr sz="2000">
              <a:solidFill>
                <a:schemeClr val="tx1"/>
              </a:solidFill>
              <a:latin typeface="Times New Roman" pitchFamily="18" charset="0"/>
              <a:cs typeface="Times New Roman" pitchFamily="18" charset="0"/>
            </a:endParaRPr>
          </a:p>
          <a:p>
            <a:pPr marL="0" lvl="0" indent="0" algn="l" rtl="0">
              <a:lnSpc>
                <a:spcPct val="150000"/>
              </a:lnSpc>
              <a:spcBef>
                <a:spcPts val="1600"/>
              </a:spcBef>
              <a:spcAft>
                <a:spcPts val="1600"/>
              </a:spcAft>
              <a:buNone/>
            </a:pPr>
            <a:endParaRPr sz="2000" b="1">
              <a:solidFill>
                <a:schemeClr val="dk2"/>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p:nvPr/>
        </p:nvSpPr>
        <p:spPr>
          <a:xfrm>
            <a:off x="0" y="0"/>
            <a:ext cx="9336300" cy="514350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SzPts val="2400"/>
              <a:buChar char="●"/>
            </a:pPr>
            <a:r>
              <a:rPr lang="en-GB" sz="1800" dirty="0">
                <a:solidFill>
                  <a:schemeClr val="tx1"/>
                </a:solidFill>
                <a:latin typeface="Times New Roman" pitchFamily="18" charset="0"/>
                <a:cs typeface="Times New Roman" pitchFamily="18" charset="0"/>
              </a:rPr>
              <a:t>Mouths of flasks, test tubes and both ends of pipettes must be plugged with cotton wool.</a:t>
            </a:r>
            <a:endParaRPr sz="1800">
              <a:solidFill>
                <a:schemeClr val="tx1"/>
              </a:solidFill>
              <a:latin typeface="Times New Roman" pitchFamily="18" charset="0"/>
              <a:cs typeface="Times New Roman" pitchFamily="18" charset="0"/>
            </a:endParaRPr>
          </a:p>
          <a:p>
            <a:pPr marL="457200" lvl="0" indent="-381000" algn="l" rtl="0">
              <a:lnSpc>
                <a:spcPct val="150000"/>
              </a:lnSpc>
              <a:spcBef>
                <a:spcPts val="0"/>
              </a:spcBef>
              <a:spcAft>
                <a:spcPts val="0"/>
              </a:spcAft>
              <a:buClr>
                <a:schemeClr val="dk2"/>
              </a:buClr>
              <a:buSzPts val="2400"/>
              <a:buChar char="●"/>
            </a:pPr>
            <a:r>
              <a:rPr lang="en-GB" sz="1800" dirty="0" err="1">
                <a:solidFill>
                  <a:schemeClr val="tx1"/>
                </a:solidFill>
                <a:latin typeface="Times New Roman" pitchFamily="18" charset="0"/>
                <a:cs typeface="Times New Roman" pitchFamily="18" charset="0"/>
              </a:rPr>
              <a:t>Articals</a:t>
            </a:r>
            <a:r>
              <a:rPr lang="en-GB" sz="1800" dirty="0">
                <a:solidFill>
                  <a:schemeClr val="tx1"/>
                </a:solidFill>
                <a:latin typeface="Times New Roman" pitchFamily="18" charset="0"/>
                <a:cs typeface="Times New Roman" pitchFamily="18" charset="0"/>
              </a:rPr>
              <a:t> such as </a:t>
            </a:r>
            <a:r>
              <a:rPr lang="en-GB" sz="1800" dirty="0" err="1">
                <a:solidFill>
                  <a:schemeClr val="tx1"/>
                </a:solidFill>
                <a:latin typeface="Times New Roman" pitchFamily="18" charset="0"/>
                <a:cs typeface="Times New Roman" pitchFamily="18" charset="0"/>
              </a:rPr>
              <a:t>petri</a:t>
            </a:r>
            <a:r>
              <a:rPr lang="en-GB" sz="1800" dirty="0">
                <a:solidFill>
                  <a:schemeClr val="tx1"/>
                </a:solidFill>
                <a:latin typeface="Times New Roman" pitchFamily="18" charset="0"/>
                <a:cs typeface="Times New Roman" pitchFamily="18" charset="0"/>
              </a:rPr>
              <a:t> dishes and pipettes may be arranged inside metal canisters and then placed.</a:t>
            </a:r>
            <a:endParaRPr sz="1800">
              <a:solidFill>
                <a:schemeClr val="tx1"/>
              </a:solidFill>
              <a:latin typeface="Times New Roman" pitchFamily="18" charset="0"/>
              <a:cs typeface="Times New Roman" pitchFamily="18" charset="0"/>
            </a:endParaRPr>
          </a:p>
          <a:p>
            <a:pPr marL="457200" lvl="0" indent="-381000" algn="l" rtl="0">
              <a:lnSpc>
                <a:spcPct val="150000"/>
              </a:lnSpc>
              <a:spcBef>
                <a:spcPts val="0"/>
              </a:spcBef>
              <a:spcAft>
                <a:spcPts val="0"/>
              </a:spcAft>
              <a:buClr>
                <a:schemeClr val="dk2"/>
              </a:buClr>
              <a:buSzPts val="2400"/>
              <a:buChar char="●"/>
            </a:pPr>
            <a:r>
              <a:rPr lang="en-GB" sz="1800" dirty="0">
                <a:solidFill>
                  <a:schemeClr val="tx1"/>
                </a:solidFill>
                <a:latin typeface="Times New Roman" pitchFamily="18" charset="0"/>
                <a:cs typeface="Times New Roman" pitchFamily="18" charset="0"/>
              </a:rPr>
              <a:t>Individual glass articles must be wrapped in Kraft paper or aluminium foils.</a:t>
            </a:r>
            <a:endParaRPr sz="1800">
              <a:solidFill>
                <a:schemeClr val="tx1"/>
              </a:solidFill>
              <a:latin typeface="Times New Roman" pitchFamily="18" charset="0"/>
              <a:cs typeface="Times New Roman" pitchFamily="18" charset="0"/>
            </a:endParaRPr>
          </a:p>
          <a:p>
            <a:pPr marL="457200" lvl="0" indent="-381000" algn="l" rtl="0">
              <a:lnSpc>
                <a:spcPct val="150000"/>
              </a:lnSpc>
              <a:spcBef>
                <a:spcPts val="0"/>
              </a:spcBef>
              <a:spcAft>
                <a:spcPts val="0"/>
              </a:spcAft>
              <a:buClr>
                <a:schemeClr val="dk2"/>
              </a:buClr>
              <a:buSzPts val="2400"/>
              <a:buChar char="●"/>
            </a:pPr>
            <a:r>
              <a:rPr lang="en-GB" sz="1800" dirty="0">
                <a:solidFill>
                  <a:schemeClr val="tx1"/>
                </a:solidFill>
                <a:latin typeface="Times New Roman" pitchFamily="18" charset="0"/>
                <a:cs typeface="Times New Roman" pitchFamily="18" charset="0"/>
              </a:rPr>
              <a:t>Metallic instruments (like forceps, scalpels, scissors), </a:t>
            </a:r>
            <a:r>
              <a:rPr lang="en-GB" sz="1800" dirty="0" err="1">
                <a:solidFill>
                  <a:schemeClr val="tx1"/>
                </a:solidFill>
                <a:latin typeface="Times New Roman" pitchFamily="18" charset="0"/>
                <a:cs typeface="Times New Roman" pitchFamily="18" charset="0"/>
              </a:rPr>
              <a:t>glasswares</a:t>
            </a:r>
            <a:r>
              <a:rPr lang="en-GB" sz="1800" dirty="0">
                <a:solidFill>
                  <a:schemeClr val="tx1"/>
                </a:solidFill>
                <a:latin typeface="Times New Roman" pitchFamily="18" charset="0"/>
                <a:cs typeface="Times New Roman" pitchFamily="18" charset="0"/>
              </a:rPr>
              <a:t>(such as </a:t>
            </a:r>
            <a:r>
              <a:rPr lang="en-GB" sz="1800" dirty="0" err="1">
                <a:solidFill>
                  <a:schemeClr val="tx1"/>
                </a:solidFill>
                <a:latin typeface="Times New Roman" pitchFamily="18" charset="0"/>
                <a:cs typeface="Times New Roman" pitchFamily="18" charset="0"/>
              </a:rPr>
              <a:t>petri</a:t>
            </a:r>
            <a:r>
              <a:rPr lang="en-GB" sz="1800" dirty="0">
                <a:solidFill>
                  <a:schemeClr val="tx1"/>
                </a:solidFill>
                <a:latin typeface="Times New Roman" pitchFamily="18" charset="0"/>
                <a:cs typeface="Times New Roman" pitchFamily="18" charset="0"/>
              </a:rPr>
              <a:t>-dishes, </a:t>
            </a:r>
            <a:r>
              <a:rPr lang="en-GB" sz="1800" dirty="0" err="1">
                <a:solidFill>
                  <a:schemeClr val="tx1"/>
                </a:solidFill>
                <a:latin typeface="Times New Roman" pitchFamily="18" charset="0"/>
                <a:cs typeface="Times New Roman" pitchFamily="18" charset="0"/>
              </a:rPr>
              <a:t>pipettes,flasks,all</a:t>
            </a:r>
            <a:r>
              <a:rPr lang="en-GB" sz="1800" dirty="0">
                <a:solidFill>
                  <a:schemeClr val="tx1"/>
                </a:solidFill>
                <a:latin typeface="Times New Roman" pitchFamily="18" charset="0"/>
                <a:cs typeface="Times New Roman" pitchFamily="18" charset="0"/>
              </a:rPr>
              <a:t> glass syringes),</a:t>
            </a:r>
            <a:r>
              <a:rPr lang="en-GB" sz="1800" dirty="0" err="1">
                <a:solidFill>
                  <a:schemeClr val="tx1"/>
                </a:solidFill>
                <a:latin typeface="Times New Roman" pitchFamily="18" charset="0"/>
                <a:cs typeface="Times New Roman" pitchFamily="18" charset="0"/>
              </a:rPr>
              <a:t>swabs,oils</a:t>
            </a:r>
            <a:r>
              <a:rPr lang="en-GB" sz="1800" dirty="0">
                <a:solidFill>
                  <a:schemeClr val="tx1"/>
                </a:solidFill>
                <a:latin typeface="Times New Roman" pitchFamily="18" charset="0"/>
                <a:cs typeface="Times New Roman" pitchFamily="18" charset="0"/>
              </a:rPr>
              <a:t>, grease, petroleum jelly and some pharmaceutical products can be sterilised in hot air oven.</a:t>
            </a:r>
            <a:endParaRPr sz="1800">
              <a:solidFill>
                <a:schemeClr val="tx1"/>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0" y="0"/>
            <a:ext cx="9144000" cy="82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800" b="1" dirty="0">
                <a:solidFill>
                  <a:schemeClr val="tx1"/>
                </a:solidFill>
                <a:highlight>
                  <a:srgbClr val="FFFF00"/>
                </a:highlight>
              </a:rPr>
              <a:t>Moist </a:t>
            </a:r>
            <a:r>
              <a:rPr lang="en-GB" sz="2800" b="1" dirty="0" err="1">
                <a:solidFill>
                  <a:schemeClr val="tx1"/>
                </a:solidFill>
                <a:highlight>
                  <a:srgbClr val="FFFF00"/>
                </a:highlight>
              </a:rPr>
              <a:t>Heat:</a:t>
            </a:r>
            <a:r>
              <a:rPr lang="en-GB" sz="2800" b="1" u="sng" dirty="0" err="1">
                <a:solidFill>
                  <a:schemeClr val="tx1"/>
                </a:solidFill>
                <a:highlight>
                  <a:srgbClr val="FFFF00"/>
                </a:highlight>
              </a:rPr>
              <a:t>At</a:t>
            </a:r>
            <a:r>
              <a:rPr lang="en-GB" sz="2800" b="1" u="sng" dirty="0">
                <a:solidFill>
                  <a:schemeClr val="tx1"/>
                </a:solidFill>
                <a:highlight>
                  <a:srgbClr val="FFFF00"/>
                </a:highlight>
              </a:rPr>
              <a:t> temperature below 100℃</a:t>
            </a:r>
            <a:endParaRPr sz="2800">
              <a:solidFill>
                <a:schemeClr val="tx1"/>
              </a:solidFill>
              <a:highlight>
                <a:srgbClr val="FFFF00"/>
              </a:highlight>
            </a:endParaRPr>
          </a:p>
        </p:txBody>
      </p:sp>
      <p:sp>
        <p:nvSpPr>
          <p:cNvPr id="127" name="Google Shape;127;p26"/>
          <p:cNvSpPr txBox="1">
            <a:spLocks noGrp="1"/>
          </p:cNvSpPr>
          <p:nvPr>
            <p:ph type="body" idx="1"/>
          </p:nvPr>
        </p:nvSpPr>
        <p:spPr>
          <a:xfrm>
            <a:off x="0" y="1017725"/>
            <a:ext cx="9144000" cy="41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b="1" u="sng" dirty="0">
                <a:solidFill>
                  <a:schemeClr val="tx1"/>
                </a:solidFill>
              </a:rPr>
              <a:t>Pasteurisation: </a:t>
            </a:r>
            <a:r>
              <a:rPr lang="en-GB" sz="2000" dirty="0">
                <a:solidFill>
                  <a:schemeClr val="tx1"/>
                </a:solidFill>
              </a:rPr>
              <a:t>This process originally employed by Louis Pasteur.</a:t>
            </a:r>
            <a:endParaRPr sz="2000">
              <a:solidFill>
                <a:schemeClr val="tx1"/>
              </a:solidFill>
            </a:endParaRPr>
          </a:p>
          <a:p>
            <a:pPr marL="457200" lvl="0" indent="-368300" algn="l" rtl="0">
              <a:spcBef>
                <a:spcPts val="1600"/>
              </a:spcBef>
              <a:spcAft>
                <a:spcPts val="0"/>
              </a:spcAft>
              <a:buSzPts val="2200"/>
              <a:buFont typeface="Wingdings" pitchFamily="2" charset="2"/>
              <a:buChar char="q"/>
            </a:pPr>
            <a:r>
              <a:rPr lang="en-GB" sz="2000" dirty="0">
                <a:solidFill>
                  <a:schemeClr val="tx1"/>
                </a:solidFill>
              </a:rPr>
              <a:t>There are two methods of pasteurisation, the holder method(heated at 63℃ for 30 minutes) and flash method(heated at 72℃ for 15-20 seconds) followed by quickly cooling to 13℃ or lower.</a:t>
            </a:r>
            <a:endParaRPr sz="2000">
              <a:solidFill>
                <a:schemeClr val="tx1"/>
              </a:solidFill>
            </a:endParaRPr>
          </a:p>
          <a:p>
            <a:pPr marL="457200" lvl="0" indent="-368300" algn="l" rtl="0">
              <a:spcBef>
                <a:spcPts val="0"/>
              </a:spcBef>
              <a:spcAft>
                <a:spcPts val="0"/>
              </a:spcAft>
              <a:buSzPts val="2200"/>
              <a:buFont typeface="Wingdings" pitchFamily="2" charset="2"/>
              <a:buChar char="q"/>
            </a:pPr>
            <a:r>
              <a:rPr lang="en-GB" sz="2000" dirty="0">
                <a:solidFill>
                  <a:schemeClr val="tx1"/>
                </a:solidFill>
              </a:rPr>
              <a:t>This method is suitable to destroy most milk borne pathogens like Salmonella, </a:t>
            </a:r>
            <a:r>
              <a:rPr lang="en-GB" sz="2000" dirty="0" err="1">
                <a:solidFill>
                  <a:schemeClr val="tx1"/>
                </a:solidFill>
              </a:rPr>
              <a:t>Mycobacteria</a:t>
            </a:r>
            <a:r>
              <a:rPr lang="en-GB" sz="2000" dirty="0">
                <a:solidFill>
                  <a:schemeClr val="tx1"/>
                </a:solidFill>
              </a:rPr>
              <a:t>, Streptococci, Staphylococci and </a:t>
            </a:r>
            <a:r>
              <a:rPr lang="en-GB" sz="2000" dirty="0" err="1">
                <a:solidFill>
                  <a:schemeClr val="tx1"/>
                </a:solidFill>
              </a:rPr>
              <a:t>Brucella</a:t>
            </a:r>
            <a:r>
              <a:rPr lang="en-GB" sz="2000" dirty="0">
                <a:solidFill>
                  <a:schemeClr val="tx1"/>
                </a:solidFill>
              </a:rPr>
              <a:t>.</a:t>
            </a:r>
            <a:endParaRPr sz="2000">
              <a:solidFill>
                <a:schemeClr val="tx1"/>
              </a:solidFill>
            </a:endParaRPr>
          </a:p>
          <a:p>
            <a:pPr marL="457200" lvl="0" indent="-368300" algn="l" rtl="0">
              <a:spcBef>
                <a:spcPts val="0"/>
              </a:spcBef>
              <a:spcAft>
                <a:spcPts val="0"/>
              </a:spcAft>
              <a:buSzPts val="2200"/>
              <a:buFont typeface="Wingdings" pitchFamily="2" charset="2"/>
              <a:buChar char="q"/>
            </a:pPr>
            <a:r>
              <a:rPr lang="en-GB" sz="2000" b="1" u="sng" dirty="0">
                <a:solidFill>
                  <a:schemeClr val="tx1"/>
                </a:solidFill>
              </a:rPr>
              <a:t>Vaccine </a:t>
            </a:r>
            <a:r>
              <a:rPr lang="en-GB" sz="2000" b="1" u="sng" dirty="0" err="1">
                <a:solidFill>
                  <a:schemeClr val="tx1"/>
                </a:solidFill>
              </a:rPr>
              <a:t>bath:</a:t>
            </a:r>
            <a:r>
              <a:rPr lang="en-GB" sz="2000" dirty="0" err="1">
                <a:solidFill>
                  <a:schemeClr val="tx1"/>
                </a:solidFill>
              </a:rPr>
              <a:t>The</a:t>
            </a:r>
            <a:r>
              <a:rPr lang="en-GB" sz="2000" dirty="0">
                <a:solidFill>
                  <a:schemeClr val="tx1"/>
                </a:solidFill>
              </a:rPr>
              <a:t> contaminating bacteria in a vaccine preparation can be inactivated by heating in a water bath at 60℃ for one hour. Only vegetative bacteria are killed and spores survive.</a:t>
            </a:r>
            <a:endParaRPr sz="2000">
              <a:solidFill>
                <a:schemeClr val="tx1"/>
              </a:solidFill>
            </a:endParaRPr>
          </a:p>
          <a:p>
            <a:pPr marL="0" lvl="0" indent="0" algn="l" rtl="0">
              <a:spcBef>
                <a:spcPts val="1600"/>
              </a:spcBef>
              <a:spcAft>
                <a:spcPts val="1600"/>
              </a:spcAft>
              <a:buNone/>
            </a:pP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b="1" u="sng" dirty="0">
                <a:solidFill>
                  <a:schemeClr val="tx1"/>
                </a:solidFill>
                <a:latin typeface="Times New Roman" pitchFamily="18" charset="0"/>
                <a:cs typeface="Times New Roman" pitchFamily="18" charset="0"/>
              </a:rPr>
              <a:t>Serum bath:</a:t>
            </a:r>
            <a:r>
              <a:rPr lang="en-GB" dirty="0">
                <a:solidFill>
                  <a:schemeClr val="tx1"/>
                </a:solidFill>
                <a:latin typeface="Times New Roman" pitchFamily="18" charset="0"/>
                <a:cs typeface="Times New Roman" pitchFamily="18" charset="0"/>
              </a:rPr>
              <a:t> The contaminating bacteria in a serum preparation can be inactivated by heating in a water bath at 56℃ for one hour on several successive </a:t>
            </a:r>
            <a:r>
              <a:rPr lang="en-GB" dirty="0" err="1">
                <a:solidFill>
                  <a:schemeClr val="tx1"/>
                </a:solidFill>
                <a:latin typeface="Times New Roman" pitchFamily="18" charset="0"/>
                <a:cs typeface="Times New Roman" pitchFamily="18" charset="0"/>
              </a:rPr>
              <a:t>days.Proteins</a:t>
            </a:r>
            <a:r>
              <a:rPr lang="en-GB" dirty="0">
                <a:solidFill>
                  <a:schemeClr val="tx1"/>
                </a:solidFill>
                <a:latin typeface="Times New Roman" pitchFamily="18" charset="0"/>
                <a:cs typeface="Times New Roman" pitchFamily="18" charset="0"/>
              </a:rPr>
              <a:t> in the serum will coagulate at higher temperature.</a:t>
            </a:r>
            <a:endParaRPr>
              <a:solidFill>
                <a:schemeClr val="tx1"/>
              </a:solidFill>
              <a:latin typeface="Times New Roman" pitchFamily="18" charset="0"/>
              <a:cs typeface="Times New Roman" pitchFamily="18" charset="0"/>
            </a:endParaRPr>
          </a:p>
          <a:p>
            <a:pPr marL="0" lvl="0" indent="0" algn="l" rtl="0">
              <a:lnSpc>
                <a:spcPct val="150000"/>
              </a:lnSpc>
              <a:spcBef>
                <a:spcPts val="1600"/>
              </a:spcBef>
              <a:spcAft>
                <a:spcPts val="0"/>
              </a:spcAft>
              <a:buNone/>
            </a:pPr>
            <a:r>
              <a:rPr lang="en-GB" b="1" u="sng" dirty="0" err="1">
                <a:solidFill>
                  <a:schemeClr val="tx1"/>
                </a:solidFill>
                <a:latin typeface="Times New Roman" pitchFamily="18" charset="0"/>
                <a:cs typeface="Times New Roman" pitchFamily="18" charset="0"/>
              </a:rPr>
              <a:t>Inspissation:</a:t>
            </a:r>
            <a:r>
              <a:rPr lang="en-GB" dirty="0" err="1">
                <a:solidFill>
                  <a:schemeClr val="tx1"/>
                </a:solidFill>
                <a:latin typeface="Times New Roman" pitchFamily="18" charset="0"/>
                <a:cs typeface="Times New Roman" pitchFamily="18" charset="0"/>
              </a:rPr>
              <a:t>This</a:t>
            </a:r>
            <a:r>
              <a:rPr lang="en-GB" dirty="0">
                <a:solidFill>
                  <a:schemeClr val="tx1"/>
                </a:solidFill>
                <a:latin typeface="Times New Roman" pitchFamily="18" charset="0"/>
                <a:cs typeface="Times New Roman" pitchFamily="18" charset="0"/>
              </a:rPr>
              <a:t> is a technique to solidify as well as disinfect egg and serum containing </a:t>
            </a:r>
            <a:r>
              <a:rPr lang="en-GB" dirty="0" err="1">
                <a:solidFill>
                  <a:schemeClr val="tx1"/>
                </a:solidFill>
                <a:latin typeface="Times New Roman" pitchFamily="18" charset="0"/>
                <a:cs typeface="Times New Roman" pitchFamily="18" charset="0"/>
              </a:rPr>
              <a:t>media.The</a:t>
            </a:r>
            <a:r>
              <a:rPr lang="en-GB" dirty="0">
                <a:solidFill>
                  <a:schemeClr val="tx1"/>
                </a:solidFill>
                <a:latin typeface="Times New Roman" pitchFamily="18" charset="0"/>
                <a:cs typeface="Times New Roman" pitchFamily="18" charset="0"/>
              </a:rPr>
              <a:t> medium containing serum or egg are placed in the slopes of an </a:t>
            </a:r>
            <a:r>
              <a:rPr lang="en-GB" dirty="0" err="1">
                <a:solidFill>
                  <a:schemeClr val="tx1"/>
                </a:solidFill>
                <a:latin typeface="Times New Roman" pitchFamily="18" charset="0"/>
                <a:cs typeface="Times New Roman" pitchFamily="18" charset="0"/>
              </a:rPr>
              <a:t>inspissator</a:t>
            </a:r>
            <a:r>
              <a:rPr lang="en-GB" dirty="0">
                <a:solidFill>
                  <a:schemeClr val="tx1"/>
                </a:solidFill>
                <a:latin typeface="Times New Roman" pitchFamily="18" charset="0"/>
                <a:cs typeface="Times New Roman" pitchFamily="18" charset="0"/>
              </a:rPr>
              <a:t> and heated at 80-85℃ for 30 minutes on three successive days.</a:t>
            </a:r>
            <a:endParaRPr>
              <a:solidFill>
                <a:schemeClr val="tx1"/>
              </a:solidFill>
              <a:latin typeface="Times New Roman" pitchFamily="18" charset="0"/>
              <a:cs typeface="Times New Roman" pitchFamily="18" charset="0"/>
            </a:endParaRPr>
          </a:p>
          <a:p>
            <a:pPr marL="0" lvl="0" indent="0" algn="l" rtl="0">
              <a:lnSpc>
                <a:spcPct val="150000"/>
              </a:lnSpc>
              <a:spcBef>
                <a:spcPts val="1600"/>
              </a:spcBef>
              <a:spcAft>
                <a:spcPts val="0"/>
              </a:spcAft>
              <a:buNone/>
            </a:pPr>
            <a:r>
              <a:rPr lang="en-GB" b="1" u="sng" dirty="0">
                <a:solidFill>
                  <a:schemeClr val="tx1"/>
                </a:solidFill>
                <a:highlight>
                  <a:srgbClr val="FFFF00"/>
                </a:highlight>
                <a:latin typeface="Times New Roman" pitchFamily="18" charset="0"/>
                <a:cs typeface="Times New Roman" pitchFamily="18" charset="0"/>
              </a:rPr>
              <a:t>Temperature at 100℃:  </a:t>
            </a:r>
            <a:endParaRPr b="1" u="sng">
              <a:solidFill>
                <a:schemeClr val="tx1"/>
              </a:solidFill>
              <a:highlight>
                <a:srgbClr val="FFFF00"/>
              </a:highlight>
              <a:latin typeface="Times New Roman" pitchFamily="18" charset="0"/>
              <a:cs typeface="Times New Roman" pitchFamily="18" charset="0"/>
            </a:endParaRPr>
          </a:p>
          <a:p>
            <a:pPr marL="457200" lvl="0" indent="-368300">
              <a:lnSpc>
                <a:spcPct val="150000"/>
              </a:lnSpc>
              <a:buSzPts val="2200"/>
              <a:buChar char="●"/>
            </a:pPr>
            <a:r>
              <a:rPr lang="en-GB" b="1" u="sng" dirty="0">
                <a:solidFill>
                  <a:schemeClr val="tx1"/>
                </a:solidFill>
                <a:latin typeface="Times New Roman" pitchFamily="18" charset="0"/>
                <a:cs typeface="Times New Roman" pitchFamily="18" charset="0"/>
              </a:rPr>
              <a:t>Boiling:</a:t>
            </a:r>
            <a:r>
              <a:rPr lang="en-US" dirty="0">
                <a:solidFill>
                  <a:schemeClr val="tx1"/>
                </a:solidFill>
              </a:rPr>
              <a:t>Boiling water( (100℃) kills most vegetative bacteria and viruses immediately, but </a:t>
            </a:r>
            <a:r>
              <a:rPr lang="en-US" dirty="0" err="1">
                <a:solidFill>
                  <a:schemeClr val="tx1"/>
                </a:solidFill>
              </a:rPr>
              <a:t>sporing</a:t>
            </a:r>
            <a:r>
              <a:rPr lang="en-US" dirty="0">
                <a:solidFill>
                  <a:schemeClr val="tx1"/>
                </a:solidFill>
              </a:rPr>
              <a:t> bacteria require prolonged periods of boiling.</a:t>
            </a:r>
          </a:p>
          <a:p>
            <a:pPr marL="457200" lvl="0" indent="-368300">
              <a:lnSpc>
                <a:spcPct val="150000"/>
              </a:lnSpc>
              <a:buSzPts val="2200"/>
              <a:buChar char="●"/>
            </a:pPr>
            <a:r>
              <a:rPr lang="en-US" dirty="0">
                <a:solidFill>
                  <a:schemeClr val="tx1"/>
                </a:solidFill>
              </a:rPr>
              <a:t>Some bacterial spores are resistant to boiling and survive; hence this is not a substitute for </a:t>
            </a:r>
            <a:r>
              <a:rPr lang="en-US" dirty="0" err="1">
                <a:solidFill>
                  <a:schemeClr val="tx1"/>
                </a:solidFill>
              </a:rPr>
              <a:t>sterilisation</a:t>
            </a:r>
            <a:r>
              <a:rPr lang="en-US" dirty="0">
                <a:solidFill>
                  <a:schemeClr val="tx1"/>
                </a:solidFill>
              </a:rPr>
              <a:t>.</a:t>
            </a:r>
          </a:p>
          <a:p>
            <a:pPr marL="457200" lvl="0" indent="-368300">
              <a:lnSpc>
                <a:spcPct val="150000"/>
              </a:lnSpc>
              <a:buClr>
                <a:schemeClr val="dk2"/>
              </a:buClr>
              <a:buSzPts val="2200"/>
              <a:buChar char="●"/>
            </a:pPr>
            <a:r>
              <a:rPr lang="en-US" dirty="0">
                <a:solidFill>
                  <a:schemeClr val="tx1"/>
                </a:solidFill>
              </a:rPr>
              <a:t>Certain bacterial toxins such as Staphylococcal </a:t>
            </a:r>
            <a:r>
              <a:rPr lang="en-US" dirty="0" err="1">
                <a:solidFill>
                  <a:schemeClr val="tx1"/>
                </a:solidFill>
              </a:rPr>
              <a:t>enterotoxin</a:t>
            </a:r>
            <a:r>
              <a:rPr lang="en-US" dirty="0">
                <a:solidFill>
                  <a:schemeClr val="tx1"/>
                </a:solidFill>
              </a:rPr>
              <a:t> are also heat resistant.</a:t>
            </a:r>
          </a:p>
          <a:p>
            <a:pPr marL="457200" lvl="0" indent="-368300">
              <a:lnSpc>
                <a:spcPct val="150000"/>
              </a:lnSpc>
              <a:buClr>
                <a:schemeClr val="dk2"/>
              </a:buClr>
              <a:buSzPts val="2200"/>
              <a:buChar char="●"/>
            </a:pPr>
            <a:r>
              <a:rPr lang="en-US" dirty="0">
                <a:solidFill>
                  <a:schemeClr val="tx1"/>
                </a:solidFill>
              </a:rPr>
              <a:t>The killing activity can be enhanced by addition of 2% sodium bicarbonate.</a:t>
            </a:r>
          </a:p>
          <a:p>
            <a:pPr marL="457200" lvl="0" indent="-368300">
              <a:lnSpc>
                <a:spcPct val="150000"/>
              </a:lnSpc>
              <a:buClr>
                <a:schemeClr val="dk2"/>
              </a:buClr>
              <a:buSzPts val="2200"/>
              <a:buChar char="●"/>
            </a:pPr>
            <a:r>
              <a:rPr lang="en-US" dirty="0">
                <a:solidFill>
                  <a:schemeClr val="tx1"/>
                </a:solidFill>
              </a:rPr>
              <a:t>When absolute sterility is not required, certain metal articles and </a:t>
            </a:r>
            <a:r>
              <a:rPr lang="en-US" dirty="0" err="1">
                <a:solidFill>
                  <a:schemeClr val="tx1"/>
                </a:solidFill>
              </a:rPr>
              <a:t>glasswares</a:t>
            </a:r>
            <a:r>
              <a:rPr lang="en-US" dirty="0">
                <a:solidFill>
                  <a:schemeClr val="tx1"/>
                </a:solidFill>
              </a:rPr>
              <a:t> can be disinfected by placing them in boiling water for 10-20 </a:t>
            </a:r>
            <a:r>
              <a:rPr lang="en-US" dirty="0" err="1">
                <a:solidFill>
                  <a:schemeClr val="tx1"/>
                </a:solidFill>
              </a:rPr>
              <a:t>minutes.The</a:t>
            </a:r>
            <a:r>
              <a:rPr lang="en-US" dirty="0">
                <a:solidFill>
                  <a:schemeClr val="tx1"/>
                </a:solidFill>
              </a:rPr>
              <a:t> lid of the boiler must not be opened during the period.</a:t>
            </a:r>
          </a:p>
          <a:p>
            <a:pPr marL="0" lvl="0" indent="0" algn="l" rtl="0">
              <a:lnSpc>
                <a:spcPct val="150000"/>
              </a:lnSpc>
              <a:spcBef>
                <a:spcPts val="1600"/>
              </a:spcBef>
              <a:spcAft>
                <a:spcPts val="0"/>
              </a:spcAft>
              <a:buNone/>
            </a:pPr>
            <a:endParaRPr b="1" u="sng">
              <a:solidFill>
                <a:schemeClr val="tx1"/>
              </a:solidFill>
              <a:latin typeface="Times New Roman" pitchFamily="18" charset="0"/>
              <a:cs typeface="Times New Roman" pitchFamily="18" charset="0"/>
            </a:endParaRPr>
          </a:p>
          <a:p>
            <a:pPr marL="0" lvl="0" indent="0" algn="l" rtl="0">
              <a:lnSpc>
                <a:spcPct val="150000"/>
              </a:lnSpc>
              <a:spcBef>
                <a:spcPts val="1600"/>
              </a:spcBef>
              <a:spcAft>
                <a:spcPts val="0"/>
              </a:spcAft>
              <a:buNone/>
            </a:pPr>
            <a:endParaRPr b="1" u="sng">
              <a:solidFill>
                <a:schemeClr val="dk2"/>
              </a:solidFill>
              <a:latin typeface="Times New Roman" pitchFamily="18" charset="0"/>
              <a:cs typeface="Times New Roman" pitchFamily="18" charset="0"/>
            </a:endParaRPr>
          </a:p>
          <a:p>
            <a:pPr marL="0" lvl="0" indent="0" algn="l" rtl="0">
              <a:lnSpc>
                <a:spcPct val="150000"/>
              </a:lnSpc>
              <a:spcBef>
                <a:spcPts val="1600"/>
              </a:spcBef>
              <a:spcAft>
                <a:spcPts val="1600"/>
              </a:spcAft>
              <a:buNone/>
            </a:pPr>
            <a:endParaRPr b="1" u="sng">
              <a:solidFill>
                <a:schemeClr val="dk2"/>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8" y="0"/>
            <a:ext cx="8520600" cy="660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2800" b="1" dirty="0"/>
              <a:t>Steam at atmospheric pressure (100℃):</a:t>
            </a:r>
            <a:endParaRPr sz="2800" b="1"/>
          </a:p>
          <a:p>
            <a:pPr marL="0" lvl="0" indent="0" rtl="0">
              <a:spcBef>
                <a:spcPts val="0"/>
              </a:spcBef>
              <a:spcAft>
                <a:spcPts val="0"/>
              </a:spcAft>
              <a:buNone/>
            </a:pPr>
            <a:endParaRPr b="1"/>
          </a:p>
        </p:txBody>
      </p:sp>
      <p:sp>
        <p:nvSpPr>
          <p:cNvPr id="143" name="Google Shape;143;p29"/>
          <p:cNvSpPr txBox="1">
            <a:spLocks noGrp="1"/>
          </p:cNvSpPr>
          <p:nvPr>
            <p:ph type="body" idx="1"/>
          </p:nvPr>
        </p:nvSpPr>
        <p:spPr>
          <a:xfrm>
            <a:off x="-8" y="576311"/>
            <a:ext cx="9144000" cy="3990900"/>
          </a:xfrm>
          <a:prstGeom prst="rect">
            <a:avLst/>
          </a:prstGeom>
        </p:spPr>
        <p:txBody>
          <a:bodyPr spcFirstLastPara="1" wrap="square" lIns="91425" tIns="91425" rIns="91425" bIns="91425" anchor="t" anchorCtr="0">
            <a:noAutofit/>
          </a:bodyPr>
          <a:lstStyle/>
          <a:p>
            <a:pPr marL="457200" lvl="0" indent="-361950" algn="l" rtl="0">
              <a:lnSpc>
                <a:spcPct val="150000"/>
              </a:lnSpc>
              <a:spcBef>
                <a:spcPts val="0"/>
              </a:spcBef>
              <a:spcAft>
                <a:spcPts val="0"/>
              </a:spcAft>
              <a:buSzPts val="2100"/>
              <a:buFont typeface="Wingdings" pitchFamily="2" charset="2"/>
              <a:buChar char="q"/>
            </a:pPr>
            <a:r>
              <a:rPr lang="en-GB" sz="1800" dirty="0">
                <a:solidFill>
                  <a:schemeClr val="tx1"/>
                </a:solidFill>
                <a:latin typeface="Times New Roman" pitchFamily="18" charset="0"/>
                <a:cs typeface="Times New Roman" pitchFamily="18" charset="0"/>
              </a:rPr>
              <a:t>Instead of keeping the articles in boiling water, they are subjected to free steam at 100℃.Traditionally Arnold’s and Koch’s steamers were used.</a:t>
            </a:r>
            <a:endParaRPr sz="1800">
              <a:solidFill>
                <a:schemeClr val="tx1"/>
              </a:solidFill>
              <a:latin typeface="Times New Roman" pitchFamily="18" charset="0"/>
              <a:cs typeface="Times New Roman" pitchFamily="18" charset="0"/>
            </a:endParaRPr>
          </a:p>
          <a:p>
            <a:pPr marL="457200" lvl="0" indent="-361950" algn="l" rtl="0">
              <a:lnSpc>
                <a:spcPct val="150000"/>
              </a:lnSpc>
              <a:spcBef>
                <a:spcPts val="0"/>
              </a:spcBef>
              <a:spcAft>
                <a:spcPts val="0"/>
              </a:spcAft>
              <a:buSzPts val="2100"/>
              <a:buFont typeface="Wingdings" pitchFamily="2" charset="2"/>
              <a:buChar char="q"/>
            </a:pPr>
            <a:r>
              <a:rPr lang="en-GB" sz="1800" dirty="0">
                <a:solidFill>
                  <a:schemeClr val="tx1"/>
                </a:solidFill>
                <a:latin typeface="Times New Roman" pitchFamily="18" charset="0"/>
                <a:cs typeface="Times New Roman" pitchFamily="18" charset="0"/>
              </a:rPr>
              <a:t>A steamer is a metal cabinet with perforated trays to hold the articles and a conical </a:t>
            </a:r>
            <a:r>
              <a:rPr lang="en-GB" sz="1800" dirty="0" err="1">
                <a:solidFill>
                  <a:schemeClr val="tx1"/>
                </a:solidFill>
                <a:latin typeface="Times New Roman" pitchFamily="18" charset="0"/>
                <a:cs typeface="Times New Roman" pitchFamily="18" charset="0"/>
              </a:rPr>
              <a:t>lid.The</a:t>
            </a:r>
            <a:r>
              <a:rPr lang="en-GB" sz="1800" dirty="0">
                <a:solidFill>
                  <a:schemeClr val="tx1"/>
                </a:solidFill>
                <a:latin typeface="Times New Roman" pitchFamily="18" charset="0"/>
                <a:cs typeface="Times New Roman" pitchFamily="18" charset="0"/>
              </a:rPr>
              <a:t> bottom of steamer is filled with water and </a:t>
            </a:r>
            <a:r>
              <a:rPr lang="en-GB" sz="1800" dirty="0" err="1">
                <a:solidFill>
                  <a:schemeClr val="tx1"/>
                </a:solidFill>
                <a:latin typeface="Times New Roman" pitchFamily="18" charset="0"/>
                <a:cs typeface="Times New Roman" pitchFamily="18" charset="0"/>
              </a:rPr>
              <a:t>heated.The</a:t>
            </a:r>
            <a:r>
              <a:rPr lang="en-GB" sz="1800" dirty="0">
                <a:solidFill>
                  <a:schemeClr val="tx1"/>
                </a:solidFill>
                <a:latin typeface="Times New Roman" pitchFamily="18" charset="0"/>
                <a:cs typeface="Times New Roman" pitchFamily="18" charset="0"/>
              </a:rPr>
              <a:t> steam that is generated sterilises the articles when exposed for a period of 90 minutes.</a:t>
            </a:r>
            <a:endParaRPr sz="18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Font typeface="Wingdings" pitchFamily="2" charset="2"/>
              <a:buChar char="q"/>
            </a:pPr>
            <a:r>
              <a:rPr lang="en-GB" sz="1800" dirty="0">
                <a:solidFill>
                  <a:schemeClr val="tx1"/>
                </a:solidFill>
                <a:latin typeface="Times New Roman" pitchFamily="18" charset="0"/>
                <a:cs typeface="Times New Roman" pitchFamily="18" charset="0"/>
              </a:rPr>
              <a:t>Media such as TCBS, DCA and </a:t>
            </a:r>
            <a:r>
              <a:rPr lang="en-GB" sz="1800" dirty="0" err="1">
                <a:solidFill>
                  <a:schemeClr val="tx1"/>
                </a:solidFill>
                <a:latin typeface="Times New Roman" pitchFamily="18" charset="0"/>
                <a:cs typeface="Times New Roman" pitchFamily="18" charset="0"/>
              </a:rPr>
              <a:t>selenite</a:t>
            </a:r>
            <a:r>
              <a:rPr lang="en-GB" sz="1800" dirty="0">
                <a:solidFill>
                  <a:schemeClr val="tx1"/>
                </a:solidFill>
                <a:latin typeface="Times New Roman" pitchFamily="18" charset="0"/>
                <a:cs typeface="Times New Roman" pitchFamily="18" charset="0"/>
              </a:rPr>
              <a:t> broth are sterilised by </a:t>
            </a:r>
            <a:r>
              <a:rPr lang="en-GB" sz="1800" dirty="0" err="1">
                <a:solidFill>
                  <a:schemeClr val="tx1"/>
                </a:solidFill>
                <a:latin typeface="Times New Roman" pitchFamily="18" charset="0"/>
                <a:cs typeface="Times New Roman" pitchFamily="18" charset="0"/>
              </a:rPr>
              <a:t>steaming.Sugar</a:t>
            </a:r>
            <a:r>
              <a:rPr lang="en-GB" sz="1800" dirty="0">
                <a:solidFill>
                  <a:schemeClr val="tx1"/>
                </a:solidFill>
                <a:latin typeface="Times New Roman" pitchFamily="18" charset="0"/>
                <a:cs typeface="Times New Roman" pitchFamily="18" charset="0"/>
              </a:rPr>
              <a:t> and </a:t>
            </a:r>
            <a:r>
              <a:rPr lang="en-GB" sz="1800" dirty="0" err="1">
                <a:solidFill>
                  <a:schemeClr val="tx1"/>
                </a:solidFill>
                <a:latin typeface="Times New Roman" pitchFamily="18" charset="0"/>
                <a:cs typeface="Times New Roman" pitchFamily="18" charset="0"/>
              </a:rPr>
              <a:t>gelatin</a:t>
            </a:r>
            <a:r>
              <a:rPr lang="en-GB" sz="1800" dirty="0">
                <a:solidFill>
                  <a:schemeClr val="tx1"/>
                </a:solidFill>
                <a:latin typeface="Times New Roman" pitchFamily="18" charset="0"/>
                <a:cs typeface="Times New Roman" pitchFamily="18" charset="0"/>
              </a:rPr>
              <a:t> in medium may get decomposed on </a:t>
            </a:r>
            <a:r>
              <a:rPr lang="en-GB" sz="1800" dirty="0" err="1">
                <a:solidFill>
                  <a:schemeClr val="tx1"/>
                </a:solidFill>
                <a:latin typeface="Times New Roman" pitchFamily="18" charset="0"/>
                <a:cs typeface="Times New Roman" pitchFamily="18" charset="0"/>
              </a:rPr>
              <a:t>autoclaving,hence</a:t>
            </a:r>
            <a:r>
              <a:rPr lang="en-GB" sz="1800" dirty="0">
                <a:solidFill>
                  <a:schemeClr val="tx1"/>
                </a:solidFill>
                <a:latin typeface="Times New Roman" pitchFamily="18" charset="0"/>
                <a:cs typeface="Times New Roman" pitchFamily="18" charset="0"/>
              </a:rPr>
              <a:t> they are exposed to free steaming for 20 minutes for three successive </a:t>
            </a:r>
            <a:r>
              <a:rPr lang="en-GB" sz="1800" dirty="0" err="1">
                <a:solidFill>
                  <a:schemeClr val="tx1"/>
                </a:solidFill>
                <a:latin typeface="Times New Roman" pitchFamily="18" charset="0"/>
                <a:cs typeface="Times New Roman" pitchFamily="18" charset="0"/>
              </a:rPr>
              <a:t>days.This</a:t>
            </a:r>
            <a:r>
              <a:rPr lang="en-GB" sz="1800" dirty="0">
                <a:solidFill>
                  <a:schemeClr val="tx1"/>
                </a:solidFill>
                <a:latin typeface="Times New Roman" pitchFamily="18" charset="0"/>
                <a:cs typeface="Times New Roman" pitchFamily="18" charset="0"/>
              </a:rPr>
              <a:t> process is known as tyndallisation (after John Tyndall) or intermittent sterilisation.</a:t>
            </a:r>
            <a:endParaRPr sz="1800">
              <a:solidFill>
                <a:schemeClr val="tx1"/>
              </a:solidFill>
              <a:latin typeface="Times New Roman" pitchFamily="18" charset="0"/>
              <a:cs typeface="Times New Roman" pitchFamily="18" charset="0"/>
            </a:endParaRPr>
          </a:p>
          <a:p>
            <a:pPr marL="457200" lvl="0" indent="0" algn="l" rtl="0">
              <a:lnSpc>
                <a:spcPct val="150000"/>
              </a:lnSpc>
              <a:spcBef>
                <a:spcPts val="1600"/>
              </a:spcBef>
              <a:spcAft>
                <a:spcPts val="1600"/>
              </a:spcAft>
              <a:buNone/>
            </a:pPr>
            <a:endParaRPr sz="180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0" y="0"/>
            <a:ext cx="9144000" cy="863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2800" b="1" u="sng" dirty="0"/>
              <a:t>At temperature above 100℃: </a:t>
            </a:r>
            <a:r>
              <a:rPr lang="en-GB" sz="2800" b="1" dirty="0"/>
              <a:t>Autoclave:-</a:t>
            </a:r>
            <a:endParaRPr sz="2800" b="1"/>
          </a:p>
        </p:txBody>
      </p:sp>
      <p:sp>
        <p:nvSpPr>
          <p:cNvPr id="149" name="Google Shape;149;p30"/>
          <p:cNvSpPr txBox="1">
            <a:spLocks noGrp="1"/>
          </p:cNvSpPr>
          <p:nvPr>
            <p:ph type="body" idx="1"/>
          </p:nvPr>
        </p:nvSpPr>
        <p:spPr>
          <a:xfrm>
            <a:off x="0" y="863400"/>
            <a:ext cx="9144000" cy="42801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SzPts val="2200"/>
              <a:buFont typeface="Wingdings" pitchFamily="2" charset="2"/>
              <a:buChar char="q"/>
            </a:pPr>
            <a:r>
              <a:rPr lang="en-GB" sz="1800" dirty="0">
                <a:solidFill>
                  <a:schemeClr val="tx1"/>
                </a:solidFill>
                <a:latin typeface="Times New Roman" pitchFamily="18" charset="0"/>
                <a:cs typeface="Times New Roman" pitchFamily="18" charset="0"/>
              </a:rPr>
              <a:t>Sterilisation can be achieved at a temperature above 100℃ using an autoclave.</a:t>
            </a:r>
            <a:endParaRPr sz="18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Font typeface="Wingdings" pitchFamily="2" charset="2"/>
              <a:buChar char="q"/>
            </a:pPr>
            <a:r>
              <a:rPr lang="en-GB" sz="1800" dirty="0">
                <a:solidFill>
                  <a:schemeClr val="tx1"/>
                </a:solidFill>
                <a:latin typeface="Times New Roman" pitchFamily="18" charset="0"/>
                <a:cs typeface="Times New Roman" pitchFamily="18" charset="0"/>
              </a:rPr>
              <a:t>Water boils at 100℃ at atmospheric pressure, but if pressure is raised, the temperature at which the water boils also </a:t>
            </a:r>
            <a:r>
              <a:rPr lang="en-GB" sz="1800" dirty="0" err="1">
                <a:solidFill>
                  <a:schemeClr val="tx1"/>
                </a:solidFill>
                <a:latin typeface="Times New Roman" pitchFamily="18" charset="0"/>
                <a:cs typeface="Times New Roman" pitchFamily="18" charset="0"/>
              </a:rPr>
              <a:t>increases.ln</a:t>
            </a:r>
            <a:r>
              <a:rPr lang="en-GB" sz="1800" dirty="0">
                <a:solidFill>
                  <a:schemeClr val="tx1"/>
                </a:solidFill>
                <a:latin typeface="Times New Roman" pitchFamily="18" charset="0"/>
                <a:cs typeface="Times New Roman" pitchFamily="18" charset="0"/>
              </a:rPr>
              <a:t> an autoclave the water is boiled in a closed </a:t>
            </a:r>
            <a:r>
              <a:rPr lang="en-GB" sz="1800" dirty="0" err="1">
                <a:solidFill>
                  <a:schemeClr val="tx1"/>
                </a:solidFill>
                <a:latin typeface="Times New Roman" pitchFamily="18" charset="0"/>
                <a:cs typeface="Times New Roman" pitchFamily="18" charset="0"/>
              </a:rPr>
              <a:t>chamber.As</a:t>
            </a:r>
            <a:r>
              <a:rPr lang="en-GB" sz="1800" dirty="0">
                <a:solidFill>
                  <a:schemeClr val="tx1"/>
                </a:solidFill>
                <a:latin typeface="Times New Roman" pitchFamily="18" charset="0"/>
                <a:cs typeface="Times New Roman" pitchFamily="18" charset="0"/>
              </a:rPr>
              <a:t> the pressure rises, the boiling point of water also raises.</a:t>
            </a:r>
            <a:endParaRPr sz="18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Font typeface="Wingdings" pitchFamily="2" charset="2"/>
              <a:buChar char="q"/>
            </a:pPr>
            <a:r>
              <a:rPr lang="en-GB" sz="1800" dirty="0">
                <a:solidFill>
                  <a:schemeClr val="tx1"/>
                </a:solidFill>
                <a:latin typeface="Times New Roman" pitchFamily="18" charset="0"/>
                <a:cs typeface="Times New Roman" pitchFamily="18" charset="0"/>
              </a:rPr>
              <a:t>At a pressure of 15 lbs inside the autoclave, the temperature is said to be 121℃. Exposure of articles to this temperature for 15 minutes sterilises them. To destroy the infective agents associated with spongiform encephalopathy (</a:t>
            </a:r>
            <a:r>
              <a:rPr lang="en-GB" sz="1800" dirty="0" err="1">
                <a:solidFill>
                  <a:schemeClr val="tx1"/>
                </a:solidFill>
                <a:latin typeface="Times New Roman" pitchFamily="18" charset="0"/>
                <a:cs typeface="Times New Roman" pitchFamily="18" charset="0"/>
              </a:rPr>
              <a:t>prions</a:t>
            </a:r>
            <a:r>
              <a:rPr lang="en-GB" sz="1800" dirty="0">
                <a:solidFill>
                  <a:schemeClr val="tx1"/>
                </a:solidFill>
                <a:latin typeface="Times New Roman" pitchFamily="18" charset="0"/>
                <a:cs typeface="Times New Roman" pitchFamily="18" charset="0"/>
              </a:rPr>
              <a:t>) 135℃ or 121℃ for at least one hour are recommended.</a:t>
            </a:r>
            <a:endParaRPr sz="1800">
              <a:solidFill>
                <a:schemeClr val="tx1"/>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GB" sz="1800" dirty="0">
                <a:solidFill>
                  <a:schemeClr val="tx1"/>
                </a:solidFill>
                <a:latin typeface="Times New Roman" pitchFamily="18" charset="0"/>
                <a:cs typeface="Times New Roman" pitchFamily="18" charset="0"/>
              </a:rPr>
              <a:t>Steam has more penetrative power than dry air, it moistens the spores (moisture is essential for coagulation of proteins.</a:t>
            </a:r>
            <a:endParaRPr sz="1800">
              <a:solidFill>
                <a:schemeClr val="tx1"/>
              </a:solidFill>
              <a:latin typeface="Times New Roman" pitchFamily="18" charset="0"/>
              <a:cs typeface="Times New Roman" pitchFamily="18" charset="0"/>
            </a:endParaRPr>
          </a:p>
          <a:p>
            <a:pPr marL="457200" lvl="0" indent="-368300" algn="l" rtl="0">
              <a:lnSpc>
                <a:spcPct val="115000"/>
              </a:lnSpc>
              <a:spcBef>
                <a:spcPts val="0"/>
              </a:spcBef>
              <a:spcAft>
                <a:spcPts val="0"/>
              </a:spcAft>
              <a:buClr>
                <a:schemeClr val="dk1"/>
              </a:buClr>
              <a:buSzPts val="2200"/>
              <a:buChar char="●"/>
            </a:pPr>
            <a:r>
              <a:rPr lang="en-GB" sz="1800" b="1" dirty="0">
                <a:solidFill>
                  <a:schemeClr val="tx1"/>
                </a:solidFill>
                <a:latin typeface="Times New Roman" pitchFamily="18" charset="0"/>
                <a:cs typeface="Times New Roman" pitchFamily="18" charset="0"/>
              </a:rPr>
              <a:t>Articles sterilised: </a:t>
            </a:r>
            <a:r>
              <a:rPr lang="en-GB" sz="1800" dirty="0">
                <a:solidFill>
                  <a:schemeClr val="tx1"/>
                </a:solidFill>
                <a:latin typeface="Times New Roman" pitchFamily="18" charset="0"/>
                <a:cs typeface="Times New Roman" pitchFamily="18" charset="0"/>
              </a:rPr>
              <a:t>Culture media, dressings, certain equipment etc.</a:t>
            </a:r>
            <a:endParaRPr sz="1800">
              <a:solidFill>
                <a:schemeClr val="tx1"/>
              </a:solidFill>
              <a:latin typeface="Times New Roman" pitchFamily="18" charset="0"/>
              <a:cs typeface="Times New Roman" pitchFamily="18" charset="0"/>
            </a:endParaRPr>
          </a:p>
          <a:p>
            <a:pPr marL="457200" lvl="0" indent="0" algn="l" rtl="0">
              <a:lnSpc>
                <a:spcPct val="115000"/>
              </a:lnSpc>
              <a:spcBef>
                <a:spcPts val="1600"/>
              </a:spcBef>
              <a:spcAft>
                <a:spcPts val="1600"/>
              </a:spcAft>
              <a:buNone/>
            </a:pPr>
            <a:endParaRPr sz="1800">
              <a:solidFill>
                <a:schemeClr val="dk1"/>
              </a:solidFill>
              <a:latin typeface="Times New Roman" pitchFamily="18" charset="0"/>
              <a:cs typeface="Times New Roman" pitchFamily="18" charset="0"/>
            </a:endParaRPr>
          </a:p>
        </p:txBody>
      </p:sp>
      <p:pic>
        <p:nvPicPr>
          <p:cNvPr id="155" name="Google Shape;155;p31"/>
          <p:cNvPicPr preferRelativeResize="0"/>
          <p:nvPr/>
        </p:nvPicPr>
        <p:blipFill>
          <a:blip r:embed="rId3">
            <a:alphaModFix/>
          </a:blip>
          <a:stretch>
            <a:fillRect/>
          </a:stretch>
        </p:blipFill>
        <p:spPr>
          <a:xfrm>
            <a:off x="798785" y="1303283"/>
            <a:ext cx="7157545" cy="35975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32"/>
          <p:cNvPicPr preferRelativeResize="0"/>
          <p:nvPr/>
        </p:nvPicPr>
        <p:blipFill>
          <a:blip r:embed="rId3">
            <a:alphaModFix/>
          </a:blip>
          <a:stretch>
            <a:fillRect/>
          </a:stretch>
        </p:blipFill>
        <p:spPr>
          <a:xfrm>
            <a:off x="2005655" y="0"/>
            <a:ext cx="4119401" cy="45825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248638" y="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3200" b="1" dirty="0">
                <a:solidFill>
                  <a:srgbClr val="FF00FF"/>
                </a:solidFill>
                <a:latin typeface="Times New Roman" pitchFamily="18" charset="0"/>
                <a:cs typeface="Times New Roman" pitchFamily="18" charset="0"/>
              </a:rPr>
              <a:t>Sterilisation</a:t>
            </a:r>
            <a:endParaRPr sz="3200" b="1">
              <a:solidFill>
                <a:srgbClr val="FF00FF"/>
              </a:solidFill>
              <a:latin typeface="Times New Roman" pitchFamily="18" charset="0"/>
              <a:cs typeface="Times New Roman" pitchFamily="18" charset="0"/>
            </a:endParaRPr>
          </a:p>
        </p:txBody>
      </p:sp>
      <p:sp>
        <p:nvSpPr>
          <p:cNvPr id="60" name="Google Shape;60;p14"/>
          <p:cNvSpPr txBox="1">
            <a:spLocks noGrp="1"/>
          </p:cNvSpPr>
          <p:nvPr>
            <p:ph type="body" idx="1"/>
          </p:nvPr>
        </p:nvSpPr>
        <p:spPr>
          <a:xfrm>
            <a:off x="248638" y="637468"/>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GB" sz="1800" dirty="0">
                <a:solidFill>
                  <a:schemeClr val="tx1"/>
                </a:solidFill>
                <a:latin typeface="Times New Roman" pitchFamily="18" charset="0"/>
                <a:cs typeface="Times New Roman" pitchFamily="18" charset="0"/>
              </a:rPr>
              <a:t>Sterilisation is defined as the process where all the living microorganisms, either in the vegetative or spore state are killed.</a:t>
            </a:r>
            <a:endParaRPr sz="1800">
              <a:solidFill>
                <a:schemeClr val="tx1"/>
              </a:solidFill>
              <a:latin typeface="Times New Roman" pitchFamily="18" charset="0"/>
              <a:cs typeface="Times New Roman" pitchFamily="18" charset="0"/>
            </a:endParaRPr>
          </a:p>
          <a:p>
            <a:pPr marL="457200" lvl="0" indent="-342900" algn="l" rtl="0">
              <a:lnSpc>
                <a:spcPct val="150000"/>
              </a:lnSpc>
              <a:spcBef>
                <a:spcPts val="0"/>
              </a:spcBef>
              <a:spcAft>
                <a:spcPts val="0"/>
              </a:spcAft>
              <a:buSzPts val="1800"/>
              <a:buChar char="➢"/>
            </a:pPr>
            <a:r>
              <a:rPr lang="en-GB" sz="1800" dirty="0">
                <a:solidFill>
                  <a:schemeClr val="tx1"/>
                </a:solidFill>
                <a:latin typeface="Times New Roman" pitchFamily="18" charset="0"/>
                <a:cs typeface="Times New Roman" pitchFamily="18" charset="0"/>
              </a:rPr>
              <a:t>Sterilisation and disinfection are both decontamination process.</a:t>
            </a:r>
            <a:endParaRPr sz="1800">
              <a:solidFill>
                <a:schemeClr val="tx1"/>
              </a:solidFill>
              <a:latin typeface="Times New Roman" pitchFamily="18" charset="0"/>
              <a:cs typeface="Times New Roman" pitchFamily="18" charset="0"/>
            </a:endParaRPr>
          </a:p>
          <a:p>
            <a:pPr marL="457200" lvl="0" indent="-342900" algn="l" rtl="0">
              <a:lnSpc>
                <a:spcPct val="150000"/>
              </a:lnSpc>
              <a:spcBef>
                <a:spcPts val="0"/>
              </a:spcBef>
              <a:spcAft>
                <a:spcPts val="0"/>
              </a:spcAft>
              <a:buSzPts val="1800"/>
              <a:buChar char="➢"/>
            </a:pPr>
            <a:r>
              <a:rPr lang="en-GB" sz="1800" dirty="0">
                <a:solidFill>
                  <a:schemeClr val="tx1"/>
                </a:solidFill>
                <a:latin typeface="Times New Roman" pitchFamily="18" charset="0"/>
                <a:cs typeface="Times New Roman" pitchFamily="18" charset="0"/>
              </a:rPr>
              <a:t>The process of sterilisation is used in microbiology to prevent contamination by extraneous organisms, in surgery to maintain asepsis, in food and drug manufacture to ensure safety from contaminating organisms.</a:t>
            </a:r>
            <a:endParaRPr sz="1800">
              <a:solidFill>
                <a:schemeClr val="tx1"/>
              </a:solidFill>
              <a:latin typeface="Times New Roman" pitchFamily="18" charset="0"/>
              <a:cs typeface="Times New Roman" pitchFamily="18" charset="0"/>
            </a:endParaRPr>
          </a:p>
          <a:p>
            <a:pPr marL="457200" lvl="0" indent="-342900" algn="l" rtl="0">
              <a:lnSpc>
                <a:spcPct val="150000"/>
              </a:lnSpc>
              <a:spcBef>
                <a:spcPts val="0"/>
              </a:spcBef>
              <a:spcAft>
                <a:spcPts val="0"/>
              </a:spcAft>
              <a:buSzPts val="1800"/>
              <a:buChar char="➢"/>
            </a:pPr>
            <a:r>
              <a:rPr lang="en-GB" sz="1800" dirty="0">
                <a:solidFill>
                  <a:schemeClr val="tx1"/>
                </a:solidFill>
                <a:latin typeface="Times New Roman" pitchFamily="18" charset="0"/>
                <a:cs typeface="Times New Roman" pitchFamily="18" charset="0"/>
              </a:rPr>
              <a:t>Chemicals are used to destroy all forms of microbiologic life, they can be called chemical </a:t>
            </a:r>
            <a:r>
              <a:rPr lang="en-GB" sz="1800" dirty="0" err="1">
                <a:solidFill>
                  <a:schemeClr val="tx1"/>
                </a:solidFill>
                <a:latin typeface="Times New Roman" pitchFamily="18" charset="0"/>
                <a:cs typeface="Times New Roman" pitchFamily="18" charset="0"/>
              </a:rPr>
              <a:t>sterilants</a:t>
            </a:r>
            <a:r>
              <a:rPr lang="en-GB" sz="1800" dirty="0">
                <a:solidFill>
                  <a:schemeClr val="tx1"/>
                </a:solidFill>
                <a:latin typeface="Times New Roman" pitchFamily="18" charset="0"/>
                <a:cs typeface="Times New Roman" pitchFamily="18" charset="0"/>
              </a:rPr>
              <a:t>.</a:t>
            </a:r>
            <a:endParaRPr sz="1800">
              <a:solidFill>
                <a:schemeClr val="tx1"/>
              </a:solidFill>
              <a:latin typeface="Times New Roman" pitchFamily="18" charset="0"/>
              <a:cs typeface="Times New Roman" pitchFamily="18" charset="0"/>
            </a:endParaRPr>
          </a:p>
          <a:p>
            <a:pPr marL="457200" lvl="0" indent="0" algn="l" rtl="0">
              <a:lnSpc>
                <a:spcPct val="150000"/>
              </a:lnSpc>
              <a:spcBef>
                <a:spcPts val="1600"/>
              </a:spcBef>
              <a:spcAft>
                <a:spcPts val="1600"/>
              </a:spcAft>
              <a:buNone/>
            </a:pPr>
            <a:endParaRPr sz="2400">
              <a:latin typeface="Times New Roman" pitchFamily="18" charset="0"/>
              <a:cs typeface="Times New Roman" pitchFamily="18" charset="0"/>
            </a:endParaRPr>
          </a:p>
        </p:txBody>
      </p:sp>
      <p:sp>
        <p:nvSpPr>
          <p:cNvPr id="61" name="Google Shape;61;p14"/>
          <p:cNvSpPr txBox="1"/>
          <p:nvPr/>
        </p:nvSpPr>
        <p:spPr>
          <a:xfrm>
            <a:off x="914400" y="2145607"/>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highlight>
                  <a:srgbClr val="FFFF00"/>
                </a:highlight>
              </a:rPr>
              <a:t>Drying</a:t>
            </a:r>
            <a:endParaRPr b="1">
              <a:highlight>
                <a:srgbClr val="FFFF00"/>
              </a:highlight>
            </a:endParaRPr>
          </a:p>
        </p:txBody>
      </p:sp>
      <p:sp>
        <p:nvSpPr>
          <p:cNvPr id="166" name="Google Shape;166;p3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Wingdings" pitchFamily="2" charset="2"/>
              <a:buChar char="q"/>
            </a:pPr>
            <a:r>
              <a:rPr lang="en-GB" sz="2200" dirty="0">
                <a:solidFill>
                  <a:schemeClr val="tx1"/>
                </a:solidFill>
              </a:rPr>
              <a:t>Moisture is essential for the growth of bacteria. Four-fifths of the weight of the bacterial cell is due to water.</a:t>
            </a:r>
            <a:endParaRPr sz="2200">
              <a:solidFill>
                <a:schemeClr val="tx1"/>
              </a:solidFill>
            </a:endParaRPr>
          </a:p>
          <a:p>
            <a:pPr marL="457200" lvl="0" indent="-368300" algn="l" rtl="0">
              <a:spcBef>
                <a:spcPts val="0"/>
              </a:spcBef>
              <a:spcAft>
                <a:spcPts val="0"/>
              </a:spcAft>
              <a:buSzPts val="2200"/>
              <a:buFont typeface="Wingdings" pitchFamily="2" charset="2"/>
              <a:buChar char="q"/>
            </a:pPr>
            <a:r>
              <a:rPr lang="en-GB" sz="2200" dirty="0">
                <a:solidFill>
                  <a:schemeClr val="tx1"/>
                </a:solidFill>
              </a:rPr>
              <a:t>Drying in air has, therefore, a deleterious effect on many bacteria. However, this method is unreliable.</a:t>
            </a:r>
            <a:endParaRPr sz="2200">
              <a:solidFill>
                <a:schemeClr val="tx1"/>
              </a:solidFill>
            </a:endParaRPr>
          </a:p>
          <a:p>
            <a:pPr marL="457200" lvl="0" indent="-368300" algn="l" rtl="0">
              <a:spcBef>
                <a:spcPts val="0"/>
              </a:spcBef>
              <a:spcAft>
                <a:spcPts val="0"/>
              </a:spcAft>
              <a:buSzPts val="2200"/>
              <a:buFont typeface="Wingdings" pitchFamily="2" charset="2"/>
              <a:buChar char="q"/>
            </a:pPr>
            <a:r>
              <a:rPr lang="en-GB" sz="2200" dirty="0">
                <a:solidFill>
                  <a:schemeClr val="tx1"/>
                </a:solidFill>
              </a:rPr>
              <a:t>Spores are unaffected by drying.</a:t>
            </a:r>
            <a:endParaRPr sz="220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311700" y="178676"/>
            <a:ext cx="8520600" cy="5885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highlight>
                  <a:srgbClr val="FFFF00"/>
                </a:highlight>
              </a:rPr>
              <a:t>Filtration</a:t>
            </a:r>
            <a:endParaRPr b="1">
              <a:highlight>
                <a:srgbClr val="FFFF00"/>
              </a:highlight>
            </a:endParaRPr>
          </a:p>
        </p:txBody>
      </p:sp>
      <p:sp>
        <p:nvSpPr>
          <p:cNvPr id="172" name="Google Shape;172;p34"/>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SzPts val="2200"/>
              <a:buFont typeface="Wingdings" pitchFamily="2" charset="2"/>
              <a:buChar char="q"/>
            </a:pPr>
            <a:r>
              <a:rPr lang="en-GB" sz="1800" dirty="0">
                <a:solidFill>
                  <a:schemeClr val="tx1"/>
                </a:solidFill>
                <a:latin typeface="Times New Roman" pitchFamily="18" charset="0"/>
                <a:cs typeface="Times New Roman" pitchFamily="18" charset="0"/>
              </a:rPr>
              <a:t>Filtration does not kill microbes, it separates them out. </a:t>
            </a:r>
            <a:endParaRPr sz="18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Font typeface="Wingdings" pitchFamily="2" charset="2"/>
              <a:buChar char="q"/>
            </a:pPr>
            <a:r>
              <a:rPr lang="en-GB" sz="1800" dirty="0">
                <a:solidFill>
                  <a:schemeClr val="tx1"/>
                </a:solidFill>
                <a:latin typeface="Times New Roman" pitchFamily="18" charset="0"/>
                <a:cs typeface="Times New Roman" pitchFamily="18" charset="0"/>
              </a:rPr>
              <a:t>Membrane filters with pore sizes between 0.2-0.45 micrometer are commonly used to remove </a:t>
            </a:r>
            <a:r>
              <a:rPr lang="en-GB" sz="1800" dirty="0" err="1">
                <a:solidFill>
                  <a:schemeClr val="tx1"/>
                </a:solidFill>
                <a:latin typeface="Times New Roman" pitchFamily="18" charset="0"/>
                <a:cs typeface="Times New Roman" pitchFamily="18" charset="0"/>
              </a:rPr>
              <a:t>particals</a:t>
            </a:r>
            <a:r>
              <a:rPr lang="en-GB" sz="1800" dirty="0">
                <a:solidFill>
                  <a:schemeClr val="tx1"/>
                </a:solidFill>
                <a:latin typeface="Times New Roman" pitchFamily="18" charset="0"/>
                <a:cs typeface="Times New Roman" pitchFamily="18" charset="0"/>
              </a:rPr>
              <a:t> from solutions that cannot be autoclaved.</a:t>
            </a:r>
            <a:endParaRPr sz="18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Font typeface="Wingdings" pitchFamily="2" charset="2"/>
              <a:buChar char="q"/>
            </a:pPr>
            <a:r>
              <a:rPr lang="en-GB" sz="1800" dirty="0">
                <a:solidFill>
                  <a:schemeClr val="tx1"/>
                </a:solidFill>
                <a:latin typeface="Times New Roman" pitchFamily="18" charset="0"/>
                <a:cs typeface="Times New Roman" pitchFamily="18" charset="0"/>
              </a:rPr>
              <a:t>It is used to remove microbes from heat labile liquids such as serum, antibiotic solutions, sugar solutions, urea solutions.</a:t>
            </a:r>
            <a:endParaRPr sz="18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Font typeface="Wingdings" pitchFamily="2" charset="2"/>
              <a:buChar char="q"/>
            </a:pPr>
            <a:r>
              <a:rPr lang="en-GB" sz="1800" dirty="0">
                <a:solidFill>
                  <a:schemeClr val="tx1"/>
                </a:solidFill>
                <a:latin typeface="Times New Roman" pitchFamily="18" charset="0"/>
                <a:cs typeface="Times New Roman" pitchFamily="18" charset="0"/>
              </a:rPr>
              <a:t>The older filters made of earthenware or asbestos are called depth filters.</a:t>
            </a:r>
            <a:endParaRPr sz="1800">
              <a:solidFill>
                <a:schemeClr val="tx1"/>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title"/>
          </p:nvPr>
        </p:nvSpPr>
        <p:spPr>
          <a:xfrm>
            <a:off x="353741" y="283778"/>
            <a:ext cx="8520600" cy="28892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highlight>
                  <a:srgbClr val="FFFF00"/>
                </a:highlight>
              </a:rPr>
              <a:t>Radiation</a:t>
            </a:r>
            <a:endParaRPr b="1">
              <a:highlight>
                <a:srgbClr val="FFFF00"/>
              </a:highlight>
            </a:endParaRPr>
          </a:p>
        </p:txBody>
      </p:sp>
      <p:sp>
        <p:nvSpPr>
          <p:cNvPr id="178" name="Google Shape;178;p35"/>
          <p:cNvSpPr txBox="1">
            <a:spLocks noGrp="1"/>
          </p:cNvSpPr>
          <p:nvPr>
            <p:ph type="body" idx="1"/>
          </p:nvPr>
        </p:nvSpPr>
        <p:spPr>
          <a:xfrm>
            <a:off x="423703" y="998483"/>
            <a:ext cx="8520600" cy="364052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SzPts val="2200"/>
              <a:buFont typeface="Wingdings" pitchFamily="2" charset="2"/>
              <a:buChar char="q"/>
            </a:pPr>
            <a:r>
              <a:rPr lang="en-GB" sz="1800" dirty="0">
                <a:solidFill>
                  <a:schemeClr val="tx1"/>
                </a:solidFill>
                <a:latin typeface="Times New Roman" pitchFamily="18" charset="0"/>
                <a:cs typeface="Times New Roman" pitchFamily="18" charset="0"/>
              </a:rPr>
              <a:t>Two types of radiation are used, ionising and non-ionising. </a:t>
            </a:r>
            <a:endParaRPr sz="18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Font typeface="Wingdings" pitchFamily="2" charset="2"/>
              <a:buChar char="q"/>
            </a:pPr>
            <a:r>
              <a:rPr lang="en-GB" sz="1800" dirty="0">
                <a:solidFill>
                  <a:schemeClr val="tx1"/>
                </a:solidFill>
                <a:latin typeface="Times New Roman" pitchFamily="18" charset="0"/>
                <a:cs typeface="Times New Roman" pitchFamily="18" charset="0"/>
              </a:rPr>
              <a:t>Non-ionising rays are low energy rays with poor penetrative power while ionising rays are high-energy rays with good penetrative power.</a:t>
            </a:r>
            <a:endParaRPr sz="18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Font typeface="Wingdings" pitchFamily="2" charset="2"/>
              <a:buChar char="q"/>
            </a:pPr>
            <a:r>
              <a:rPr lang="en-GB" sz="1800" dirty="0">
                <a:solidFill>
                  <a:schemeClr val="tx1"/>
                </a:solidFill>
                <a:latin typeface="Times New Roman" pitchFamily="18" charset="0"/>
                <a:cs typeface="Times New Roman" pitchFamily="18" charset="0"/>
              </a:rPr>
              <a:t>Since radiation does not generate heat, it is termed cold sterilisation.</a:t>
            </a:r>
            <a:endParaRPr sz="18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Font typeface="Wingdings" pitchFamily="2" charset="2"/>
              <a:buChar char="q"/>
            </a:pPr>
            <a:r>
              <a:rPr lang="en-GB" sz="1800" b="1" u="sng" dirty="0">
                <a:solidFill>
                  <a:schemeClr val="tx1"/>
                </a:solidFill>
                <a:latin typeface="Times New Roman" pitchFamily="18" charset="0"/>
                <a:cs typeface="Times New Roman" pitchFamily="18" charset="0"/>
              </a:rPr>
              <a:t>Non-ionising rays</a:t>
            </a:r>
            <a:r>
              <a:rPr lang="en-GB" sz="1800" b="1" dirty="0">
                <a:solidFill>
                  <a:schemeClr val="tx1"/>
                </a:solidFill>
                <a:latin typeface="Times New Roman" pitchFamily="18" charset="0"/>
                <a:cs typeface="Times New Roman" pitchFamily="18" charset="0"/>
              </a:rPr>
              <a:t>: </a:t>
            </a:r>
            <a:r>
              <a:rPr lang="en-GB" sz="1800" dirty="0">
                <a:solidFill>
                  <a:schemeClr val="tx1"/>
                </a:solidFill>
                <a:latin typeface="Times New Roman" pitchFamily="18" charset="0"/>
                <a:cs typeface="Times New Roman" pitchFamily="18" charset="0"/>
              </a:rPr>
              <a:t>Rays of wavelength longer than the visible light are non-ionising. </a:t>
            </a:r>
            <a:endParaRPr sz="18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Font typeface="Wingdings" pitchFamily="2" charset="2"/>
              <a:buChar char="q"/>
            </a:pPr>
            <a:r>
              <a:rPr lang="en-GB" sz="1800" dirty="0" err="1">
                <a:solidFill>
                  <a:schemeClr val="tx1"/>
                </a:solidFill>
                <a:latin typeface="Times New Roman" pitchFamily="18" charset="0"/>
                <a:cs typeface="Times New Roman" pitchFamily="18" charset="0"/>
              </a:rPr>
              <a:t>Microbicidal</a:t>
            </a:r>
            <a:r>
              <a:rPr lang="en-GB" sz="1800" dirty="0">
                <a:solidFill>
                  <a:schemeClr val="tx1"/>
                </a:solidFill>
                <a:latin typeface="Times New Roman" pitchFamily="18" charset="0"/>
                <a:cs typeface="Times New Roman" pitchFamily="18" charset="0"/>
              </a:rPr>
              <a:t> wavelength of UV rays lie in the range of 200-280,with 260 nm being most effective.</a:t>
            </a:r>
            <a:endParaRPr sz="1800">
              <a:solidFill>
                <a:schemeClr val="tx1"/>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6"/>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Clr>
                <a:schemeClr val="dk2"/>
              </a:buClr>
              <a:buSzPts val="2200"/>
              <a:buChar char="❏"/>
            </a:pPr>
            <a:r>
              <a:rPr lang="en-GB" sz="1600" dirty="0">
                <a:solidFill>
                  <a:schemeClr val="tx1"/>
                </a:solidFill>
                <a:latin typeface="Times New Roman" pitchFamily="18" charset="0"/>
                <a:cs typeface="Times New Roman" pitchFamily="18" charset="0"/>
              </a:rPr>
              <a:t>UV rays are generated using a high pressure mercury </a:t>
            </a:r>
            <a:r>
              <a:rPr lang="en-GB" sz="1600" dirty="0" err="1">
                <a:solidFill>
                  <a:schemeClr val="tx1"/>
                </a:solidFill>
                <a:latin typeface="Times New Roman" pitchFamily="18" charset="0"/>
                <a:cs typeface="Times New Roman" pitchFamily="18" charset="0"/>
              </a:rPr>
              <a:t>vapor</a:t>
            </a:r>
            <a:r>
              <a:rPr lang="en-GB" sz="1600" dirty="0">
                <a:solidFill>
                  <a:schemeClr val="tx1"/>
                </a:solidFill>
                <a:latin typeface="Times New Roman" pitchFamily="18" charset="0"/>
                <a:cs typeface="Times New Roman" pitchFamily="18" charset="0"/>
              </a:rPr>
              <a:t> lamp.</a:t>
            </a:r>
            <a:endParaRPr sz="16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Clr>
                <a:schemeClr val="dk2"/>
              </a:buClr>
              <a:buSzPts val="2200"/>
              <a:buChar char="❏"/>
            </a:pPr>
            <a:r>
              <a:rPr lang="en-GB" sz="1600" dirty="0">
                <a:solidFill>
                  <a:schemeClr val="tx1"/>
                </a:solidFill>
                <a:latin typeface="Times New Roman" pitchFamily="18" charset="0"/>
                <a:cs typeface="Times New Roman" pitchFamily="18" charset="0"/>
              </a:rPr>
              <a:t>Microorganisms such as bacteria, </a:t>
            </a:r>
            <a:r>
              <a:rPr lang="en-GB" sz="1600" dirty="0" err="1">
                <a:solidFill>
                  <a:schemeClr val="tx1"/>
                </a:solidFill>
                <a:latin typeface="Times New Roman" pitchFamily="18" charset="0"/>
                <a:cs typeface="Times New Roman" pitchFamily="18" charset="0"/>
              </a:rPr>
              <a:t>viruses,yeast</a:t>
            </a:r>
            <a:r>
              <a:rPr lang="en-GB" sz="1600" dirty="0">
                <a:solidFill>
                  <a:schemeClr val="tx1"/>
                </a:solidFill>
                <a:latin typeface="Times New Roman" pitchFamily="18" charset="0"/>
                <a:cs typeface="Times New Roman" pitchFamily="18" charset="0"/>
              </a:rPr>
              <a:t> </a:t>
            </a:r>
            <a:r>
              <a:rPr lang="en-GB" sz="1600" dirty="0" err="1">
                <a:solidFill>
                  <a:schemeClr val="tx1"/>
                </a:solidFill>
                <a:latin typeface="Times New Roman" pitchFamily="18" charset="0"/>
                <a:cs typeface="Times New Roman" pitchFamily="18" charset="0"/>
              </a:rPr>
              <a:t>etc.that</a:t>
            </a:r>
            <a:r>
              <a:rPr lang="en-GB" sz="1600" dirty="0">
                <a:solidFill>
                  <a:schemeClr val="tx1"/>
                </a:solidFill>
                <a:latin typeface="Times New Roman" pitchFamily="18" charset="0"/>
                <a:cs typeface="Times New Roman" pitchFamily="18" charset="0"/>
              </a:rPr>
              <a:t> are exposed to the effective UV radiation are inactivated within seconds.</a:t>
            </a:r>
            <a:endParaRPr sz="16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Clr>
                <a:schemeClr val="dk2"/>
              </a:buClr>
              <a:buSzPts val="2200"/>
              <a:buChar char="❏"/>
            </a:pPr>
            <a:r>
              <a:rPr lang="en-GB" sz="1600" dirty="0">
                <a:solidFill>
                  <a:schemeClr val="tx1"/>
                </a:solidFill>
                <a:latin typeface="Times New Roman" pitchFamily="18" charset="0"/>
                <a:cs typeface="Times New Roman" pitchFamily="18" charset="0"/>
              </a:rPr>
              <a:t>Since UV rays don't kill </a:t>
            </a:r>
            <a:r>
              <a:rPr lang="en-GB" sz="1600" dirty="0" err="1">
                <a:solidFill>
                  <a:schemeClr val="tx1"/>
                </a:solidFill>
                <a:latin typeface="Times New Roman" pitchFamily="18" charset="0"/>
                <a:cs typeface="Times New Roman" pitchFamily="18" charset="0"/>
              </a:rPr>
              <a:t>spores,they</a:t>
            </a:r>
            <a:r>
              <a:rPr lang="en-GB" sz="1600" dirty="0">
                <a:solidFill>
                  <a:schemeClr val="tx1"/>
                </a:solidFill>
                <a:latin typeface="Times New Roman" pitchFamily="18" charset="0"/>
                <a:cs typeface="Times New Roman" pitchFamily="18" charset="0"/>
              </a:rPr>
              <a:t> are considered to be of use in surface disinfection.</a:t>
            </a:r>
            <a:endParaRPr sz="16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Clr>
                <a:schemeClr val="dk2"/>
              </a:buClr>
              <a:buSzPts val="2200"/>
              <a:buChar char="❏"/>
            </a:pPr>
            <a:r>
              <a:rPr lang="en-GB" sz="1600" dirty="0">
                <a:solidFill>
                  <a:schemeClr val="tx1"/>
                </a:solidFill>
                <a:latin typeface="Times New Roman" pitchFamily="18" charset="0"/>
                <a:cs typeface="Times New Roman" pitchFamily="18" charset="0"/>
              </a:rPr>
              <a:t>UV rays are employed to disinfect hospital wards, operation </a:t>
            </a:r>
            <a:r>
              <a:rPr lang="en-GB" sz="1600" dirty="0" err="1">
                <a:solidFill>
                  <a:schemeClr val="tx1"/>
                </a:solidFill>
                <a:latin typeface="Times New Roman" pitchFamily="18" charset="0"/>
                <a:cs typeface="Times New Roman" pitchFamily="18" charset="0"/>
              </a:rPr>
              <a:t>theatres,virus</a:t>
            </a:r>
            <a:r>
              <a:rPr lang="en-GB" sz="1600" dirty="0">
                <a:solidFill>
                  <a:schemeClr val="tx1"/>
                </a:solidFill>
                <a:latin typeface="Times New Roman" pitchFamily="18" charset="0"/>
                <a:cs typeface="Times New Roman" pitchFamily="18" charset="0"/>
              </a:rPr>
              <a:t> laboratories, corridors etc.</a:t>
            </a:r>
            <a:endParaRPr sz="16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Clr>
                <a:schemeClr val="dk2"/>
              </a:buClr>
              <a:buSzPts val="2200"/>
              <a:buChar char="❏"/>
            </a:pPr>
            <a:r>
              <a:rPr lang="en-GB" sz="1600" b="1" u="sng" dirty="0">
                <a:solidFill>
                  <a:schemeClr val="tx1"/>
                </a:solidFill>
                <a:latin typeface="Times New Roman" pitchFamily="18" charset="0"/>
                <a:cs typeface="Times New Roman" pitchFamily="18" charset="0"/>
              </a:rPr>
              <a:t>Ionising </a:t>
            </a:r>
            <a:r>
              <a:rPr lang="en-GB" sz="1600" b="1" u="sng" dirty="0" err="1">
                <a:solidFill>
                  <a:schemeClr val="tx1"/>
                </a:solidFill>
                <a:latin typeface="Times New Roman" pitchFamily="18" charset="0"/>
                <a:cs typeface="Times New Roman" pitchFamily="18" charset="0"/>
              </a:rPr>
              <a:t>radiation:</a:t>
            </a:r>
            <a:r>
              <a:rPr lang="en-GB" sz="1600" dirty="0" err="1">
                <a:solidFill>
                  <a:schemeClr val="tx1"/>
                </a:solidFill>
                <a:latin typeface="Times New Roman" pitchFamily="18" charset="0"/>
                <a:cs typeface="Times New Roman" pitchFamily="18" charset="0"/>
              </a:rPr>
              <a:t>X</a:t>
            </a:r>
            <a:r>
              <a:rPr lang="en-GB" sz="1600" dirty="0">
                <a:solidFill>
                  <a:schemeClr val="tx1"/>
                </a:solidFill>
                <a:latin typeface="Times New Roman" pitchFamily="18" charset="0"/>
                <a:cs typeface="Times New Roman" pitchFamily="18" charset="0"/>
              </a:rPr>
              <a:t>-rays, gamma rays and cosmic rays are highly lethal to DNA and other vital constituents.</a:t>
            </a:r>
            <a:endParaRPr sz="16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Clr>
                <a:schemeClr val="dk2"/>
              </a:buClr>
              <a:buSzPts val="2200"/>
              <a:buChar char="❏"/>
            </a:pPr>
            <a:r>
              <a:rPr lang="en-GB" sz="1600" dirty="0">
                <a:solidFill>
                  <a:schemeClr val="tx1"/>
                </a:solidFill>
                <a:latin typeface="Times New Roman" pitchFamily="18" charset="0"/>
                <a:cs typeface="Times New Roman" pitchFamily="18" charset="0"/>
              </a:rPr>
              <a:t>They have very high penetrative power. Since there is no appreciable increase in temperature in this method, it is referred to as cold sterilisation.</a:t>
            </a:r>
            <a:endParaRPr sz="1600">
              <a:solidFill>
                <a:schemeClr val="tx1"/>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7"/>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GB" sz="2200" dirty="0">
                <a:solidFill>
                  <a:schemeClr val="tx1"/>
                </a:solidFill>
              </a:rPr>
              <a:t>Commercial plants use gamma radiation for sterilising items like plastics, syringes, swabs, catheters, animal feeds, cardboard, oils, fabric and metal foils.</a:t>
            </a:r>
            <a:endParaRPr sz="2200">
              <a:solidFill>
                <a:schemeClr val="tx1"/>
              </a:solidFill>
            </a:endParaRPr>
          </a:p>
          <a:p>
            <a:pPr marL="0" lvl="0" indent="0" algn="l" rtl="0">
              <a:lnSpc>
                <a:spcPct val="115000"/>
              </a:lnSpc>
              <a:spcBef>
                <a:spcPts val="1600"/>
              </a:spcBef>
              <a:spcAft>
                <a:spcPts val="1600"/>
              </a:spcAft>
              <a:buNone/>
            </a:pPr>
            <a:endParaRPr sz="2200" b="1">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A239-4CE3-4744-BFD7-9BE9057D00BD}"/>
              </a:ext>
            </a:extLst>
          </p:cNvPr>
          <p:cNvSpPr>
            <a:spLocks noGrp="1"/>
          </p:cNvSpPr>
          <p:nvPr>
            <p:ph type="title"/>
          </p:nvPr>
        </p:nvSpPr>
        <p:spPr/>
        <p:txBody>
          <a:bodyPr>
            <a:normAutofit fontScale="90000"/>
          </a:bodyPr>
          <a:lstStyle/>
          <a:p>
            <a:r>
              <a:rPr lang="en-IN" dirty="0"/>
              <a:t>References</a:t>
            </a:r>
          </a:p>
        </p:txBody>
      </p:sp>
      <p:sp>
        <p:nvSpPr>
          <p:cNvPr id="3" name="Content Placeholder 2">
            <a:extLst>
              <a:ext uri="{FF2B5EF4-FFF2-40B4-BE49-F238E27FC236}">
                <a16:creationId xmlns:a16="http://schemas.microsoft.com/office/drawing/2014/main" id="{A93B168D-7947-4AF8-9185-1D3836CE99D7}"/>
              </a:ext>
            </a:extLst>
          </p:cNvPr>
          <p:cNvSpPr>
            <a:spLocks noGrp="1"/>
          </p:cNvSpPr>
          <p:nvPr>
            <p:ph sz="quarter" idx="1"/>
          </p:nvPr>
        </p:nvSpPr>
        <p:spPr/>
        <p:txBody>
          <a:bodyPr/>
          <a:lstStyle/>
          <a:p>
            <a:r>
              <a:rPr lang="en-US" dirty="0"/>
              <a:t>Textbook of Medical Microbiology by </a:t>
            </a:r>
            <a:r>
              <a:rPr lang="en-US" dirty="0" err="1"/>
              <a:t>Ananthnarayan</a:t>
            </a:r>
            <a:r>
              <a:rPr lang="en-US" dirty="0"/>
              <a:t>, </a:t>
            </a:r>
            <a:r>
              <a:rPr lang="en-US" dirty="0" err="1"/>
              <a:t>Paniker</a:t>
            </a:r>
            <a:r>
              <a:rPr lang="en-US" dirty="0"/>
              <a:t>, D.R. Arora</a:t>
            </a:r>
          </a:p>
          <a:p>
            <a:r>
              <a:rPr lang="en-US" dirty="0"/>
              <a:t>Textbook of Medical Microbiology by C.P Baweja  </a:t>
            </a:r>
            <a:endParaRPr lang="en-IN" dirty="0"/>
          </a:p>
          <a:p>
            <a:endParaRPr lang="en-IN" dirty="0"/>
          </a:p>
          <a:p>
            <a:endParaRPr lang="en-IN" dirty="0"/>
          </a:p>
          <a:p>
            <a:endParaRPr lang="en-IN" dirty="0"/>
          </a:p>
          <a:p>
            <a:endParaRPr lang="en-IN" dirty="0"/>
          </a:p>
          <a:p>
            <a:endParaRPr lang="en-IN"/>
          </a:p>
          <a:p>
            <a:endParaRPr lang="en-IN"/>
          </a:p>
        </p:txBody>
      </p:sp>
    </p:spTree>
    <p:extLst>
      <p:ext uri="{BB962C8B-B14F-4D97-AF65-F5344CB8AC3E}">
        <p14:creationId xmlns:p14="http://schemas.microsoft.com/office/powerpoint/2010/main" val="83880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27617"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FF00FF"/>
                </a:solidFill>
              </a:rPr>
              <a:t>Disinfection</a:t>
            </a:r>
            <a:endParaRPr>
              <a:solidFill>
                <a:srgbClr val="FF00FF"/>
              </a:solidFill>
            </a:endParaRPr>
          </a:p>
        </p:txBody>
      </p:sp>
      <p:sp>
        <p:nvSpPr>
          <p:cNvPr id="67" name="Google Shape;67;p15"/>
          <p:cNvSpPr txBox="1">
            <a:spLocks noGrp="1"/>
          </p:cNvSpPr>
          <p:nvPr>
            <p:ph type="body" idx="1"/>
          </p:nvPr>
        </p:nvSpPr>
        <p:spPr>
          <a:xfrm>
            <a:off x="0" y="597312"/>
            <a:ext cx="9144000" cy="3990900"/>
          </a:xfrm>
          <a:prstGeom prst="rect">
            <a:avLst/>
          </a:prstGeom>
        </p:spPr>
        <p:txBody>
          <a:bodyPr spcFirstLastPara="1" wrap="square" lIns="91425" tIns="91425" rIns="91425" bIns="91425" anchor="t" anchorCtr="0">
            <a:noAutofit/>
          </a:bodyPr>
          <a:lstStyle/>
          <a:p>
            <a:pPr marL="457200" lvl="0" indent="-361950" algn="l" rtl="0">
              <a:lnSpc>
                <a:spcPct val="150000"/>
              </a:lnSpc>
              <a:spcBef>
                <a:spcPts val="0"/>
              </a:spcBef>
              <a:spcAft>
                <a:spcPts val="0"/>
              </a:spcAft>
              <a:buSzPts val="2100"/>
              <a:buChar char="➢"/>
            </a:pPr>
            <a:r>
              <a:rPr lang="en-GB" sz="1800" dirty="0">
                <a:solidFill>
                  <a:schemeClr val="tx1"/>
                </a:solidFill>
                <a:latin typeface="Times New Roman" pitchFamily="18" charset="0"/>
                <a:cs typeface="Times New Roman" pitchFamily="18" charset="0"/>
              </a:rPr>
              <a:t>Disinfection is the process of elimination of most pathogenic microorganisms (excluding bacterial spores) on inanimate objects.</a:t>
            </a:r>
            <a:endParaRPr sz="1800">
              <a:solidFill>
                <a:schemeClr val="tx1"/>
              </a:solidFill>
              <a:latin typeface="Times New Roman" pitchFamily="18" charset="0"/>
              <a:cs typeface="Times New Roman" pitchFamily="18" charset="0"/>
            </a:endParaRPr>
          </a:p>
          <a:p>
            <a:pPr marL="457200" lvl="0" indent="-361950" algn="l" rtl="0">
              <a:lnSpc>
                <a:spcPct val="150000"/>
              </a:lnSpc>
              <a:spcBef>
                <a:spcPts val="0"/>
              </a:spcBef>
              <a:spcAft>
                <a:spcPts val="0"/>
              </a:spcAft>
              <a:buSzPts val="2100"/>
              <a:buChar char="➢"/>
            </a:pPr>
            <a:r>
              <a:rPr lang="en-GB" sz="1800" dirty="0">
                <a:solidFill>
                  <a:schemeClr val="tx1"/>
                </a:solidFill>
                <a:latin typeface="Times New Roman" pitchFamily="18" charset="0"/>
                <a:cs typeface="Times New Roman" pitchFamily="18" charset="0"/>
              </a:rPr>
              <a:t>Different disinfectants have different target ranges, not all disinfectants can kill all microorganisms. Some methods of disinfection such as filtration do not kill bacteria, they separate them out.</a:t>
            </a:r>
            <a:endParaRPr sz="1800">
              <a:solidFill>
                <a:schemeClr val="tx1"/>
              </a:solidFill>
              <a:latin typeface="Times New Roman" pitchFamily="18" charset="0"/>
              <a:cs typeface="Times New Roman" pitchFamily="18" charset="0"/>
            </a:endParaRPr>
          </a:p>
          <a:p>
            <a:pPr marL="457200" lvl="0" indent="-361950" algn="l" rtl="0">
              <a:lnSpc>
                <a:spcPct val="150000"/>
              </a:lnSpc>
              <a:spcBef>
                <a:spcPts val="0"/>
              </a:spcBef>
              <a:spcAft>
                <a:spcPts val="0"/>
              </a:spcAft>
              <a:buClr>
                <a:schemeClr val="dk1"/>
              </a:buClr>
              <a:buSzPts val="2100"/>
              <a:buChar char="➢"/>
            </a:pPr>
            <a:r>
              <a:rPr lang="en-GB" sz="1800" b="1" dirty="0">
                <a:solidFill>
                  <a:schemeClr val="tx1"/>
                </a:solidFill>
                <a:latin typeface="Times New Roman" pitchFamily="18" charset="0"/>
                <a:cs typeface="Times New Roman" pitchFamily="18" charset="0"/>
              </a:rPr>
              <a:t>Decontamination </a:t>
            </a:r>
            <a:r>
              <a:rPr lang="en-GB" sz="1800" dirty="0">
                <a:solidFill>
                  <a:schemeClr val="tx1"/>
                </a:solidFill>
                <a:latin typeface="Times New Roman" pitchFamily="18" charset="0"/>
                <a:cs typeface="Times New Roman" pitchFamily="18" charset="0"/>
              </a:rPr>
              <a:t>is the process of removal of contaminating pathogenic microorganisms from the articles by a process of sterilisation or disinfection. It is the use of physical or chemical means to remove, inactivate or destroy living organisms on a surface so that the organisms are no longer infectious.</a:t>
            </a:r>
            <a:endParaRPr sz="1800">
              <a:solidFill>
                <a:schemeClr val="tx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Clr>
                <a:schemeClr val="dk2"/>
              </a:buClr>
              <a:buSzPts val="2200"/>
              <a:buChar char="➢"/>
            </a:pPr>
            <a:r>
              <a:rPr lang="en-GB" sz="1800" b="1" dirty="0">
                <a:solidFill>
                  <a:schemeClr val="tx1"/>
                </a:solidFill>
                <a:latin typeface="Times New Roman" pitchFamily="18" charset="0"/>
                <a:cs typeface="Times New Roman" pitchFamily="18" charset="0"/>
              </a:rPr>
              <a:t>Sanitisation</a:t>
            </a:r>
            <a:r>
              <a:rPr lang="en-GB" sz="1800" dirty="0">
                <a:solidFill>
                  <a:schemeClr val="tx1"/>
                </a:solidFill>
                <a:latin typeface="Times New Roman" pitchFamily="18" charset="0"/>
                <a:cs typeface="Times New Roman" pitchFamily="18" charset="0"/>
              </a:rPr>
              <a:t> is the process of chemical or mechanical cleansing, applicable in public health systems. Usually used by the food industry. It reduces microbes on eating utensils to safe, acceptable levels for public health.</a:t>
            </a:r>
            <a:endParaRPr sz="18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Clr>
                <a:schemeClr val="dk2"/>
              </a:buClr>
              <a:buSzPts val="2200"/>
              <a:buChar char="➢"/>
            </a:pPr>
            <a:r>
              <a:rPr lang="en-GB" sz="1800" b="1" dirty="0">
                <a:solidFill>
                  <a:schemeClr val="tx1"/>
                </a:solidFill>
                <a:latin typeface="Times New Roman" pitchFamily="18" charset="0"/>
                <a:cs typeface="Times New Roman" pitchFamily="18" charset="0"/>
              </a:rPr>
              <a:t>Asepsis</a:t>
            </a:r>
            <a:r>
              <a:rPr lang="en-GB" sz="1800" dirty="0">
                <a:solidFill>
                  <a:schemeClr val="tx1"/>
                </a:solidFill>
                <a:latin typeface="Times New Roman" pitchFamily="18" charset="0"/>
                <a:cs typeface="Times New Roman" pitchFamily="18" charset="0"/>
              </a:rPr>
              <a:t> is the employment of techniques such as usage of gloves, air filters, </a:t>
            </a:r>
            <a:r>
              <a:rPr lang="en-GB" sz="1800" dirty="0" err="1">
                <a:solidFill>
                  <a:schemeClr val="tx1"/>
                </a:solidFill>
                <a:latin typeface="Times New Roman" pitchFamily="18" charset="0"/>
                <a:cs typeface="Times New Roman" pitchFamily="18" charset="0"/>
              </a:rPr>
              <a:t>uv</a:t>
            </a:r>
            <a:r>
              <a:rPr lang="en-GB" sz="1800" dirty="0">
                <a:solidFill>
                  <a:schemeClr val="tx1"/>
                </a:solidFill>
                <a:latin typeface="Times New Roman" pitchFamily="18" charset="0"/>
                <a:cs typeface="Times New Roman" pitchFamily="18" charset="0"/>
              </a:rPr>
              <a:t> rays etc to achieve microbe free environment.</a:t>
            </a:r>
            <a:endParaRPr sz="18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Clr>
                <a:schemeClr val="dk2"/>
              </a:buClr>
              <a:buSzPts val="2200"/>
              <a:buChar char="➢"/>
            </a:pPr>
            <a:r>
              <a:rPr lang="en-GB" sz="1800" b="1" dirty="0">
                <a:solidFill>
                  <a:schemeClr val="tx1"/>
                </a:solidFill>
                <a:latin typeface="Times New Roman" pitchFamily="18" charset="0"/>
                <a:cs typeface="Times New Roman" pitchFamily="18" charset="0"/>
              </a:rPr>
              <a:t>Antisepsis</a:t>
            </a:r>
            <a:r>
              <a:rPr lang="en-GB" sz="1800" dirty="0">
                <a:solidFill>
                  <a:schemeClr val="tx1"/>
                </a:solidFill>
                <a:latin typeface="Times New Roman" pitchFamily="18" charset="0"/>
                <a:cs typeface="Times New Roman" pitchFamily="18" charset="0"/>
              </a:rPr>
              <a:t> is the use of chemicals (antiseptics) to make skin or mucus membranes devoid of pathogenic microorganisms.</a:t>
            </a:r>
            <a:endParaRPr sz="1800">
              <a:solidFill>
                <a:schemeClr val="tx1"/>
              </a:solidFill>
              <a:latin typeface="Times New Roman" pitchFamily="18" charset="0"/>
              <a:cs typeface="Times New Roman" pitchFamily="18" charset="0"/>
            </a:endParaRPr>
          </a:p>
          <a:p>
            <a:pPr marL="457200" lvl="0" indent="-361950" algn="l" rtl="0">
              <a:lnSpc>
                <a:spcPct val="150000"/>
              </a:lnSpc>
              <a:spcBef>
                <a:spcPts val="0"/>
              </a:spcBef>
              <a:spcAft>
                <a:spcPts val="0"/>
              </a:spcAft>
              <a:buClr>
                <a:schemeClr val="dk2"/>
              </a:buClr>
              <a:buSzPts val="2100"/>
              <a:buChar char="➢"/>
            </a:pPr>
            <a:r>
              <a:rPr lang="en-GB" sz="1800" b="1" dirty="0">
                <a:solidFill>
                  <a:schemeClr val="tx1"/>
                </a:solidFill>
                <a:latin typeface="Times New Roman" pitchFamily="18" charset="0"/>
                <a:cs typeface="Times New Roman" pitchFamily="18" charset="0"/>
              </a:rPr>
              <a:t>Bactericidal </a:t>
            </a:r>
            <a:r>
              <a:rPr lang="en-GB" sz="1800" dirty="0">
                <a:solidFill>
                  <a:schemeClr val="tx1"/>
                </a:solidFill>
                <a:latin typeface="Times New Roman" pitchFamily="18" charset="0"/>
                <a:cs typeface="Times New Roman" pitchFamily="18" charset="0"/>
              </a:rPr>
              <a:t>is that chemical that can kill or inactivate bacteria. Such chemicals may be called variously depending on the spectrum of activity, such as bactericidal, </a:t>
            </a:r>
            <a:r>
              <a:rPr lang="en-GB" sz="1800" dirty="0" err="1">
                <a:solidFill>
                  <a:schemeClr val="tx1"/>
                </a:solidFill>
                <a:latin typeface="Times New Roman" pitchFamily="18" charset="0"/>
                <a:cs typeface="Times New Roman" pitchFamily="18" charset="0"/>
              </a:rPr>
              <a:t>virucidal</a:t>
            </a:r>
            <a:r>
              <a:rPr lang="en-GB" sz="1800" dirty="0">
                <a:solidFill>
                  <a:schemeClr val="tx1"/>
                </a:solidFill>
                <a:latin typeface="Times New Roman" pitchFamily="18" charset="0"/>
                <a:cs typeface="Times New Roman" pitchFamily="18" charset="0"/>
              </a:rPr>
              <a:t>, fungicidal, </a:t>
            </a:r>
            <a:r>
              <a:rPr lang="en-GB" sz="1800" dirty="0" err="1">
                <a:solidFill>
                  <a:schemeClr val="tx1"/>
                </a:solidFill>
                <a:latin typeface="Times New Roman" pitchFamily="18" charset="0"/>
                <a:cs typeface="Times New Roman" pitchFamily="18" charset="0"/>
              </a:rPr>
              <a:t>microbicidal</a:t>
            </a:r>
            <a:r>
              <a:rPr lang="en-GB" sz="1800" dirty="0">
                <a:solidFill>
                  <a:schemeClr val="tx1"/>
                </a:solidFill>
                <a:latin typeface="Times New Roman" pitchFamily="18" charset="0"/>
                <a:cs typeface="Times New Roman" pitchFamily="18" charset="0"/>
              </a:rPr>
              <a:t>, </a:t>
            </a:r>
            <a:r>
              <a:rPr lang="en-GB" sz="1800" dirty="0" err="1">
                <a:solidFill>
                  <a:schemeClr val="tx1"/>
                </a:solidFill>
                <a:latin typeface="Times New Roman" pitchFamily="18" charset="0"/>
                <a:cs typeface="Times New Roman" pitchFamily="18" charset="0"/>
              </a:rPr>
              <a:t>Sporicidal</a:t>
            </a:r>
            <a:r>
              <a:rPr lang="en-GB" sz="1800" dirty="0">
                <a:solidFill>
                  <a:schemeClr val="tx1"/>
                </a:solidFill>
                <a:latin typeface="Times New Roman" pitchFamily="18" charset="0"/>
                <a:cs typeface="Times New Roman" pitchFamily="18" charset="0"/>
              </a:rPr>
              <a:t>, </a:t>
            </a:r>
            <a:r>
              <a:rPr lang="en-GB" sz="1800" dirty="0" err="1">
                <a:solidFill>
                  <a:schemeClr val="tx1"/>
                </a:solidFill>
                <a:latin typeface="Times New Roman" pitchFamily="18" charset="0"/>
                <a:cs typeface="Times New Roman" pitchFamily="18" charset="0"/>
              </a:rPr>
              <a:t>tuberculocidal</a:t>
            </a:r>
            <a:r>
              <a:rPr lang="en-GB" sz="1800" dirty="0">
                <a:solidFill>
                  <a:schemeClr val="tx1"/>
                </a:solidFill>
                <a:latin typeface="Times New Roman" pitchFamily="18" charset="0"/>
                <a:cs typeface="Times New Roman" pitchFamily="18" charset="0"/>
              </a:rPr>
              <a:t> or germicidal</a:t>
            </a:r>
            <a:r>
              <a:rPr lang="en-GB" sz="2000" dirty="0">
                <a:solidFill>
                  <a:schemeClr val="tx1"/>
                </a:solidFill>
                <a:latin typeface="Times New Roman" pitchFamily="18" charset="0"/>
                <a:cs typeface="Times New Roman" pitchFamily="18" charset="0"/>
              </a:rPr>
              <a:t>.</a:t>
            </a:r>
            <a:endParaRPr sz="2000">
              <a:solidFill>
                <a:schemeClr val="tx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12" y="2473500"/>
            <a:ext cx="8520600" cy="19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400" u="sng" dirty="0">
                <a:solidFill>
                  <a:schemeClr val="tx1"/>
                </a:solidFill>
                <a:highlight>
                  <a:srgbClr val="00FFFF"/>
                </a:highlight>
              </a:rPr>
              <a:t>Methods of Sterilisation</a:t>
            </a:r>
            <a:endParaRPr sz="2400" u="sng">
              <a:solidFill>
                <a:schemeClr val="tx1"/>
              </a:solidFill>
              <a:highlight>
                <a:srgbClr val="00FFFF"/>
              </a:highlight>
            </a:endParaRPr>
          </a:p>
          <a:p>
            <a:pPr marL="0" lvl="0" indent="0" algn="l" rtl="0">
              <a:spcBef>
                <a:spcPts val="0"/>
              </a:spcBef>
              <a:spcAft>
                <a:spcPts val="0"/>
              </a:spcAft>
              <a:buNone/>
            </a:pPr>
            <a:r>
              <a:rPr lang="en-GB" sz="2000" dirty="0">
                <a:solidFill>
                  <a:schemeClr val="tx1"/>
                </a:solidFill>
              </a:rPr>
              <a:t>1.Physical</a:t>
            </a:r>
            <a:r>
              <a:rPr lang="en-GB" sz="2400" dirty="0">
                <a:solidFill>
                  <a:schemeClr val="tx1"/>
                </a:solidFill>
              </a:rPr>
              <a:t>                                                      </a:t>
            </a:r>
            <a:endParaRPr sz="2400">
              <a:solidFill>
                <a:schemeClr val="tx1"/>
              </a:solidFill>
            </a:endParaRPr>
          </a:p>
          <a:p>
            <a:pPr marL="457200" lvl="0" indent="-323850" algn="l" rtl="0">
              <a:spcBef>
                <a:spcPts val="0"/>
              </a:spcBef>
              <a:spcAft>
                <a:spcPts val="0"/>
              </a:spcAft>
              <a:buSzPts val="1500"/>
              <a:buChar char="●"/>
            </a:pPr>
            <a:r>
              <a:rPr lang="en-GB" sz="1500" dirty="0">
                <a:solidFill>
                  <a:schemeClr val="tx1"/>
                </a:solidFill>
              </a:rPr>
              <a:t>Sunlight                                                      </a:t>
            </a:r>
            <a:endParaRPr sz="1500">
              <a:solidFill>
                <a:schemeClr val="tx1"/>
              </a:solidFill>
            </a:endParaRPr>
          </a:p>
          <a:p>
            <a:pPr marL="457200" lvl="0" indent="-323850" algn="l" rtl="0">
              <a:spcBef>
                <a:spcPts val="0"/>
              </a:spcBef>
              <a:spcAft>
                <a:spcPts val="0"/>
              </a:spcAft>
              <a:buSzPts val="1500"/>
              <a:buChar char="●"/>
            </a:pPr>
            <a:r>
              <a:rPr lang="en-GB" sz="1500" dirty="0">
                <a:solidFill>
                  <a:schemeClr val="tx1"/>
                </a:solidFill>
                <a:highlight>
                  <a:srgbClr val="00FF00"/>
                </a:highlight>
              </a:rPr>
              <a:t>Heat.                                                                                  </a:t>
            </a:r>
            <a:endParaRPr sz="1500">
              <a:solidFill>
                <a:schemeClr val="tx1"/>
              </a:solidFill>
              <a:highlight>
                <a:srgbClr val="00FF00"/>
              </a:highlight>
            </a:endParaRPr>
          </a:p>
          <a:p>
            <a:pPr marL="457200" lvl="0" indent="-323850" algn="l" rtl="0">
              <a:spcBef>
                <a:spcPts val="0"/>
              </a:spcBef>
              <a:spcAft>
                <a:spcPts val="0"/>
              </a:spcAft>
              <a:buSzPts val="1500"/>
              <a:buChar char="➢"/>
            </a:pPr>
            <a:r>
              <a:rPr lang="en-GB" sz="1500" dirty="0">
                <a:solidFill>
                  <a:schemeClr val="tx1"/>
                </a:solidFill>
              </a:rPr>
              <a:t>Dry heat</a:t>
            </a:r>
            <a:endParaRPr sz="1500">
              <a:solidFill>
                <a:schemeClr val="tx1"/>
              </a:solidFill>
            </a:endParaRPr>
          </a:p>
          <a:p>
            <a:pPr marL="457200" lvl="0" indent="-323850" algn="l" rtl="0">
              <a:spcBef>
                <a:spcPts val="0"/>
              </a:spcBef>
              <a:spcAft>
                <a:spcPts val="0"/>
              </a:spcAft>
              <a:buSzPts val="1500"/>
              <a:buChar char="❏"/>
            </a:pPr>
            <a:r>
              <a:rPr lang="en-GB" sz="1500" dirty="0">
                <a:solidFill>
                  <a:schemeClr val="tx1"/>
                </a:solidFill>
              </a:rPr>
              <a:t>Red heat</a:t>
            </a:r>
            <a:endParaRPr sz="1500">
              <a:solidFill>
                <a:schemeClr val="tx1"/>
              </a:solidFill>
            </a:endParaRPr>
          </a:p>
          <a:p>
            <a:pPr marL="457200" lvl="0" indent="-323850" algn="l" rtl="0">
              <a:spcBef>
                <a:spcPts val="0"/>
              </a:spcBef>
              <a:spcAft>
                <a:spcPts val="0"/>
              </a:spcAft>
              <a:buSzPts val="1500"/>
              <a:buChar char="❏"/>
            </a:pPr>
            <a:r>
              <a:rPr lang="en-GB" sz="1500" dirty="0">
                <a:solidFill>
                  <a:schemeClr val="tx1"/>
                </a:solidFill>
              </a:rPr>
              <a:t>Flaming</a:t>
            </a:r>
            <a:endParaRPr sz="1500">
              <a:solidFill>
                <a:schemeClr val="tx1"/>
              </a:solidFill>
            </a:endParaRPr>
          </a:p>
          <a:p>
            <a:pPr marL="457200" lvl="0" indent="-323850" algn="l" rtl="0">
              <a:spcBef>
                <a:spcPts val="0"/>
              </a:spcBef>
              <a:spcAft>
                <a:spcPts val="0"/>
              </a:spcAft>
              <a:buSzPts val="1500"/>
              <a:buChar char="❏"/>
            </a:pPr>
            <a:r>
              <a:rPr lang="en-GB" sz="1500" dirty="0">
                <a:solidFill>
                  <a:schemeClr val="tx1"/>
                </a:solidFill>
              </a:rPr>
              <a:t>Incineration</a:t>
            </a:r>
            <a:endParaRPr sz="1500">
              <a:solidFill>
                <a:schemeClr val="tx1"/>
              </a:solidFill>
            </a:endParaRPr>
          </a:p>
          <a:p>
            <a:pPr marL="457200" lvl="0" indent="-323850" algn="l" rtl="0">
              <a:spcBef>
                <a:spcPts val="0"/>
              </a:spcBef>
              <a:spcAft>
                <a:spcPts val="0"/>
              </a:spcAft>
              <a:buSzPts val="1500"/>
              <a:buChar char="❏"/>
            </a:pPr>
            <a:r>
              <a:rPr lang="en-GB" sz="1500" dirty="0">
                <a:solidFill>
                  <a:schemeClr val="tx1"/>
                </a:solidFill>
              </a:rPr>
              <a:t>Hot air oven</a:t>
            </a:r>
            <a:endParaRPr sz="1500">
              <a:solidFill>
                <a:schemeClr val="tx1"/>
              </a:solidFill>
            </a:endParaRPr>
          </a:p>
          <a:p>
            <a:pPr marL="457200" lvl="0" indent="-323850" algn="l" rtl="0">
              <a:spcBef>
                <a:spcPts val="0"/>
              </a:spcBef>
              <a:spcAft>
                <a:spcPts val="0"/>
              </a:spcAft>
              <a:buSzPts val="1500"/>
              <a:buChar char="➢"/>
            </a:pPr>
            <a:r>
              <a:rPr lang="en-GB" sz="1500" dirty="0">
                <a:solidFill>
                  <a:schemeClr val="tx1"/>
                </a:solidFill>
              </a:rPr>
              <a:t>Moist heat</a:t>
            </a:r>
            <a:endParaRPr sz="1500">
              <a:solidFill>
                <a:schemeClr val="tx1"/>
              </a:solidFill>
            </a:endParaRPr>
          </a:p>
          <a:p>
            <a:pPr marL="457200" lvl="0" indent="-323850" algn="l" rtl="0">
              <a:spcBef>
                <a:spcPts val="0"/>
              </a:spcBef>
              <a:spcAft>
                <a:spcPts val="0"/>
              </a:spcAft>
              <a:buSzPts val="1500"/>
              <a:buChar char="❏"/>
            </a:pPr>
            <a:r>
              <a:rPr lang="en-GB" sz="1500" dirty="0">
                <a:solidFill>
                  <a:schemeClr val="tx1"/>
                </a:solidFill>
              </a:rPr>
              <a:t>Below 100℃ (Pasteurisation)</a:t>
            </a:r>
            <a:endParaRPr sz="1500">
              <a:solidFill>
                <a:schemeClr val="tx1"/>
              </a:solidFill>
            </a:endParaRPr>
          </a:p>
          <a:p>
            <a:pPr marL="457200" lvl="0" indent="-323850" algn="l" rtl="0">
              <a:spcBef>
                <a:spcPts val="0"/>
              </a:spcBef>
              <a:spcAft>
                <a:spcPts val="0"/>
              </a:spcAft>
              <a:buSzPts val="1500"/>
              <a:buChar char="❏"/>
            </a:pPr>
            <a:r>
              <a:rPr lang="en-GB" sz="1500" dirty="0">
                <a:solidFill>
                  <a:schemeClr val="tx1"/>
                </a:solidFill>
              </a:rPr>
              <a:t>At 100℃ (</a:t>
            </a:r>
            <a:r>
              <a:rPr lang="en-GB" sz="1500" dirty="0" err="1">
                <a:solidFill>
                  <a:schemeClr val="tx1"/>
                </a:solidFill>
              </a:rPr>
              <a:t>Boiling,Tyndallisation</a:t>
            </a:r>
            <a:r>
              <a:rPr lang="en-GB" sz="1500" dirty="0">
                <a:solidFill>
                  <a:schemeClr val="tx1"/>
                </a:solidFill>
              </a:rPr>
              <a:t>)</a:t>
            </a:r>
            <a:endParaRPr sz="1500">
              <a:solidFill>
                <a:schemeClr val="tx1"/>
              </a:solidFill>
            </a:endParaRPr>
          </a:p>
          <a:p>
            <a:pPr marL="457200" lvl="0" indent="-323850" algn="l" rtl="0">
              <a:spcBef>
                <a:spcPts val="0"/>
              </a:spcBef>
              <a:spcAft>
                <a:spcPts val="0"/>
              </a:spcAft>
              <a:buSzPts val="1500"/>
              <a:buChar char="❏"/>
            </a:pPr>
            <a:r>
              <a:rPr lang="en-GB" sz="1500" dirty="0">
                <a:solidFill>
                  <a:schemeClr val="tx1"/>
                </a:solidFill>
              </a:rPr>
              <a:t>Above 100℃ (Autoclave)</a:t>
            </a:r>
            <a:endParaRPr sz="1500">
              <a:solidFill>
                <a:schemeClr val="tx1"/>
              </a:solidFill>
            </a:endParaRPr>
          </a:p>
          <a:p>
            <a:pPr marL="457200" lvl="0" indent="-323850" algn="l" rtl="0">
              <a:spcBef>
                <a:spcPts val="0"/>
              </a:spcBef>
              <a:spcAft>
                <a:spcPts val="0"/>
              </a:spcAft>
              <a:buSzPts val="1500"/>
              <a:buChar char="●"/>
            </a:pPr>
            <a:r>
              <a:rPr lang="en-GB" sz="1500" dirty="0">
                <a:solidFill>
                  <a:schemeClr val="tx1"/>
                </a:solidFill>
              </a:rPr>
              <a:t>Drying</a:t>
            </a:r>
            <a:endParaRPr sz="1500">
              <a:solidFill>
                <a:schemeClr val="tx1"/>
              </a:solidFill>
            </a:endParaRPr>
          </a:p>
          <a:p>
            <a:pPr marL="457200" lvl="0" indent="-323850" algn="l" rtl="0">
              <a:spcBef>
                <a:spcPts val="0"/>
              </a:spcBef>
              <a:spcAft>
                <a:spcPts val="0"/>
              </a:spcAft>
              <a:buSzPts val="1500"/>
              <a:buChar char="●"/>
            </a:pPr>
            <a:r>
              <a:rPr lang="en-GB" sz="1500" dirty="0">
                <a:solidFill>
                  <a:schemeClr val="tx1"/>
                </a:solidFill>
              </a:rPr>
              <a:t>Filtration</a:t>
            </a:r>
            <a:endParaRPr sz="1500">
              <a:solidFill>
                <a:schemeClr val="tx1"/>
              </a:solidFill>
            </a:endParaRPr>
          </a:p>
          <a:p>
            <a:pPr marL="457200" lvl="0" indent="-323850" algn="l" rtl="0">
              <a:spcBef>
                <a:spcPts val="0"/>
              </a:spcBef>
              <a:spcAft>
                <a:spcPts val="0"/>
              </a:spcAft>
              <a:buSzPts val="1500"/>
              <a:buChar char="●"/>
            </a:pPr>
            <a:r>
              <a:rPr lang="en-GB" sz="1500" dirty="0">
                <a:solidFill>
                  <a:schemeClr val="tx1"/>
                </a:solidFill>
                <a:highlight>
                  <a:srgbClr val="00FF00"/>
                </a:highlight>
              </a:rPr>
              <a:t>Radiation</a:t>
            </a:r>
            <a:endParaRPr sz="1500">
              <a:solidFill>
                <a:schemeClr val="tx1"/>
              </a:solidFill>
              <a:highlight>
                <a:srgbClr val="00FF00"/>
              </a:highlight>
            </a:endParaRPr>
          </a:p>
          <a:p>
            <a:pPr marL="457200" lvl="0" indent="-323850" algn="l" rtl="0">
              <a:spcBef>
                <a:spcPts val="0"/>
              </a:spcBef>
              <a:spcAft>
                <a:spcPts val="0"/>
              </a:spcAft>
              <a:buSzPts val="1500"/>
              <a:buChar char="❏"/>
            </a:pPr>
            <a:r>
              <a:rPr lang="en-GB" sz="1500" dirty="0">
                <a:solidFill>
                  <a:schemeClr val="tx1"/>
                </a:solidFill>
              </a:rPr>
              <a:t>Non-ionising</a:t>
            </a:r>
            <a:endParaRPr sz="1500">
              <a:solidFill>
                <a:schemeClr val="tx1"/>
              </a:solidFill>
            </a:endParaRPr>
          </a:p>
          <a:p>
            <a:pPr marL="457200" lvl="0" indent="-323850" algn="l" rtl="0">
              <a:spcBef>
                <a:spcPts val="0"/>
              </a:spcBef>
              <a:spcAft>
                <a:spcPts val="0"/>
              </a:spcAft>
              <a:buSzPts val="1500"/>
              <a:buChar char="❏"/>
            </a:pPr>
            <a:r>
              <a:rPr lang="en-GB" sz="1500" dirty="0">
                <a:solidFill>
                  <a:schemeClr val="tx1"/>
                </a:solidFill>
              </a:rPr>
              <a:t>Ionising</a:t>
            </a:r>
            <a:endParaRPr sz="1500">
              <a:solidFill>
                <a:schemeClr val="tx1"/>
              </a:solidFill>
            </a:endParaRPr>
          </a:p>
          <a:p>
            <a:pPr marL="0" lvl="0" indent="0" algn="l" rtl="0">
              <a:spcBef>
                <a:spcPts val="0"/>
              </a:spcBef>
              <a:spcAft>
                <a:spcPts val="0"/>
              </a:spcAft>
              <a:buNone/>
            </a:pPr>
            <a:endParaRPr sz="2600" u="sng">
              <a:solidFill>
                <a:schemeClr val="tx1"/>
              </a:solidFill>
              <a:highlight>
                <a:srgbClr val="FF00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238127" y="1783472"/>
            <a:ext cx="8520600" cy="8418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GB" sz="1600" b="1" dirty="0">
                <a:solidFill>
                  <a:schemeClr val="tx1"/>
                </a:solidFill>
                <a:latin typeface="Times New Roman" pitchFamily="18" charset="0"/>
                <a:cs typeface="Times New Roman" pitchFamily="18" charset="0"/>
              </a:rPr>
              <a:t>2.Chemical</a:t>
            </a:r>
            <a:endParaRPr sz="1600" b="1">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Char char="➢"/>
            </a:pPr>
            <a:r>
              <a:rPr lang="en-GB" sz="1600" dirty="0">
                <a:solidFill>
                  <a:schemeClr val="tx1"/>
                </a:solidFill>
                <a:highlight>
                  <a:srgbClr val="00FF00"/>
                </a:highlight>
                <a:latin typeface="Times New Roman" pitchFamily="18" charset="0"/>
                <a:cs typeface="Times New Roman" pitchFamily="18" charset="0"/>
              </a:rPr>
              <a:t>Liquid</a:t>
            </a:r>
            <a:endParaRPr sz="1600">
              <a:solidFill>
                <a:schemeClr val="tx1"/>
              </a:solidFill>
              <a:highlight>
                <a:srgbClr val="00FF00"/>
              </a:highlight>
              <a:latin typeface="Times New Roman" pitchFamily="18" charset="0"/>
              <a:cs typeface="Times New Roman" pitchFamily="18" charset="0"/>
            </a:endParaRPr>
          </a:p>
          <a:p>
            <a:pPr marL="457200" lvl="0" indent="-368300" algn="l" rtl="0">
              <a:lnSpc>
                <a:spcPct val="150000"/>
              </a:lnSpc>
              <a:spcBef>
                <a:spcPts val="0"/>
              </a:spcBef>
              <a:spcAft>
                <a:spcPts val="0"/>
              </a:spcAft>
              <a:buSzPts val="2200"/>
              <a:buChar char="❏"/>
            </a:pPr>
            <a:r>
              <a:rPr lang="en-GB" sz="1600" dirty="0">
                <a:solidFill>
                  <a:schemeClr val="tx1"/>
                </a:solidFill>
                <a:latin typeface="Times New Roman" pitchFamily="18" charset="0"/>
                <a:cs typeface="Times New Roman" pitchFamily="18" charset="0"/>
              </a:rPr>
              <a:t>Alcohols</a:t>
            </a:r>
            <a:endParaRPr sz="16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Char char="❏"/>
            </a:pPr>
            <a:r>
              <a:rPr lang="en-GB" sz="1600" dirty="0" err="1">
                <a:solidFill>
                  <a:schemeClr val="tx1"/>
                </a:solidFill>
                <a:latin typeface="Times New Roman" pitchFamily="18" charset="0"/>
                <a:cs typeface="Times New Roman" pitchFamily="18" charset="0"/>
              </a:rPr>
              <a:t>Aldehydes</a:t>
            </a:r>
            <a:endParaRPr sz="16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Char char="❏"/>
            </a:pPr>
            <a:r>
              <a:rPr lang="en-GB" sz="1600" dirty="0">
                <a:solidFill>
                  <a:schemeClr val="tx1"/>
                </a:solidFill>
                <a:latin typeface="Times New Roman" pitchFamily="18" charset="0"/>
                <a:cs typeface="Times New Roman" pitchFamily="18" charset="0"/>
              </a:rPr>
              <a:t>Dyes</a:t>
            </a:r>
            <a:endParaRPr sz="16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Char char="❏"/>
            </a:pPr>
            <a:r>
              <a:rPr lang="en-GB" sz="1600" dirty="0">
                <a:solidFill>
                  <a:schemeClr val="tx1"/>
                </a:solidFill>
                <a:latin typeface="Times New Roman" pitchFamily="18" charset="0"/>
                <a:cs typeface="Times New Roman" pitchFamily="18" charset="0"/>
              </a:rPr>
              <a:t>Phenols</a:t>
            </a:r>
            <a:endParaRPr sz="16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Char char="❏"/>
            </a:pPr>
            <a:r>
              <a:rPr lang="en-GB" sz="1600" dirty="0">
                <a:solidFill>
                  <a:schemeClr val="tx1"/>
                </a:solidFill>
                <a:latin typeface="Times New Roman" pitchFamily="18" charset="0"/>
                <a:cs typeface="Times New Roman" pitchFamily="18" charset="0"/>
              </a:rPr>
              <a:t>Halogens</a:t>
            </a:r>
            <a:endParaRPr sz="16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Char char="❏"/>
            </a:pPr>
            <a:r>
              <a:rPr lang="en-GB" sz="1600" dirty="0">
                <a:solidFill>
                  <a:schemeClr val="tx1"/>
                </a:solidFill>
                <a:latin typeface="Times New Roman" pitchFamily="18" charset="0"/>
                <a:cs typeface="Times New Roman" pitchFamily="18" charset="0"/>
              </a:rPr>
              <a:t>Surface-active agents</a:t>
            </a:r>
            <a:endParaRPr sz="16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Char char="❏"/>
            </a:pPr>
            <a:r>
              <a:rPr lang="en-GB" sz="1600" dirty="0">
                <a:solidFill>
                  <a:schemeClr val="tx1"/>
                </a:solidFill>
                <a:latin typeface="Times New Roman" pitchFamily="18" charset="0"/>
                <a:cs typeface="Times New Roman" pitchFamily="18" charset="0"/>
              </a:rPr>
              <a:t>Metallic salts</a:t>
            </a:r>
            <a:endParaRPr sz="16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Char char="➢"/>
            </a:pPr>
            <a:r>
              <a:rPr lang="en-GB" sz="1600" dirty="0">
                <a:solidFill>
                  <a:schemeClr val="tx1"/>
                </a:solidFill>
                <a:highlight>
                  <a:srgbClr val="00FF00"/>
                </a:highlight>
                <a:latin typeface="Times New Roman" pitchFamily="18" charset="0"/>
                <a:cs typeface="Times New Roman" pitchFamily="18" charset="0"/>
              </a:rPr>
              <a:t>Gaseous</a:t>
            </a:r>
            <a:endParaRPr sz="1600">
              <a:solidFill>
                <a:schemeClr val="tx1"/>
              </a:solidFill>
              <a:highlight>
                <a:srgbClr val="00FF00"/>
              </a:highlight>
              <a:latin typeface="Times New Roman" pitchFamily="18" charset="0"/>
              <a:cs typeface="Times New Roman" pitchFamily="18" charset="0"/>
            </a:endParaRPr>
          </a:p>
          <a:p>
            <a:pPr marL="457200" lvl="0" indent="-368300" algn="l" rtl="0">
              <a:lnSpc>
                <a:spcPct val="150000"/>
              </a:lnSpc>
              <a:spcBef>
                <a:spcPts val="0"/>
              </a:spcBef>
              <a:spcAft>
                <a:spcPts val="0"/>
              </a:spcAft>
              <a:buSzPts val="2200"/>
              <a:buChar char="❏"/>
            </a:pPr>
            <a:r>
              <a:rPr lang="en-GB" sz="1600" dirty="0">
                <a:solidFill>
                  <a:schemeClr val="tx1"/>
                </a:solidFill>
                <a:latin typeface="Times New Roman" pitchFamily="18" charset="0"/>
                <a:cs typeface="Times New Roman" pitchFamily="18" charset="0"/>
              </a:rPr>
              <a:t>Ethylene oxide</a:t>
            </a:r>
            <a:endParaRPr sz="1600">
              <a:solidFill>
                <a:schemeClr val="tx1"/>
              </a:solidFill>
              <a:latin typeface="Times New Roman" pitchFamily="18" charset="0"/>
              <a:cs typeface="Times New Roman" pitchFamily="18" charset="0"/>
            </a:endParaRPr>
          </a:p>
          <a:p>
            <a:pPr marL="457200" lvl="0" indent="-368300" algn="l" rtl="0">
              <a:lnSpc>
                <a:spcPct val="150000"/>
              </a:lnSpc>
              <a:spcBef>
                <a:spcPts val="0"/>
              </a:spcBef>
              <a:spcAft>
                <a:spcPts val="0"/>
              </a:spcAft>
              <a:buSzPts val="2200"/>
              <a:buChar char="❏"/>
            </a:pPr>
            <a:r>
              <a:rPr lang="en-GB" sz="1600" dirty="0">
                <a:solidFill>
                  <a:schemeClr val="tx1"/>
                </a:solidFill>
                <a:latin typeface="Times New Roman" pitchFamily="18" charset="0"/>
                <a:cs typeface="Times New Roman" pitchFamily="18" charset="0"/>
              </a:rPr>
              <a:t>Formaldehyde</a:t>
            </a:r>
            <a:endParaRPr sz="1600">
              <a:solidFill>
                <a:schemeClr val="tx1"/>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800" b="1" dirty="0">
                <a:solidFill>
                  <a:srgbClr val="FF00FF"/>
                </a:solidFill>
              </a:rPr>
              <a:t>PHYSICAL METHODS OF STERILISATION:</a:t>
            </a:r>
            <a:endParaRPr sz="2800" b="1">
              <a:solidFill>
                <a:srgbClr val="FF00FF"/>
              </a:solidFill>
            </a:endParaRPr>
          </a:p>
        </p:txBody>
      </p:sp>
      <p:sp>
        <p:nvSpPr>
          <p:cNvPr id="88" name="Google Shape;88;p1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2000" b="1" dirty="0">
                <a:highlight>
                  <a:srgbClr val="FFFF00"/>
                </a:highlight>
                <a:latin typeface="Times New Roman" pitchFamily="18" charset="0"/>
                <a:cs typeface="Times New Roman" pitchFamily="18" charset="0"/>
              </a:rPr>
              <a:t>Sunlight:</a:t>
            </a:r>
            <a:endParaRPr sz="2000" b="1">
              <a:highlight>
                <a:srgbClr val="FFFF00"/>
              </a:highlight>
              <a:latin typeface="Times New Roman" pitchFamily="18" charset="0"/>
              <a:cs typeface="Times New Roman" pitchFamily="18" charset="0"/>
            </a:endParaRPr>
          </a:p>
          <a:p>
            <a:pPr marL="457200" lvl="0" indent="-381000" algn="l" rtl="0">
              <a:lnSpc>
                <a:spcPct val="150000"/>
              </a:lnSpc>
              <a:spcBef>
                <a:spcPts val="1600"/>
              </a:spcBef>
              <a:spcAft>
                <a:spcPts val="0"/>
              </a:spcAft>
              <a:buClr>
                <a:schemeClr val="accent2"/>
              </a:buClr>
              <a:buSzPts val="2400"/>
              <a:buAutoNum type="arabicPeriod"/>
            </a:pPr>
            <a:r>
              <a:rPr lang="en-GB" sz="1800" dirty="0">
                <a:latin typeface="Times New Roman" pitchFamily="18" charset="0"/>
                <a:cs typeface="Times New Roman" pitchFamily="18" charset="0"/>
              </a:rPr>
              <a:t>The </a:t>
            </a:r>
            <a:r>
              <a:rPr lang="en-GB" sz="1800" dirty="0" err="1">
                <a:latin typeface="Times New Roman" pitchFamily="18" charset="0"/>
                <a:cs typeface="Times New Roman" pitchFamily="18" charset="0"/>
              </a:rPr>
              <a:t>microbicidal</a:t>
            </a:r>
            <a:r>
              <a:rPr lang="en-GB" sz="1800" dirty="0">
                <a:latin typeface="Times New Roman" pitchFamily="18" charset="0"/>
                <a:cs typeface="Times New Roman" pitchFamily="18" charset="0"/>
              </a:rPr>
              <a:t> activity of sunlight is mainly due to the presence of ultra violet rays in it.</a:t>
            </a:r>
            <a:endParaRPr sz="1800">
              <a:latin typeface="Times New Roman" pitchFamily="18" charset="0"/>
              <a:cs typeface="Times New Roman" pitchFamily="18" charset="0"/>
            </a:endParaRPr>
          </a:p>
          <a:p>
            <a:pPr marL="457200" lvl="0" indent="-381000" algn="l" rtl="0">
              <a:lnSpc>
                <a:spcPct val="150000"/>
              </a:lnSpc>
              <a:spcBef>
                <a:spcPts val="0"/>
              </a:spcBef>
              <a:spcAft>
                <a:spcPts val="0"/>
              </a:spcAft>
              <a:buClr>
                <a:schemeClr val="accent2"/>
              </a:buClr>
              <a:buSzPts val="2400"/>
              <a:buAutoNum type="arabicPeriod"/>
            </a:pPr>
            <a:r>
              <a:rPr lang="en-GB" sz="1800" dirty="0">
                <a:latin typeface="Times New Roman" pitchFamily="18" charset="0"/>
                <a:cs typeface="Times New Roman" pitchFamily="18" charset="0"/>
              </a:rPr>
              <a:t>It is responsible for spontaneous sterilisation in natural conditions.</a:t>
            </a:r>
            <a:endParaRPr sz="1800">
              <a:latin typeface="Times New Roman" pitchFamily="18" charset="0"/>
              <a:cs typeface="Times New Roman" pitchFamily="18" charset="0"/>
            </a:endParaRPr>
          </a:p>
          <a:p>
            <a:pPr marL="457200" lvl="0" indent="-381000" algn="l" rtl="0">
              <a:lnSpc>
                <a:spcPct val="150000"/>
              </a:lnSpc>
              <a:spcBef>
                <a:spcPts val="0"/>
              </a:spcBef>
              <a:spcAft>
                <a:spcPts val="0"/>
              </a:spcAft>
              <a:buClr>
                <a:schemeClr val="accent2"/>
              </a:buClr>
              <a:buSzPts val="2400"/>
              <a:buAutoNum type="arabicPeriod"/>
            </a:pPr>
            <a:r>
              <a:rPr lang="en-GB" sz="1800" dirty="0">
                <a:latin typeface="Times New Roman" pitchFamily="18" charset="0"/>
                <a:cs typeface="Times New Roman" pitchFamily="18" charset="0"/>
              </a:rPr>
              <a:t>In tropical countries, the sunlight is more effective in killing germs due to ultraviolet rays and heat.</a:t>
            </a:r>
            <a:endParaRPr sz="180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b="1">
                <a:highlight>
                  <a:srgbClr val="FFFF00"/>
                </a:highlight>
              </a:rPr>
              <a:t>Heat</a:t>
            </a:r>
            <a:endParaRPr sz="2600" b="1">
              <a:highlight>
                <a:srgbClr val="FFFF00"/>
              </a:highlight>
            </a:endParaRPr>
          </a:p>
        </p:txBody>
      </p:sp>
      <p:sp>
        <p:nvSpPr>
          <p:cNvPr id="94" name="Google Shape;94;p20"/>
          <p:cNvSpPr txBox="1">
            <a:spLocks noGrp="1"/>
          </p:cNvSpPr>
          <p:nvPr>
            <p:ph type="body" idx="1"/>
          </p:nvPr>
        </p:nvSpPr>
        <p:spPr>
          <a:xfrm>
            <a:off x="623409" y="863550"/>
            <a:ext cx="8520600" cy="34164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SzPts val="2400"/>
              <a:buFont typeface="Wingdings" pitchFamily="2" charset="2"/>
              <a:buChar char="q"/>
            </a:pPr>
            <a:r>
              <a:rPr lang="en-GB" sz="1800" dirty="0">
                <a:solidFill>
                  <a:schemeClr val="tx1"/>
                </a:solidFill>
                <a:latin typeface="Times New Roman" pitchFamily="18" charset="0"/>
                <a:cs typeface="Times New Roman" pitchFamily="18" charset="0"/>
              </a:rPr>
              <a:t>Heat is the most reliable method of sterilisation of materials that can withstand heat and those materials that may be damaged by heat can be sterilised at lower temperatures , for longer periods or by repeated cycles.</a:t>
            </a:r>
            <a:endParaRPr sz="1800">
              <a:solidFill>
                <a:schemeClr val="tx1"/>
              </a:solidFill>
              <a:latin typeface="Times New Roman" pitchFamily="18" charset="0"/>
              <a:cs typeface="Times New Roman" pitchFamily="18" charset="0"/>
            </a:endParaRPr>
          </a:p>
          <a:p>
            <a:pPr marL="0" lvl="0" indent="0" algn="l" rtl="0">
              <a:lnSpc>
                <a:spcPct val="150000"/>
              </a:lnSpc>
              <a:spcBef>
                <a:spcPts val="1600"/>
              </a:spcBef>
              <a:spcAft>
                <a:spcPts val="0"/>
              </a:spcAft>
              <a:buNone/>
            </a:pPr>
            <a:r>
              <a:rPr lang="en-GB" sz="2000" b="1" u="sng" dirty="0">
                <a:solidFill>
                  <a:schemeClr val="tx1"/>
                </a:solidFill>
                <a:latin typeface="Times New Roman" pitchFamily="18" charset="0"/>
                <a:cs typeface="Times New Roman" pitchFamily="18" charset="0"/>
              </a:rPr>
              <a:t>Mechanism of action</a:t>
            </a:r>
            <a:r>
              <a:rPr lang="en-GB" sz="2000" b="1" dirty="0">
                <a:solidFill>
                  <a:schemeClr val="tx1"/>
                </a:solidFill>
                <a:latin typeface="Times New Roman" pitchFamily="18" charset="0"/>
                <a:cs typeface="Times New Roman" pitchFamily="18" charset="0"/>
              </a:rPr>
              <a:t> :</a:t>
            </a:r>
            <a:endParaRPr sz="2000" b="1">
              <a:solidFill>
                <a:schemeClr val="tx1"/>
              </a:solidFill>
              <a:latin typeface="Times New Roman" pitchFamily="18" charset="0"/>
              <a:cs typeface="Times New Roman" pitchFamily="18" charset="0"/>
            </a:endParaRPr>
          </a:p>
          <a:p>
            <a:pPr marL="457200" lvl="0" indent="-381000" algn="l" rtl="0">
              <a:lnSpc>
                <a:spcPct val="150000"/>
              </a:lnSpc>
              <a:spcBef>
                <a:spcPts val="1600"/>
              </a:spcBef>
              <a:spcAft>
                <a:spcPts val="0"/>
              </a:spcAft>
              <a:buSzPts val="2400"/>
              <a:buFont typeface="Wingdings" pitchFamily="2" charset="2"/>
              <a:buChar char="q"/>
            </a:pPr>
            <a:r>
              <a:rPr lang="en-GB" sz="1800" dirty="0">
                <a:solidFill>
                  <a:schemeClr val="tx1"/>
                </a:solidFill>
                <a:latin typeface="Times New Roman" pitchFamily="18" charset="0"/>
                <a:cs typeface="Times New Roman" pitchFamily="18" charset="0"/>
              </a:rPr>
              <a:t>The killing effect of dry heat is due to protein </a:t>
            </a:r>
            <a:r>
              <a:rPr lang="en-GB" sz="1800" dirty="0" err="1">
                <a:solidFill>
                  <a:schemeClr val="tx1"/>
                </a:solidFill>
                <a:latin typeface="Times New Roman" pitchFamily="18" charset="0"/>
                <a:cs typeface="Times New Roman" pitchFamily="18" charset="0"/>
              </a:rPr>
              <a:t>denaturation</a:t>
            </a:r>
            <a:r>
              <a:rPr lang="en-GB" sz="1800" dirty="0">
                <a:solidFill>
                  <a:schemeClr val="tx1"/>
                </a:solidFill>
                <a:latin typeface="Times New Roman" pitchFamily="18" charset="0"/>
                <a:cs typeface="Times New Roman" pitchFamily="18" charset="0"/>
              </a:rPr>
              <a:t>, oxidative damage and the toxic effect of elevated levels of electrolytes.</a:t>
            </a:r>
            <a:endParaRPr sz="1800">
              <a:solidFill>
                <a:schemeClr val="tx1"/>
              </a:solidFill>
              <a:latin typeface="Times New Roman" pitchFamily="18" charset="0"/>
              <a:cs typeface="Times New Roman" pitchFamily="18" charset="0"/>
            </a:endParaRPr>
          </a:p>
          <a:p>
            <a:pPr marL="457200" lvl="0" indent="0" algn="l" rtl="0">
              <a:lnSpc>
                <a:spcPct val="150000"/>
              </a:lnSpc>
              <a:spcBef>
                <a:spcPts val="1600"/>
              </a:spcBef>
              <a:spcAft>
                <a:spcPts val="1600"/>
              </a:spcAft>
              <a:buNone/>
            </a:pPr>
            <a:endParaRPr sz="180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chemeClr val="dk2"/>
              </a:buClr>
              <a:buSzPts val="2400"/>
              <a:buChar char="●"/>
            </a:pPr>
            <a:r>
              <a:rPr lang="en-GB" sz="1800" dirty="0">
                <a:solidFill>
                  <a:schemeClr val="tx1"/>
                </a:solidFill>
                <a:latin typeface="Times New Roman" pitchFamily="18" charset="0"/>
                <a:cs typeface="Times New Roman" pitchFamily="18" charset="0"/>
              </a:rPr>
              <a:t>The lethal effect of moist heat is due to the </a:t>
            </a:r>
            <a:r>
              <a:rPr lang="en-GB" sz="1800" dirty="0" err="1">
                <a:solidFill>
                  <a:schemeClr val="tx1"/>
                </a:solidFill>
                <a:latin typeface="Times New Roman" pitchFamily="18" charset="0"/>
                <a:cs typeface="Times New Roman" pitchFamily="18" charset="0"/>
              </a:rPr>
              <a:t>denaturation</a:t>
            </a:r>
            <a:r>
              <a:rPr lang="en-GB" sz="1800" dirty="0">
                <a:solidFill>
                  <a:schemeClr val="tx1"/>
                </a:solidFill>
                <a:latin typeface="Times New Roman" pitchFamily="18" charset="0"/>
                <a:cs typeface="Times New Roman" pitchFamily="18" charset="0"/>
              </a:rPr>
              <a:t> and coagulation of protein.</a:t>
            </a:r>
            <a:endParaRPr sz="1800">
              <a:solidFill>
                <a:schemeClr val="tx1"/>
              </a:solidFill>
              <a:latin typeface="Times New Roman" pitchFamily="18" charset="0"/>
              <a:cs typeface="Times New Roman" pitchFamily="18" charset="0"/>
            </a:endParaRPr>
          </a:p>
          <a:p>
            <a:pPr marL="457200" lvl="0" indent="-381000" algn="l" rtl="0">
              <a:lnSpc>
                <a:spcPct val="150000"/>
              </a:lnSpc>
              <a:spcBef>
                <a:spcPts val="0"/>
              </a:spcBef>
              <a:spcAft>
                <a:spcPts val="0"/>
              </a:spcAft>
              <a:buClr>
                <a:schemeClr val="dk2"/>
              </a:buClr>
              <a:buSzPts val="2400"/>
              <a:buChar char="●"/>
            </a:pPr>
            <a:r>
              <a:rPr lang="en-GB" sz="1800" dirty="0">
                <a:solidFill>
                  <a:schemeClr val="tx1"/>
                </a:solidFill>
                <a:latin typeface="Times New Roman" pitchFamily="18" charset="0"/>
                <a:cs typeface="Times New Roman" pitchFamily="18" charset="0"/>
              </a:rPr>
              <a:t>Most heat is superior to dry heat in action.</a:t>
            </a:r>
            <a:endParaRPr sz="1800">
              <a:solidFill>
                <a:schemeClr val="tx1"/>
              </a:solidFill>
              <a:latin typeface="Times New Roman" pitchFamily="18" charset="0"/>
              <a:cs typeface="Times New Roman" pitchFamily="18" charset="0"/>
            </a:endParaRPr>
          </a:p>
          <a:p>
            <a:pPr marL="457200" lvl="0" indent="-381000" algn="l" rtl="0">
              <a:lnSpc>
                <a:spcPct val="150000"/>
              </a:lnSpc>
              <a:spcBef>
                <a:spcPts val="0"/>
              </a:spcBef>
              <a:spcAft>
                <a:spcPts val="0"/>
              </a:spcAft>
              <a:buClr>
                <a:schemeClr val="dk2"/>
              </a:buClr>
              <a:buSzPts val="2400"/>
              <a:buChar char="●"/>
            </a:pPr>
            <a:r>
              <a:rPr lang="en-GB" sz="1800" dirty="0">
                <a:solidFill>
                  <a:schemeClr val="tx1"/>
                </a:solidFill>
                <a:latin typeface="Times New Roman" pitchFamily="18" charset="0"/>
                <a:cs typeface="Times New Roman" pitchFamily="18" charset="0"/>
              </a:rPr>
              <a:t>Temperature and time are inversely proportional .As temperature increases the time taken decreases.</a:t>
            </a:r>
            <a:endParaRPr sz="1800">
              <a:solidFill>
                <a:schemeClr val="tx1"/>
              </a:solidFill>
              <a:latin typeface="Times New Roman" pitchFamily="18" charset="0"/>
              <a:cs typeface="Times New Roman" pitchFamily="18" charset="0"/>
            </a:endParaRPr>
          </a:p>
          <a:p>
            <a:pPr marL="457200" lvl="0" indent="-381000" algn="l" rtl="0">
              <a:lnSpc>
                <a:spcPct val="150000"/>
              </a:lnSpc>
              <a:spcBef>
                <a:spcPts val="0"/>
              </a:spcBef>
              <a:spcAft>
                <a:spcPts val="0"/>
              </a:spcAft>
              <a:buClr>
                <a:schemeClr val="dk2"/>
              </a:buClr>
              <a:buSzPts val="2400"/>
              <a:buChar char="●"/>
            </a:pPr>
            <a:r>
              <a:rPr lang="en-GB" sz="1800" b="1" dirty="0">
                <a:solidFill>
                  <a:schemeClr val="tx1"/>
                </a:solidFill>
                <a:latin typeface="Times New Roman" pitchFamily="18" charset="0"/>
                <a:cs typeface="Times New Roman" pitchFamily="18" charset="0"/>
              </a:rPr>
              <a:t>Thermal death time </a:t>
            </a:r>
            <a:r>
              <a:rPr lang="en-GB" sz="1800" dirty="0">
                <a:solidFill>
                  <a:schemeClr val="tx1"/>
                </a:solidFill>
                <a:latin typeface="Times New Roman" pitchFamily="18" charset="0"/>
                <a:cs typeface="Times New Roman" pitchFamily="18" charset="0"/>
              </a:rPr>
              <a:t>is the minimum time required to kill a suspension of organisms at a predetermined temperature in a specified environment.</a:t>
            </a:r>
            <a:endParaRPr sz="1800">
              <a:solidFill>
                <a:schemeClr val="tx1"/>
              </a:solidFill>
              <a:latin typeface="Times New Roman" pitchFamily="18" charset="0"/>
              <a:cs typeface="Times New Roman" pitchFamily="18" charset="0"/>
            </a:endParaRPr>
          </a:p>
          <a:p>
            <a:pPr marL="457200" lvl="0" indent="-381000" algn="l" rtl="0">
              <a:lnSpc>
                <a:spcPct val="150000"/>
              </a:lnSpc>
              <a:spcBef>
                <a:spcPts val="0"/>
              </a:spcBef>
              <a:spcAft>
                <a:spcPts val="0"/>
              </a:spcAft>
              <a:buClr>
                <a:schemeClr val="dk2"/>
              </a:buClr>
              <a:buSzPts val="2400"/>
              <a:buChar char="●"/>
            </a:pPr>
            <a:r>
              <a:rPr lang="en-GB" sz="1800" dirty="0">
                <a:solidFill>
                  <a:schemeClr val="tx1"/>
                </a:solidFill>
                <a:latin typeface="Times New Roman" pitchFamily="18" charset="0"/>
                <a:cs typeface="Times New Roman" pitchFamily="18" charset="0"/>
              </a:rPr>
              <a:t>Articles that are heavily contaminated require higher temperature or prolonged exposure.</a:t>
            </a:r>
            <a:endParaRPr sz="1800">
              <a:solidFill>
                <a:schemeClr val="tx1"/>
              </a:solidFill>
              <a:latin typeface="Times New Roman" pitchFamily="18" charset="0"/>
              <a:cs typeface="Times New Roman" pitchFamily="18" charset="0"/>
            </a:endParaRPr>
          </a:p>
          <a:p>
            <a:pPr marL="457200" lvl="0" indent="-381000" algn="l" rtl="0">
              <a:lnSpc>
                <a:spcPct val="150000"/>
              </a:lnSpc>
              <a:spcBef>
                <a:spcPts val="0"/>
              </a:spcBef>
              <a:spcAft>
                <a:spcPts val="0"/>
              </a:spcAft>
              <a:buClr>
                <a:schemeClr val="dk2"/>
              </a:buClr>
              <a:buSzPts val="2400"/>
              <a:buChar char="●"/>
            </a:pPr>
            <a:r>
              <a:rPr lang="en-GB" sz="1800" dirty="0">
                <a:solidFill>
                  <a:schemeClr val="tx1"/>
                </a:solidFill>
                <a:latin typeface="Times New Roman" pitchFamily="18" charset="0"/>
                <a:cs typeface="Times New Roman" pitchFamily="18" charset="0"/>
              </a:rPr>
              <a:t>Organic materials such as protein, sugars, oils, and fats increase the time required.</a:t>
            </a:r>
            <a:endParaRPr sz="1800">
              <a:solidFill>
                <a:schemeClr val="tx1"/>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236</TotalTime>
  <Words>1901</Words>
  <Application>Microsoft Office PowerPoint</Application>
  <PresentationFormat>On-screen Show (16:9)</PresentationFormat>
  <Paragraphs>128</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Georgia</vt:lpstr>
      <vt:lpstr>Times New Roman</vt:lpstr>
      <vt:lpstr>Wingdings</vt:lpstr>
      <vt:lpstr>Wingdings 2</vt:lpstr>
      <vt:lpstr>Civic</vt:lpstr>
      <vt:lpstr>Sterilisation and Disinfection- Physical Methods </vt:lpstr>
      <vt:lpstr>Sterilisation</vt:lpstr>
      <vt:lpstr>Disinfection</vt:lpstr>
      <vt:lpstr>PowerPoint Presentation</vt:lpstr>
      <vt:lpstr>Methods of Sterilisation 1.Physical                                                       Sunlight                                                       Heat.                                                                                   Dry heat Red heat Flaming Incineration Hot air oven Moist heat Below 100℃ (Pasteurisation) At 100℃ (Boiling,Tyndallisation) Above 100℃ (Autoclave) Drying Filtration Radiation Non-ionising Ionising </vt:lpstr>
      <vt:lpstr>2.Chemical Liquid Alcohols Aldehydes Dyes Phenols Halogens Surface-active agents Metallic salts Gaseous Ethylene oxide Formaldehyde</vt:lpstr>
      <vt:lpstr>PHYSICAL METHODS OF STERILISATION:</vt:lpstr>
      <vt:lpstr>Heat</vt:lpstr>
      <vt:lpstr>PowerPoint Presentation</vt:lpstr>
      <vt:lpstr>Dry Heat:</vt:lpstr>
      <vt:lpstr>Incineration:</vt:lpstr>
      <vt:lpstr>PowerPoint Presentation</vt:lpstr>
      <vt:lpstr>PowerPoint Presentation</vt:lpstr>
      <vt:lpstr>Moist Heat:At temperature below 100℃</vt:lpstr>
      <vt:lpstr>PowerPoint Presentation</vt:lpstr>
      <vt:lpstr>Steam at atmospheric pressure (100℃): </vt:lpstr>
      <vt:lpstr>At temperature above 100℃: Autoclave:-</vt:lpstr>
      <vt:lpstr>PowerPoint Presentation</vt:lpstr>
      <vt:lpstr>PowerPoint Presentation</vt:lpstr>
      <vt:lpstr>Drying</vt:lpstr>
      <vt:lpstr>Filtration</vt:lpstr>
      <vt:lpstr>Radiation</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Sterilisation and Disinfection</dc:title>
  <dc:creator>Lappy</dc:creator>
  <cp:lastModifiedBy>dolly rastogi</cp:lastModifiedBy>
  <cp:revision>61</cp:revision>
  <dcterms:modified xsi:type="dcterms:W3CDTF">2021-12-21T06:45:43Z</dcterms:modified>
</cp:coreProperties>
</file>