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86" r:id="rId1"/>
  </p:sldMasterIdLst>
  <p:notesMasterIdLst>
    <p:notesMasterId r:id="rId16"/>
  </p:notesMasterIdLst>
  <p:sldIdLst>
    <p:sldId id="281" r:id="rId2"/>
    <p:sldId id="282" r:id="rId3"/>
    <p:sldId id="284" r:id="rId4"/>
    <p:sldId id="283" r:id="rId5"/>
    <p:sldId id="285" r:id="rId6"/>
    <p:sldId id="286" r:id="rId7"/>
    <p:sldId id="287" r:id="rId8"/>
    <p:sldId id="288" r:id="rId9"/>
    <p:sldId id="289" r:id="rId10"/>
    <p:sldId id="290" r:id="rId11"/>
    <p:sldId id="291" r:id="rId12"/>
    <p:sldId id="292" r:id="rId13"/>
    <p:sldId id="293" r:id="rId14"/>
    <p:sldId id="294"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54" y="7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2286"/>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8859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114550"/>
            <a:ext cx="6400800" cy="131445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44213AF-26F6-41FA-8D85-E2C5388D6E58}" type="datetimeFigureOut">
              <a:rPr lang="en-US" smtClean="0"/>
              <a:pPr/>
              <a:t>12/21/2021</a:t>
            </a:fld>
            <a:endParaRPr lang="en-US" dirty="0">
              <a:solidFill>
                <a:srgbClr val="FFFFFF"/>
              </a:solidFill>
            </a:endParaRPr>
          </a:p>
        </p:txBody>
      </p:sp>
      <p:sp>
        <p:nvSpPr>
          <p:cNvPr id="17" name="Footer Placeholder 16"/>
          <p:cNvSpPr>
            <a:spLocks noGrp="1"/>
          </p:cNvSpPr>
          <p:nvPr>
            <p:ph type="ftr" sz="quarter" idx="11"/>
          </p:nvPr>
        </p:nvSpPr>
        <p:spPr/>
        <p:txBody>
          <a:bodyPr/>
          <a:lstStyle/>
          <a:p>
            <a:endParaRPr kumimoji="0" lang="en-US">
              <a:solidFill>
                <a:schemeClr val="accent1">
                  <a:tint val="20000"/>
                </a:schemeClr>
              </a:solidFill>
            </a:endParaRPr>
          </a:p>
        </p:txBody>
      </p:sp>
      <p:sp>
        <p:nvSpPr>
          <p:cNvPr id="7" name="Straight Connector 6"/>
          <p:cNvSpPr>
            <a:spLocks noChangeShapeType="1"/>
          </p:cNvSpPr>
          <p:nvPr/>
        </p:nvSpPr>
        <p:spPr bwMode="auto">
          <a:xfrm>
            <a:off x="155448" y="1815084"/>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1649588"/>
            <a:ext cx="457200" cy="330994"/>
          </a:xfrm>
        </p:spPr>
        <p:txBody>
          <a:bodyPr/>
          <a:lstStyle>
            <a:lvl1pPr>
              <a:defRPr>
                <a:solidFill>
                  <a:schemeClr val="accent3">
                    <a:shade val="75000"/>
                  </a:schemeClr>
                </a:solidFill>
              </a:defRPr>
            </a:lvl1p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8" name="Title 7"/>
          <p:cNvSpPr>
            <a:spLocks noGrp="1"/>
          </p:cNvSpPr>
          <p:nvPr>
            <p:ph type="ctrTitle"/>
          </p:nvPr>
        </p:nvSpPr>
        <p:spPr>
          <a:xfrm>
            <a:off x="685800" y="285750"/>
            <a:ext cx="7772400" cy="131445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12/21/2021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802505" y="2458593"/>
            <a:ext cx="468401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194322"/>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2265188"/>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2257426"/>
            <a:ext cx="457200" cy="330994"/>
          </a:xfrm>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3" name="Vertical Text Placeholder 2"/>
          <p:cNvSpPr>
            <a:spLocks noGrp="1"/>
          </p:cNvSpPr>
          <p:nvPr>
            <p:ph type="body" orient="vert" idx="1"/>
          </p:nvPr>
        </p:nvSpPr>
        <p:spPr>
          <a:xfrm>
            <a:off x="304800" y="228600"/>
            <a:ext cx="6553200" cy="43660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12/21/2021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228601"/>
            <a:ext cx="1447800" cy="4388644"/>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544213AF-26F6-41FA-8D85-E2C5388D6E58}" type="datetimeFigureOut">
              <a:rPr lang="en-US" smtClean="0"/>
              <a:pPr/>
              <a:t>12/21/2021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769779"/>
            <a:ext cx="457200" cy="330994"/>
          </a:xfrm>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8" name="Content Placeholder 7"/>
          <p:cNvSpPr>
            <a:spLocks noGrp="1"/>
          </p:cNvSpPr>
          <p:nvPr>
            <p:ph sz="quarter" idx="1"/>
          </p:nvPr>
        </p:nvSpPr>
        <p:spPr>
          <a:xfrm>
            <a:off x="301752" y="1145286"/>
            <a:ext cx="8503920"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4288"/>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1714500"/>
            <a:ext cx="8833104" cy="228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06764"/>
            <a:ext cx="8833104" cy="1604772"/>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057400"/>
            <a:ext cx="6480174" cy="1254919"/>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12/21/2021</a:t>
            </a:fld>
            <a:endParaRPr lang="en-US"/>
          </a:p>
        </p:txBody>
      </p:sp>
      <p:sp>
        <p:nvSpPr>
          <p:cNvPr id="8" name="Straight Connector 7"/>
          <p:cNvSpPr>
            <a:spLocks noChangeShapeType="1"/>
          </p:cNvSpPr>
          <p:nvPr/>
        </p:nvSpPr>
        <p:spPr bwMode="auto">
          <a:xfrm>
            <a:off x="152400" y="18288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1649588"/>
            <a:ext cx="457200" cy="330994"/>
          </a:xfrm>
        </p:spPr>
        <p:txBody>
          <a:bodyPr/>
          <a:lstStyle>
            <a:lvl1pPr>
              <a:defRPr>
                <a:solidFill>
                  <a:schemeClr val="accent3">
                    <a:shade val="75000"/>
                  </a:schemeClr>
                </a:solidFill>
              </a:defRPr>
            </a:lvl1p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2" name="Title 1"/>
          <p:cNvSpPr>
            <a:spLocks noGrp="1"/>
          </p:cNvSpPr>
          <p:nvPr>
            <p:ph type="title"/>
          </p:nvPr>
        </p:nvSpPr>
        <p:spPr>
          <a:xfrm>
            <a:off x="722313" y="400050"/>
            <a:ext cx="7772400" cy="1143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534400" cy="569214"/>
          </a:xfrm>
        </p:spPr>
        <p:txBody>
          <a:bodyPr/>
          <a:lstStyle/>
          <a:p>
            <a:r>
              <a:rPr kumimoji="0" lang="en-US"/>
              <a:t>Click to edit Master title style</a:t>
            </a:r>
          </a:p>
        </p:txBody>
      </p:sp>
      <p:sp>
        <p:nvSpPr>
          <p:cNvPr id="5" name="Date Placeholder 4"/>
          <p:cNvSpPr>
            <a:spLocks noGrp="1"/>
          </p:cNvSpPr>
          <p:nvPr>
            <p:ph type="dt" sz="half" idx="10"/>
          </p:nvPr>
        </p:nvSpPr>
        <p:spPr>
          <a:xfrm>
            <a:off x="5791200" y="4807458"/>
            <a:ext cx="3044952" cy="274320"/>
          </a:xfrm>
        </p:spPr>
        <p:txBody>
          <a:bodyPr/>
          <a:lstStyle/>
          <a:p>
            <a:fld id="{544213AF-26F6-41FA-8D85-E2C5388D6E58}" type="datetimeFigureOut">
              <a:rPr lang="en-US" smtClean="0"/>
              <a:pPr/>
              <a:t>12/21/2021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8" name="Straight Connector 7"/>
          <p:cNvSpPr>
            <a:spLocks noChangeShapeType="1"/>
          </p:cNvSpPr>
          <p:nvPr/>
        </p:nvSpPr>
        <p:spPr bwMode="auto">
          <a:xfrm flipV="1">
            <a:off x="4563081" y="1181739"/>
            <a:ext cx="8921" cy="361466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028700"/>
            <a:ext cx="4038600" cy="3511296"/>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028700"/>
            <a:ext cx="4038600" cy="3511296"/>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1650206"/>
            <a:ext cx="0" cy="3140964"/>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0858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028700"/>
            <a:ext cx="8833104"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4793742"/>
            <a:ext cx="8833104" cy="233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143000"/>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143000"/>
            <a:ext cx="4041775"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44213AF-26F6-41FA-8D85-E2C5388D6E58}" type="datetimeFigureOut">
              <a:rPr lang="en-US" smtClean="0"/>
              <a:pPr/>
              <a:t>12/21/2021</a:t>
            </a:fld>
            <a:endParaRPr lang="en-US"/>
          </a:p>
        </p:txBody>
      </p:sp>
      <p:sp>
        <p:nvSpPr>
          <p:cNvPr id="8" name="Footer Placeholder 7"/>
          <p:cNvSpPr>
            <a:spLocks noGrp="1"/>
          </p:cNvSpPr>
          <p:nvPr>
            <p:ph type="ftr" sz="quarter" idx="11"/>
          </p:nvPr>
        </p:nvSpPr>
        <p:spPr>
          <a:xfrm>
            <a:off x="304800" y="4807458"/>
            <a:ext cx="3581400" cy="274320"/>
          </a:xfrm>
        </p:spPr>
        <p:txBody>
          <a:bodyPr/>
          <a:lstStyle/>
          <a:p>
            <a:endParaRPr kumimoji="0" lang="en-US"/>
          </a:p>
        </p:txBody>
      </p:sp>
      <p:sp>
        <p:nvSpPr>
          <p:cNvPr id="15" name="Straight Connector 14"/>
          <p:cNvSpPr>
            <a:spLocks noChangeShapeType="1"/>
          </p:cNvSpPr>
          <p:nvPr/>
        </p:nvSpPr>
        <p:spPr bwMode="auto">
          <a:xfrm>
            <a:off x="152400" y="96012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1853537"/>
            <a:ext cx="4041648" cy="286380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1853537"/>
            <a:ext cx="4038600" cy="286664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781812"/>
            <a:ext cx="457200" cy="330994"/>
          </a:xfrm>
        </p:spPr>
        <p:txBody>
          <a:bodyPr/>
          <a:lstStyle>
            <a:lvl1pPr algn="ctr">
              <a:defRPr/>
            </a:lvl1p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44213AF-26F6-41FA-8D85-E2C5388D6E58}" type="datetimeFigureOut">
              <a:rPr lang="en-US" smtClean="0"/>
              <a:pPr/>
              <a:t>12/21/2021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a:xfrm>
            <a:off x="4343400" y="777015"/>
            <a:ext cx="457200" cy="330994"/>
          </a:xfrm>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18872"/>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44213AF-26F6-41FA-8D85-E2C5388D6E58}" type="datetimeFigureOut">
              <a:rPr lang="en-US" smtClean="0"/>
              <a:pPr/>
              <a:t>12/21/2021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4743450"/>
            <a:ext cx="609600" cy="330993"/>
          </a:xfrm>
        </p:spPr>
        <p:txBody>
          <a:bodyPr/>
          <a:lstStyle>
            <a:lvl1pPr>
              <a:defRPr>
                <a:solidFill>
                  <a:srgbClr val="FFFFFF"/>
                </a:solidFill>
              </a:defRPr>
            </a:lvl1p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14300"/>
            <a:ext cx="8833104" cy="2286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8915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685800"/>
            <a:ext cx="2362200" cy="74295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485901"/>
            <a:ext cx="2362200" cy="3108722"/>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514350"/>
            <a:ext cx="5638800" cy="40576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234554"/>
            <a:ext cx="457200" cy="330994"/>
          </a:xfrm>
        </p:spPr>
        <p:txBody>
          <a:bodyPr/>
          <a:lstStyle>
            <a:lvl1pPr>
              <a:defRPr>
                <a:solidFill>
                  <a:schemeClr val="accent3">
                    <a:shade val="75000"/>
                  </a:schemeClr>
                </a:solidFill>
              </a:defRPr>
            </a:lvl1p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21" name="Rectangle 20"/>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pPr/>
              <a:t>12/21/2021</a:t>
            </a:fld>
            <a:endParaRPr lang="en-US"/>
          </a:p>
        </p:txBody>
      </p:sp>
      <p:sp>
        <p:nvSpPr>
          <p:cNvPr id="6" name="Footer Placeholder 5"/>
          <p:cNvSpPr>
            <a:spLocks noGrp="1"/>
          </p:cNvSpPr>
          <p:nvPr>
            <p:ph type="ftr" sz="quarter" idx="11"/>
          </p:nvPr>
        </p:nvSpPr>
        <p:spPr>
          <a:xfrm>
            <a:off x="301752" y="4808136"/>
            <a:ext cx="3383280" cy="274320"/>
          </a:xfrm>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14300"/>
            <a:ext cx="8833104" cy="22631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234554"/>
            <a:ext cx="457200" cy="330994"/>
          </a:xfrm>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2" name="Title 1"/>
          <p:cNvSpPr>
            <a:spLocks noGrp="1"/>
          </p:cNvSpPr>
          <p:nvPr>
            <p:ph type="title"/>
          </p:nvPr>
        </p:nvSpPr>
        <p:spPr>
          <a:xfrm>
            <a:off x="3000375" y="3771900"/>
            <a:ext cx="5867400" cy="9144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457200"/>
            <a:ext cx="5867400" cy="32004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742950"/>
            <a:ext cx="2438400" cy="394335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4803738"/>
            <a:ext cx="3044952" cy="274320"/>
          </a:xfrm>
        </p:spPr>
        <p:txBody>
          <a:bodyPr/>
          <a:lstStyle/>
          <a:p>
            <a:fld id="{544213AF-26F6-41FA-8D85-E2C5388D6E58}" type="datetimeFigureOut">
              <a:rPr lang="en-US" smtClean="0"/>
              <a:pPr/>
              <a:t>12/21/2021</a:t>
            </a:fld>
            <a:endParaRPr lang="en-US">
              <a:solidFill>
                <a:schemeClr val="tx1"/>
              </a:solidFill>
            </a:endParaRPr>
          </a:p>
        </p:txBody>
      </p:sp>
      <p:sp>
        <p:nvSpPr>
          <p:cNvPr id="6" name="Footer Placeholder 5"/>
          <p:cNvSpPr>
            <a:spLocks noGrp="1"/>
          </p:cNvSpPr>
          <p:nvPr>
            <p:ph type="ftr" sz="quarter" idx="11"/>
          </p:nvPr>
        </p:nvSpPr>
        <p:spPr>
          <a:xfrm>
            <a:off x="301752" y="4808136"/>
            <a:ext cx="3584448" cy="274320"/>
          </a:xfrm>
        </p:spPr>
        <p:txBody>
          <a:bodyPr/>
          <a:lstStyle/>
          <a:p>
            <a:endParaRPr kumimoji="0" lang="en-US">
              <a:solidFill>
                <a:schemeClr val="tx1"/>
              </a:solidFill>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9144000" cy="104502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4803738"/>
            <a:ext cx="3044952" cy="274320"/>
          </a:xfrm>
          <a:prstGeom prst="rect">
            <a:avLst/>
          </a:prstGeom>
        </p:spPr>
        <p:txBody>
          <a:bodyPr vert="horz"/>
          <a:lstStyle>
            <a:lvl1pPr algn="r" eaLnBrk="1" latinLnBrk="0" hangingPunct="1">
              <a:defRPr kumimoji="0" sz="1400">
                <a:solidFill>
                  <a:srgbClr val="FFFFFF"/>
                </a:solidFill>
              </a:defRPr>
            </a:lvl1pPr>
          </a:lstStyle>
          <a:p>
            <a:fld id="{544213AF-26F6-41FA-8D85-E2C5388D6E58}" type="datetimeFigureOut">
              <a:rPr lang="en-US" smtClean="0"/>
              <a:pPr/>
              <a:t>12/21/2021</a:t>
            </a:fld>
            <a:endParaRPr lang="en-US" sz="1000" dirty="0">
              <a:solidFill>
                <a:schemeClr val="tx1"/>
              </a:solidFill>
            </a:endParaRPr>
          </a:p>
        </p:txBody>
      </p:sp>
      <p:sp>
        <p:nvSpPr>
          <p:cNvPr id="3" name="Footer Placeholder 2"/>
          <p:cNvSpPr>
            <a:spLocks noGrp="1"/>
          </p:cNvSpPr>
          <p:nvPr>
            <p:ph type="ftr" sz="quarter" idx="3"/>
          </p:nvPr>
        </p:nvSpPr>
        <p:spPr>
          <a:xfrm>
            <a:off x="304800" y="4808136"/>
            <a:ext cx="3581400" cy="274320"/>
          </a:xfrm>
          <a:prstGeom prst="rect">
            <a:avLst/>
          </a:prstGeom>
        </p:spPr>
        <p:txBody>
          <a:bodyPr vert="horz"/>
          <a:lstStyle>
            <a:lvl1pPr algn="l" eaLnBrk="1" latinLnBrk="0" hangingPunct="1">
              <a:defRPr kumimoji="0" sz="1200">
                <a:solidFill>
                  <a:srgbClr val="FFFFFF"/>
                </a:solidFill>
              </a:defRPr>
            </a:lvl1pPr>
          </a:lstStyle>
          <a:p>
            <a:pPr algn="r" eaLnBrk="1" latinLnBrk="0" hangingPunct="1"/>
            <a:endParaRPr kumimoji="0" lang="en-US" sz="1000" dirty="0">
              <a:solidFill>
                <a:schemeClr val="tx1"/>
              </a:solidFill>
            </a:endParaRPr>
          </a:p>
        </p:txBody>
      </p:sp>
      <p:sp>
        <p:nvSpPr>
          <p:cNvPr id="8" name="Rectangle 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957557"/>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780131"/>
            <a:ext cx="457200" cy="330994"/>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a:t>
            </a:fld>
            <a:endParaRPr lang="en-GB"/>
          </a:p>
        </p:txBody>
      </p:sp>
      <p:sp>
        <p:nvSpPr>
          <p:cNvPr id="22" name="Title Placeholder 21"/>
          <p:cNvSpPr>
            <a:spLocks noGrp="1"/>
          </p:cNvSpPr>
          <p:nvPr>
            <p:ph type="title"/>
          </p:nvPr>
        </p:nvSpPr>
        <p:spPr>
          <a:xfrm>
            <a:off x="301752" y="171450"/>
            <a:ext cx="8534400" cy="569214"/>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143000"/>
            <a:ext cx="8534400" cy="344957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8731" y="0"/>
            <a:ext cx="8229600" cy="857250"/>
          </a:xfrm>
        </p:spPr>
        <p:txBody>
          <a:bodyPr>
            <a:normAutofit/>
          </a:bodyPr>
          <a:lstStyle/>
          <a:p>
            <a:r>
              <a:rPr lang="en-US" sz="2800" dirty="0">
                <a:solidFill>
                  <a:schemeClr val="tx1"/>
                </a:solidFill>
              </a:rPr>
              <a:t>CHEMICAL METHOD OF DISINFECTION</a:t>
            </a:r>
          </a:p>
        </p:txBody>
      </p:sp>
      <p:sp>
        <p:nvSpPr>
          <p:cNvPr id="2" name="Content Placeholder 1"/>
          <p:cNvSpPr>
            <a:spLocks noGrp="1"/>
          </p:cNvSpPr>
          <p:nvPr>
            <p:ph sz="quarter" idx="1"/>
          </p:nvPr>
        </p:nvSpPr>
        <p:spPr>
          <a:xfrm>
            <a:off x="493986" y="1439917"/>
            <a:ext cx="8187559" cy="2890344"/>
          </a:xfrm>
        </p:spPr>
        <p:txBody>
          <a:bodyPr/>
          <a:lstStyle/>
          <a:p>
            <a:r>
              <a:rPr lang="en-US" sz="2000" dirty="0"/>
              <a:t>Disinfectants are those chemicals that destroy pathogenic bacteria from inanimate surfaces.</a:t>
            </a:r>
          </a:p>
          <a:p>
            <a:r>
              <a:rPr lang="en-US" sz="2000" dirty="0"/>
              <a:t> Some chemical have very narrow spectrum of activity and some have very wide.</a:t>
            </a:r>
          </a:p>
          <a:p>
            <a:r>
              <a:rPr lang="en-US" sz="2000" dirty="0"/>
              <a:t> Those chemicals that can </a:t>
            </a:r>
            <a:r>
              <a:rPr lang="en-US" sz="2000" dirty="0" err="1"/>
              <a:t>sterilise</a:t>
            </a:r>
            <a:r>
              <a:rPr lang="en-US" sz="2000" dirty="0"/>
              <a:t> are called chemisterilants.</a:t>
            </a:r>
          </a:p>
          <a:p>
            <a:r>
              <a:rPr lang="en-US" sz="2000" dirty="0"/>
              <a:t> Those chemicals that can safely applied over skin and mucus membranes are called antiseptics.  </a:t>
            </a:r>
          </a:p>
          <a:p>
            <a:pPr>
              <a:buNone/>
            </a:pP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51641"/>
          </a:xfrm>
        </p:spPr>
        <p:txBody>
          <a:bodyPr>
            <a:normAutofit/>
          </a:bodyPr>
          <a:lstStyle/>
          <a:p>
            <a:r>
              <a:rPr lang="en-US" sz="2800" dirty="0">
                <a:solidFill>
                  <a:schemeClr val="tx1"/>
                </a:solidFill>
              </a:rPr>
              <a:t>Surface active agents:</a:t>
            </a:r>
          </a:p>
        </p:txBody>
      </p:sp>
      <p:sp>
        <p:nvSpPr>
          <p:cNvPr id="2" name="Content Placeholder 1"/>
          <p:cNvSpPr>
            <a:spLocks noGrp="1"/>
          </p:cNvSpPr>
          <p:nvPr>
            <p:ph sz="quarter" idx="1"/>
          </p:nvPr>
        </p:nvSpPr>
        <p:spPr>
          <a:xfrm>
            <a:off x="0" y="683172"/>
            <a:ext cx="9144000" cy="3822297"/>
          </a:xfrm>
        </p:spPr>
        <p:txBody>
          <a:bodyPr>
            <a:normAutofit/>
          </a:bodyPr>
          <a:lstStyle/>
          <a:p>
            <a:pPr>
              <a:lnSpc>
                <a:spcPct val="150000"/>
              </a:lnSpc>
            </a:pPr>
            <a:r>
              <a:rPr lang="en-US" sz="1600" dirty="0">
                <a:latin typeface="Times New Roman" pitchFamily="18" charset="0"/>
                <a:cs typeface="Times New Roman" pitchFamily="18" charset="0"/>
              </a:rPr>
              <a:t>They are active against vegetative cells, </a:t>
            </a:r>
            <a:r>
              <a:rPr lang="en-US" sz="1600" dirty="0" err="1">
                <a:latin typeface="Times New Roman" pitchFamily="18" charset="0"/>
                <a:cs typeface="Times New Roman" pitchFamily="18" charset="0"/>
              </a:rPr>
              <a:t>mycobacteria</a:t>
            </a:r>
            <a:r>
              <a:rPr lang="en-US" sz="1600" dirty="0">
                <a:latin typeface="Times New Roman" pitchFamily="18" charset="0"/>
                <a:cs typeface="Times New Roman" pitchFamily="18" charset="0"/>
              </a:rPr>
              <a:t> and enveloped viruses.</a:t>
            </a:r>
          </a:p>
          <a:p>
            <a:pPr>
              <a:lnSpc>
                <a:spcPct val="150000"/>
              </a:lnSpc>
            </a:pPr>
            <a:r>
              <a:rPr lang="en-US" sz="1600" dirty="0">
                <a:latin typeface="Times New Roman" pitchFamily="18" charset="0"/>
                <a:cs typeface="Times New Roman" pitchFamily="18" charset="0"/>
              </a:rPr>
              <a:t>They are widely used as disinfectants at dilution of 1-2% for domestic use and hospitals.</a:t>
            </a:r>
          </a:p>
          <a:p>
            <a:pPr>
              <a:lnSpc>
                <a:spcPct val="150000"/>
              </a:lnSpc>
            </a:pPr>
            <a:r>
              <a:rPr lang="en-US" sz="1600" dirty="0">
                <a:latin typeface="Times New Roman" pitchFamily="18" charset="0"/>
                <a:cs typeface="Times New Roman" pitchFamily="18" charset="0"/>
              </a:rPr>
              <a:t>They have the property of </a:t>
            </a:r>
            <a:r>
              <a:rPr lang="en-US" sz="1600" dirty="0" err="1">
                <a:latin typeface="Times New Roman" pitchFamily="18" charset="0"/>
                <a:cs typeface="Times New Roman" pitchFamily="18" charset="0"/>
              </a:rPr>
              <a:t>concentratig</a:t>
            </a:r>
            <a:r>
              <a:rPr lang="en-US" sz="1600" dirty="0">
                <a:latin typeface="Times New Roman" pitchFamily="18" charset="0"/>
                <a:cs typeface="Times New Roman" pitchFamily="18" charset="0"/>
              </a:rPr>
              <a:t> at interfaces between lipid containing membrane of bacterial cell and surrounding aqueous medium. These compounds have long chain hydrocarbons that are fat soluble and charged ions that are water soluble. Since they contain both of these, they concentrate on the surface of membranes. They disrupt membrane resulting in leakage of cell constituents.</a:t>
            </a:r>
          </a:p>
          <a:p>
            <a:pPr>
              <a:lnSpc>
                <a:spcPct val="150000"/>
              </a:lnSpc>
              <a:buNone/>
            </a:pPr>
            <a:r>
              <a:rPr lang="en-US" sz="1600" b="1" dirty="0">
                <a:latin typeface="Times New Roman" pitchFamily="18" charset="0"/>
                <a:cs typeface="Times New Roman" pitchFamily="18" charset="0"/>
              </a:rPr>
              <a:t>Examples: </a:t>
            </a:r>
            <a:r>
              <a:rPr lang="en-US" sz="1600" dirty="0">
                <a:latin typeface="Times New Roman" pitchFamily="18" charset="0"/>
                <a:cs typeface="Times New Roman" pitchFamily="18" charset="0"/>
              </a:rPr>
              <a:t>These are soaps and detergents.</a:t>
            </a:r>
          </a:p>
          <a:p>
            <a:pPr>
              <a:lnSpc>
                <a:spcPct val="150000"/>
              </a:lnSpc>
              <a:buNone/>
            </a:pPr>
            <a:r>
              <a:rPr lang="en-US" sz="1600" b="1" dirty="0">
                <a:latin typeface="Times New Roman" pitchFamily="18" charset="0"/>
                <a:cs typeface="Times New Roman" pitchFamily="18" charset="0"/>
              </a:rPr>
              <a:t>Disadvantages: </a:t>
            </a:r>
            <a:r>
              <a:rPr lang="en-US" sz="1600" dirty="0">
                <a:latin typeface="Times New Roman" pitchFamily="18" charset="0"/>
                <a:cs typeface="Times New Roman" pitchFamily="18" charset="0"/>
              </a:rPr>
              <a:t>Their activity is reduced by hard water, anionic detergents and organic matter.  </a:t>
            </a:r>
            <a:endParaRPr lang="en-US" sz="16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41131"/>
          </a:xfrm>
        </p:spPr>
        <p:txBody>
          <a:bodyPr>
            <a:normAutofit/>
          </a:bodyPr>
          <a:lstStyle/>
          <a:p>
            <a:r>
              <a:rPr lang="en-US" sz="2800" dirty="0">
                <a:solidFill>
                  <a:schemeClr val="tx1"/>
                </a:solidFill>
              </a:rPr>
              <a:t>Dyes:</a:t>
            </a:r>
          </a:p>
        </p:txBody>
      </p:sp>
      <p:sp>
        <p:nvSpPr>
          <p:cNvPr id="2" name="Content Placeholder 1"/>
          <p:cNvSpPr>
            <a:spLocks noGrp="1"/>
          </p:cNvSpPr>
          <p:nvPr>
            <p:ph sz="quarter" idx="1"/>
          </p:nvPr>
        </p:nvSpPr>
        <p:spPr>
          <a:xfrm>
            <a:off x="0" y="1008993"/>
            <a:ext cx="9144000" cy="3496476"/>
          </a:xfrm>
        </p:spPr>
        <p:txBody>
          <a:bodyPr>
            <a:normAutofit/>
          </a:bodyPr>
          <a:lstStyle/>
          <a:p>
            <a:pPr>
              <a:lnSpc>
                <a:spcPct val="150000"/>
              </a:lnSpc>
            </a:pPr>
            <a:r>
              <a:rPr lang="en-US" sz="1800" dirty="0" err="1">
                <a:latin typeface="Times New Roman" pitchFamily="18" charset="0"/>
                <a:cs typeface="Times New Roman" pitchFamily="18" charset="0"/>
              </a:rPr>
              <a:t>Acredine</a:t>
            </a:r>
            <a:r>
              <a:rPr lang="en-US" sz="1800" dirty="0">
                <a:latin typeface="Times New Roman" pitchFamily="18" charset="0"/>
                <a:cs typeface="Times New Roman" pitchFamily="18" charset="0"/>
              </a:rPr>
              <a:t> dyes are bactericidal because of their interaction with bacterial nucleic acids.</a:t>
            </a:r>
          </a:p>
          <a:p>
            <a:pPr>
              <a:lnSpc>
                <a:spcPct val="150000"/>
              </a:lnSpc>
            </a:pPr>
            <a:r>
              <a:rPr lang="en-US" sz="1800" dirty="0">
                <a:latin typeface="Times New Roman" pitchFamily="18" charset="0"/>
                <a:cs typeface="Times New Roman" pitchFamily="18" charset="0"/>
              </a:rPr>
              <a:t>They may be used topically as antiseptics to treat mild burns.</a:t>
            </a:r>
          </a:p>
          <a:p>
            <a:pPr>
              <a:lnSpc>
                <a:spcPct val="150000"/>
              </a:lnSpc>
            </a:pPr>
            <a:r>
              <a:rPr lang="en-US" sz="1800" dirty="0">
                <a:latin typeface="Times New Roman" pitchFamily="18" charset="0"/>
                <a:cs typeface="Times New Roman" pitchFamily="18" charset="0"/>
              </a:rPr>
              <a:t>They are used as paint on skin to treat bacterial skin infections.</a:t>
            </a:r>
          </a:p>
          <a:p>
            <a:pPr>
              <a:lnSpc>
                <a:spcPct val="150000"/>
              </a:lnSpc>
            </a:pPr>
            <a:r>
              <a:rPr lang="en-US" sz="1800" dirty="0">
                <a:latin typeface="Times New Roman" pitchFamily="18" charset="0"/>
                <a:cs typeface="Times New Roman" pitchFamily="18" charset="0"/>
              </a:rPr>
              <a:t>The dyes are used as selective agents in certain selective media.</a:t>
            </a:r>
          </a:p>
          <a:p>
            <a:pPr>
              <a:lnSpc>
                <a:spcPct val="150000"/>
              </a:lnSpc>
              <a:buNone/>
            </a:pPr>
            <a:r>
              <a:rPr lang="en-US" sz="1800" b="1" dirty="0">
                <a:latin typeface="Times New Roman" pitchFamily="18" charset="0"/>
                <a:cs typeface="Times New Roman" pitchFamily="18" charset="0"/>
              </a:rPr>
              <a:t>Examples:</a:t>
            </a:r>
            <a:r>
              <a:rPr lang="en-US" sz="1800" dirty="0">
                <a:latin typeface="Times New Roman" pitchFamily="18" charset="0"/>
                <a:cs typeface="Times New Roman" pitchFamily="18" charset="0"/>
              </a:rPr>
              <a:t> Aniline dyes such as crystal violet, malachite green and </a:t>
            </a:r>
            <a:r>
              <a:rPr lang="en-US" sz="1800" dirty="0" err="1">
                <a:latin typeface="Times New Roman" pitchFamily="18" charset="0"/>
                <a:cs typeface="Times New Roman" pitchFamily="18" charset="0"/>
              </a:rPr>
              <a:t>brillient</a:t>
            </a:r>
            <a:r>
              <a:rPr lang="en-US" sz="1800" dirty="0">
                <a:latin typeface="Times New Roman" pitchFamily="18" charset="0"/>
                <a:cs typeface="Times New Roman" pitchFamily="18" charset="0"/>
              </a:rPr>
              <a:t> green, </a:t>
            </a:r>
            <a:r>
              <a:rPr lang="en-US" sz="1800" dirty="0" err="1">
                <a:latin typeface="Times New Roman" pitchFamily="18" charset="0"/>
                <a:cs typeface="Times New Roman" pitchFamily="18" charset="0"/>
              </a:rPr>
              <a:t>acridine</a:t>
            </a:r>
            <a:r>
              <a:rPr lang="en-US" sz="1800" dirty="0">
                <a:latin typeface="Times New Roman" pitchFamily="18" charset="0"/>
                <a:cs typeface="Times New Roman" pitchFamily="18" charset="0"/>
              </a:rPr>
              <a:t> dyes etc.</a:t>
            </a:r>
            <a:endParaRPr lang="en-US" sz="1800"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56745"/>
          </a:xfrm>
        </p:spPr>
        <p:txBody>
          <a:bodyPr>
            <a:normAutofit/>
          </a:bodyPr>
          <a:lstStyle/>
          <a:p>
            <a:r>
              <a:rPr lang="en-US" sz="2800" dirty="0">
                <a:solidFill>
                  <a:schemeClr val="tx1"/>
                </a:solidFill>
              </a:rPr>
              <a:t>Hydrogen peroxide :</a:t>
            </a:r>
          </a:p>
        </p:txBody>
      </p:sp>
      <p:sp>
        <p:nvSpPr>
          <p:cNvPr id="2" name="Content Placeholder 1"/>
          <p:cNvSpPr>
            <a:spLocks noGrp="1"/>
          </p:cNvSpPr>
          <p:nvPr>
            <p:ph sz="quarter" idx="1"/>
          </p:nvPr>
        </p:nvSpPr>
        <p:spPr>
          <a:xfrm>
            <a:off x="0" y="861848"/>
            <a:ext cx="9144000" cy="3643621"/>
          </a:xfrm>
        </p:spPr>
        <p:txBody>
          <a:bodyPr>
            <a:normAutofit/>
          </a:bodyPr>
          <a:lstStyle/>
          <a:p>
            <a:pPr>
              <a:lnSpc>
                <a:spcPct val="150000"/>
              </a:lnSpc>
            </a:pPr>
            <a:r>
              <a:rPr lang="en-US" sz="1800" dirty="0">
                <a:latin typeface="Times New Roman" pitchFamily="18" charset="0"/>
                <a:cs typeface="Times New Roman" pitchFamily="18" charset="0"/>
              </a:rPr>
              <a:t>It acts on the microorganisms through its release of nascent oxygen.</a:t>
            </a:r>
          </a:p>
          <a:p>
            <a:pPr>
              <a:lnSpc>
                <a:spcPct val="150000"/>
              </a:lnSpc>
            </a:pPr>
            <a:r>
              <a:rPr lang="en-US" sz="1800" dirty="0">
                <a:latin typeface="Times New Roman" pitchFamily="18" charset="0"/>
                <a:cs typeface="Times New Roman" pitchFamily="18" charset="0"/>
              </a:rPr>
              <a:t>Hydrogen peroxide produces hydroxyl free radical that damages proteins and DNA.</a:t>
            </a:r>
          </a:p>
          <a:p>
            <a:pPr>
              <a:lnSpc>
                <a:spcPct val="150000"/>
              </a:lnSpc>
            </a:pPr>
            <a:r>
              <a:rPr lang="en-US" sz="1800" dirty="0">
                <a:latin typeface="Times New Roman" pitchFamily="18" charset="0"/>
                <a:cs typeface="Times New Roman" pitchFamily="18" charset="0"/>
              </a:rPr>
              <a:t>It is used 6% concentration to decontaminate the instruments, equipments such as ventilators.</a:t>
            </a:r>
          </a:p>
          <a:p>
            <a:pPr>
              <a:lnSpc>
                <a:spcPct val="150000"/>
              </a:lnSpc>
            </a:pPr>
            <a:r>
              <a:rPr lang="en-US" sz="1800" dirty="0">
                <a:latin typeface="Times New Roman" pitchFamily="18" charset="0"/>
                <a:cs typeface="Times New Roman" pitchFamily="18" charset="0"/>
              </a:rPr>
              <a:t>3% hydrogen peroxide solution is used for skin disinfection and </a:t>
            </a:r>
            <a:r>
              <a:rPr lang="en-US" sz="1800" dirty="0" err="1">
                <a:latin typeface="Times New Roman" pitchFamily="18" charset="0"/>
                <a:cs typeface="Times New Roman" pitchFamily="18" charset="0"/>
              </a:rPr>
              <a:t>deodorising</a:t>
            </a:r>
            <a:r>
              <a:rPr lang="en-US" sz="1800" dirty="0">
                <a:latin typeface="Times New Roman" pitchFamily="18" charset="0"/>
                <a:cs typeface="Times New Roman" pitchFamily="18" charset="0"/>
              </a:rPr>
              <a:t> wounds and ulcers. Strong solutions are </a:t>
            </a:r>
            <a:r>
              <a:rPr lang="en-US" sz="1800" dirty="0" err="1">
                <a:latin typeface="Times New Roman" pitchFamily="18" charset="0"/>
                <a:cs typeface="Times New Roman" pitchFamily="18" charset="0"/>
              </a:rPr>
              <a:t>sporicidal</a:t>
            </a:r>
            <a:r>
              <a:rPr lang="en-US" sz="1800" dirty="0">
                <a:latin typeface="Times New Roman" pitchFamily="18" charset="0"/>
                <a:cs typeface="Times New Roman" pitchFamily="18" charset="0"/>
              </a:rPr>
              <a:t>.</a:t>
            </a:r>
          </a:p>
          <a:p>
            <a:pPr>
              <a:lnSpc>
                <a:spcPct val="150000"/>
              </a:lnSpc>
              <a:buNone/>
            </a:pPr>
            <a:r>
              <a:rPr lang="en-US" sz="1800" b="1" dirty="0">
                <a:latin typeface="Times New Roman" pitchFamily="18" charset="0"/>
                <a:cs typeface="Times New Roman" pitchFamily="18" charset="0"/>
              </a:rPr>
              <a:t>Disadvantage: </a:t>
            </a:r>
            <a:r>
              <a:rPr lang="en-US" sz="1800" dirty="0">
                <a:latin typeface="Times New Roman" pitchFamily="18" charset="0"/>
                <a:cs typeface="Times New Roman" pitchFamily="18" charset="0"/>
              </a:rPr>
              <a:t>Decomposes in light, broken down by </a:t>
            </a:r>
            <a:r>
              <a:rPr lang="en-US" sz="1800" dirty="0" err="1">
                <a:latin typeface="Times New Roman" pitchFamily="18" charset="0"/>
                <a:cs typeface="Times New Roman" pitchFamily="18" charset="0"/>
              </a:rPr>
              <a:t>catalase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proteinaceous</a:t>
            </a:r>
            <a:r>
              <a:rPr lang="en-US" sz="1800" dirty="0">
                <a:latin typeface="Times New Roman" pitchFamily="18" charset="0"/>
                <a:cs typeface="Times New Roman" pitchFamily="18" charset="0"/>
              </a:rPr>
              <a:t> organic matter drastically reduces its activity.</a:t>
            </a:r>
            <a:endParaRPr lang="en-US" sz="1800"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83172"/>
          </a:xfrm>
        </p:spPr>
        <p:txBody>
          <a:bodyPr>
            <a:normAutofit/>
          </a:bodyPr>
          <a:lstStyle/>
          <a:p>
            <a:r>
              <a:rPr lang="en-US" sz="2800" dirty="0">
                <a:solidFill>
                  <a:schemeClr val="tx1"/>
                </a:solidFill>
              </a:rPr>
              <a:t>Ethylene oxide:</a:t>
            </a:r>
          </a:p>
        </p:txBody>
      </p:sp>
      <p:sp>
        <p:nvSpPr>
          <p:cNvPr id="2" name="Content Placeholder 1"/>
          <p:cNvSpPr>
            <a:spLocks noGrp="1"/>
          </p:cNvSpPr>
          <p:nvPr>
            <p:ph sz="quarter" idx="1"/>
          </p:nvPr>
        </p:nvSpPr>
        <p:spPr>
          <a:xfrm>
            <a:off x="0" y="1082565"/>
            <a:ext cx="9144000" cy="3422903"/>
          </a:xfrm>
        </p:spPr>
        <p:txBody>
          <a:bodyPr>
            <a:normAutofit/>
          </a:bodyPr>
          <a:lstStyle/>
          <a:p>
            <a:pPr>
              <a:lnSpc>
                <a:spcPct val="150000"/>
              </a:lnSpc>
            </a:pPr>
            <a:r>
              <a:rPr lang="en-US" sz="1600" dirty="0">
                <a:latin typeface="Times New Roman" pitchFamily="18" charset="0"/>
                <a:cs typeface="Times New Roman" pitchFamily="18" charset="0"/>
              </a:rPr>
              <a:t>It is an </a:t>
            </a:r>
            <a:r>
              <a:rPr lang="en-US" sz="1600" dirty="0" err="1">
                <a:latin typeface="Times New Roman" pitchFamily="18" charset="0"/>
                <a:cs typeface="Times New Roman" pitchFamily="18" charset="0"/>
              </a:rPr>
              <a:t>alkylating</a:t>
            </a:r>
            <a:r>
              <a:rPr lang="en-US" sz="1600" dirty="0">
                <a:latin typeface="Times New Roman" pitchFamily="18" charset="0"/>
                <a:cs typeface="Times New Roman" pitchFamily="18" charset="0"/>
              </a:rPr>
              <a:t> agent. It acts by </a:t>
            </a:r>
            <a:r>
              <a:rPr lang="en-US" sz="1600" dirty="0" err="1">
                <a:latin typeface="Times New Roman" pitchFamily="18" charset="0"/>
                <a:cs typeface="Times New Roman" pitchFamily="18" charset="0"/>
              </a:rPr>
              <a:t>alkylating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sulfydryl</a:t>
            </a:r>
            <a:r>
              <a:rPr lang="en-US" sz="1600" dirty="0">
                <a:latin typeface="Times New Roman" pitchFamily="18" charset="0"/>
                <a:cs typeface="Times New Roman" pitchFamily="18" charset="0"/>
              </a:rPr>
              <a:t>, amino, carboxyl, and hydroxyl groups.</a:t>
            </a:r>
          </a:p>
          <a:p>
            <a:pPr>
              <a:lnSpc>
                <a:spcPct val="150000"/>
              </a:lnSpc>
            </a:pPr>
            <a:r>
              <a:rPr lang="en-US" sz="1600" dirty="0">
                <a:latin typeface="Times New Roman" pitchFamily="18" charset="0"/>
                <a:cs typeface="Times New Roman" pitchFamily="18" charset="0"/>
              </a:rPr>
              <a:t>It is a highly effective </a:t>
            </a:r>
            <a:r>
              <a:rPr lang="en-US" sz="1600" dirty="0" err="1">
                <a:latin typeface="Times New Roman" pitchFamily="18" charset="0"/>
                <a:cs typeface="Times New Roman" pitchFamily="18" charset="0"/>
              </a:rPr>
              <a:t>chemisterilent</a:t>
            </a:r>
            <a:r>
              <a:rPr lang="en-US" sz="1600" dirty="0">
                <a:latin typeface="Times New Roman" pitchFamily="18" charset="0"/>
                <a:cs typeface="Times New Roman" pitchFamily="18" charset="0"/>
              </a:rPr>
              <a:t>, capable of killing spores rapidly.</a:t>
            </a:r>
          </a:p>
          <a:p>
            <a:pPr>
              <a:lnSpc>
                <a:spcPct val="150000"/>
              </a:lnSpc>
            </a:pPr>
            <a:r>
              <a:rPr lang="en-US" sz="1600" dirty="0">
                <a:latin typeface="Times New Roman" pitchFamily="18" charset="0"/>
                <a:cs typeface="Times New Roman" pitchFamily="18" charset="0"/>
              </a:rPr>
              <a:t>Since it is highly flammable, it is usually combined with carbon </a:t>
            </a:r>
            <a:r>
              <a:rPr lang="en-US" sz="1600" dirty="0" err="1">
                <a:latin typeface="Times New Roman" pitchFamily="18" charset="0"/>
                <a:cs typeface="Times New Roman" pitchFamily="18" charset="0"/>
              </a:rPr>
              <a:t>di</a:t>
            </a:r>
            <a:r>
              <a:rPr lang="en-US" sz="1600" dirty="0">
                <a:latin typeface="Times New Roman" pitchFamily="18" charset="0"/>
                <a:cs typeface="Times New Roman" pitchFamily="18" charset="0"/>
              </a:rPr>
              <a:t> oxide (10% CO2 +90% EO) or dichlorodifluoromethane.</a:t>
            </a:r>
          </a:p>
          <a:p>
            <a:pPr>
              <a:lnSpc>
                <a:spcPct val="150000"/>
              </a:lnSpc>
            </a:pPr>
            <a:r>
              <a:rPr lang="en-US" sz="1600" dirty="0">
                <a:latin typeface="Times New Roman" pitchFamily="18" charset="0"/>
                <a:cs typeface="Times New Roman" pitchFamily="18" charset="0"/>
              </a:rPr>
              <a:t>It is used to </a:t>
            </a:r>
            <a:r>
              <a:rPr lang="en-US" sz="1600" dirty="0" err="1">
                <a:latin typeface="Times New Roman" pitchFamily="18" charset="0"/>
                <a:cs typeface="Times New Roman" pitchFamily="18" charset="0"/>
              </a:rPr>
              <a:t>sterilise</a:t>
            </a:r>
            <a:r>
              <a:rPr lang="en-US" sz="1600" dirty="0">
                <a:latin typeface="Times New Roman" pitchFamily="18" charset="0"/>
                <a:cs typeface="Times New Roman" pitchFamily="18" charset="0"/>
              </a:rPr>
              <a:t> heat labile articles such as bedding, textiles, rubber, plastics, syringes, disposable </a:t>
            </a:r>
            <a:r>
              <a:rPr lang="en-US" sz="1600" dirty="0" err="1">
                <a:latin typeface="Times New Roman" pitchFamily="18" charset="0"/>
                <a:cs typeface="Times New Roman" pitchFamily="18" charset="0"/>
              </a:rPr>
              <a:t>petri</a:t>
            </a:r>
            <a:r>
              <a:rPr lang="en-US" sz="1600" dirty="0">
                <a:latin typeface="Times New Roman" pitchFamily="18" charset="0"/>
                <a:cs typeface="Times New Roman" pitchFamily="18" charset="0"/>
              </a:rPr>
              <a:t> dishes, heart lung machine, respiratory and dental equipments.</a:t>
            </a:r>
          </a:p>
          <a:p>
            <a:pPr>
              <a:lnSpc>
                <a:spcPct val="150000"/>
              </a:lnSpc>
              <a:buNone/>
            </a:pPr>
            <a:r>
              <a:rPr lang="en-US" sz="1600" b="1" dirty="0">
                <a:latin typeface="Times New Roman" pitchFamily="18" charset="0"/>
                <a:cs typeface="Times New Roman" pitchFamily="18" charset="0"/>
              </a:rPr>
              <a:t>Disadvantages: </a:t>
            </a:r>
            <a:r>
              <a:rPr lang="en-US" sz="1600" dirty="0">
                <a:latin typeface="Times New Roman" pitchFamily="18" charset="0"/>
                <a:cs typeface="Times New Roman" pitchFamily="18" charset="0"/>
              </a:rPr>
              <a:t>It is highly </a:t>
            </a:r>
            <a:r>
              <a:rPr lang="en-US" sz="1600" dirty="0" err="1">
                <a:latin typeface="Times New Roman" pitchFamily="18" charset="0"/>
                <a:cs typeface="Times New Roman" pitchFamily="18" charset="0"/>
              </a:rPr>
              <a:t>toxic,irritating</a:t>
            </a:r>
            <a:r>
              <a:rPr lang="en-US" sz="1600" dirty="0">
                <a:latin typeface="Times New Roman" pitchFamily="18" charset="0"/>
                <a:cs typeface="Times New Roman" pitchFamily="18" charset="0"/>
              </a:rPr>
              <a:t> to eyes, skin, highly flammable, mutagenic and carcinogenic.</a:t>
            </a:r>
            <a:endParaRPr lang="en-US" sz="1600"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2292A-714C-4DF7-9061-7C29BF51650B}"/>
              </a:ext>
            </a:extLst>
          </p:cNvPr>
          <p:cNvSpPr>
            <a:spLocks noGrp="1"/>
          </p:cNvSpPr>
          <p:nvPr>
            <p:ph type="title"/>
          </p:nvPr>
        </p:nvSpPr>
        <p:spPr/>
        <p:txBody>
          <a:bodyPr>
            <a:normAutofit fontScale="90000"/>
          </a:bodyPr>
          <a:lstStyle/>
          <a:p>
            <a:r>
              <a:rPr lang="en-IN" dirty="0"/>
              <a:t>References</a:t>
            </a:r>
          </a:p>
        </p:txBody>
      </p:sp>
      <p:sp>
        <p:nvSpPr>
          <p:cNvPr id="3" name="Content Placeholder 2">
            <a:extLst>
              <a:ext uri="{FF2B5EF4-FFF2-40B4-BE49-F238E27FC236}">
                <a16:creationId xmlns:a16="http://schemas.microsoft.com/office/drawing/2014/main" id="{BED5987C-E9D0-4251-A36A-8E3661E55879}"/>
              </a:ext>
            </a:extLst>
          </p:cNvPr>
          <p:cNvSpPr>
            <a:spLocks noGrp="1"/>
          </p:cNvSpPr>
          <p:nvPr>
            <p:ph sz="quarter" idx="1"/>
          </p:nvPr>
        </p:nvSpPr>
        <p:spPr/>
        <p:txBody>
          <a:bodyPr/>
          <a:lstStyle/>
          <a:p>
            <a:r>
              <a:rPr lang="en-IN" dirty="0"/>
              <a:t>Textbook of Medical Microbiology by </a:t>
            </a:r>
            <a:r>
              <a:rPr lang="en-IN" dirty="0" err="1"/>
              <a:t>Ananthnarayan</a:t>
            </a:r>
            <a:r>
              <a:rPr lang="en-IN" dirty="0"/>
              <a:t> and </a:t>
            </a:r>
            <a:r>
              <a:rPr lang="en-IN" dirty="0" err="1"/>
              <a:t>Paniker</a:t>
            </a:r>
            <a:endParaRPr lang="en-IN" dirty="0"/>
          </a:p>
          <a:p>
            <a:r>
              <a:rPr lang="en-IN" dirty="0"/>
              <a:t>Textbook of Medical Microbiology by D.R. </a:t>
            </a:r>
            <a:r>
              <a:rPr lang="en-IN"/>
              <a:t>Arora</a:t>
            </a:r>
          </a:p>
        </p:txBody>
      </p:sp>
    </p:spTree>
    <p:extLst>
      <p:ext uri="{BB962C8B-B14F-4D97-AF65-F5344CB8AC3E}">
        <p14:creationId xmlns:p14="http://schemas.microsoft.com/office/powerpoint/2010/main" val="1110269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186" y="189186"/>
            <a:ext cx="8954813" cy="3970318"/>
          </a:xfrm>
          <a:prstGeom prst="rect">
            <a:avLst/>
          </a:prstGeom>
        </p:spPr>
        <p:txBody>
          <a:bodyPr wrap="square">
            <a:spAutoFit/>
          </a:bodyPr>
          <a:lstStyle/>
          <a:p>
            <a:pPr lvl="0" algn="ctr"/>
            <a:r>
              <a:rPr lang="en-GB" sz="1800" b="1" dirty="0">
                <a:solidFill>
                  <a:schemeClr val="accent1">
                    <a:lumMod val="75000"/>
                  </a:schemeClr>
                </a:solidFill>
                <a:latin typeface="Times New Roman" pitchFamily="18" charset="0"/>
                <a:cs typeface="Times New Roman" pitchFamily="18" charset="0"/>
              </a:rPr>
              <a:t>Classification of disinfectants:</a:t>
            </a:r>
          </a:p>
          <a:p>
            <a:pPr lvl="0"/>
            <a:endParaRPr lang="en-GB" sz="1800" b="1" dirty="0">
              <a:solidFill>
                <a:schemeClr val="tx1"/>
              </a:solidFill>
              <a:latin typeface="Times New Roman" pitchFamily="18" charset="0"/>
              <a:cs typeface="Times New Roman" pitchFamily="18" charset="0"/>
            </a:endParaRPr>
          </a:p>
          <a:p>
            <a:pPr lvl="0"/>
            <a:r>
              <a:rPr lang="en-GB" sz="1800" b="1" dirty="0">
                <a:solidFill>
                  <a:schemeClr val="tx1"/>
                </a:solidFill>
                <a:latin typeface="Times New Roman" pitchFamily="18" charset="0"/>
                <a:cs typeface="Times New Roman" pitchFamily="18" charset="0"/>
              </a:rPr>
              <a:t>2.Chemical</a:t>
            </a:r>
          </a:p>
          <a:p>
            <a:pPr marL="457200" lvl="0" indent="-368300">
              <a:buSzPts val="2200"/>
              <a:buChar char="➢"/>
            </a:pPr>
            <a:r>
              <a:rPr lang="en-GB" sz="1800" dirty="0">
                <a:solidFill>
                  <a:schemeClr val="tx1"/>
                </a:solidFill>
                <a:highlight>
                  <a:srgbClr val="00FF00"/>
                </a:highlight>
                <a:latin typeface="Times New Roman" pitchFamily="18" charset="0"/>
                <a:cs typeface="Times New Roman" pitchFamily="18" charset="0"/>
              </a:rPr>
              <a:t>Liquid</a:t>
            </a:r>
          </a:p>
          <a:p>
            <a:pPr marL="457200" lvl="0" indent="-368300">
              <a:buSzPts val="2200"/>
              <a:buChar char="❏"/>
            </a:pPr>
            <a:r>
              <a:rPr lang="en-GB" sz="1800" dirty="0">
                <a:solidFill>
                  <a:schemeClr val="tx1"/>
                </a:solidFill>
                <a:latin typeface="Times New Roman" pitchFamily="18" charset="0"/>
                <a:cs typeface="Times New Roman" pitchFamily="18" charset="0"/>
              </a:rPr>
              <a:t>Alcohols</a:t>
            </a:r>
          </a:p>
          <a:p>
            <a:pPr marL="457200" lvl="0" indent="-368300">
              <a:buSzPts val="2200"/>
              <a:buChar char="❏"/>
            </a:pPr>
            <a:r>
              <a:rPr lang="en-GB" sz="1800" dirty="0" err="1">
                <a:solidFill>
                  <a:schemeClr val="tx1"/>
                </a:solidFill>
                <a:latin typeface="Times New Roman" pitchFamily="18" charset="0"/>
                <a:cs typeface="Times New Roman" pitchFamily="18" charset="0"/>
              </a:rPr>
              <a:t>Aldehydes</a:t>
            </a:r>
            <a:endParaRPr lang="en-GB" sz="1800" dirty="0">
              <a:solidFill>
                <a:schemeClr val="tx1"/>
              </a:solidFill>
              <a:latin typeface="Times New Roman" pitchFamily="18" charset="0"/>
              <a:cs typeface="Times New Roman" pitchFamily="18" charset="0"/>
            </a:endParaRPr>
          </a:p>
          <a:p>
            <a:pPr marL="457200" lvl="0" indent="-368300">
              <a:buSzPts val="2200"/>
              <a:buChar char="❏"/>
            </a:pPr>
            <a:r>
              <a:rPr lang="en-GB" sz="1800" dirty="0">
                <a:solidFill>
                  <a:schemeClr val="tx1"/>
                </a:solidFill>
                <a:latin typeface="Times New Roman" pitchFamily="18" charset="0"/>
                <a:cs typeface="Times New Roman" pitchFamily="18" charset="0"/>
              </a:rPr>
              <a:t>Dyes</a:t>
            </a:r>
          </a:p>
          <a:p>
            <a:pPr marL="457200" lvl="0" indent="-368300">
              <a:buSzPts val="2200"/>
              <a:buChar char="❏"/>
            </a:pPr>
            <a:r>
              <a:rPr lang="en-GB" sz="1800" dirty="0">
                <a:solidFill>
                  <a:schemeClr val="tx1"/>
                </a:solidFill>
                <a:latin typeface="Times New Roman" pitchFamily="18" charset="0"/>
                <a:cs typeface="Times New Roman" pitchFamily="18" charset="0"/>
              </a:rPr>
              <a:t>Phenols</a:t>
            </a:r>
          </a:p>
          <a:p>
            <a:pPr marL="457200" lvl="0" indent="-368300">
              <a:buSzPts val="2200"/>
              <a:buChar char="❏"/>
            </a:pPr>
            <a:r>
              <a:rPr lang="en-GB" sz="1800" dirty="0">
                <a:solidFill>
                  <a:schemeClr val="tx1"/>
                </a:solidFill>
                <a:latin typeface="Times New Roman" pitchFamily="18" charset="0"/>
                <a:cs typeface="Times New Roman" pitchFamily="18" charset="0"/>
              </a:rPr>
              <a:t>Halogens</a:t>
            </a:r>
          </a:p>
          <a:p>
            <a:pPr marL="457200" lvl="0" indent="-368300">
              <a:buSzPts val="2200"/>
              <a:buChar char="❏"/>
            </a:pPr>
            <a:r>
              <a:rPr lang="en-GB" sz="1800" dirty="0">
                <a:solidFill>
                  <a:schemeClr val="tx1"/>
                </a:solidFill>
                <a:latin typeface="Times New Roman" pitchFamily="18" charset="0"/>
                <a:cs typeface="Times New Roman" pitchFamily="18" charset="0"/>
              </a:rPr>
              <a:t>Surface-active agents</a:t>
            </a:r>
          </a:p>
          <a:p>
            <a:pPr marL="457200" lvl="0" indent="-368300">
              <a:buSzPts val="2200"/>
              <a:buChar char="❏"/>
            </a:pPr>
            <a:r>
              <a:rPr lang="en-GB" sz="1800" dirty="0">
                <a:solidFill>
                  <a:schemeClr val="tx1"/>
                </a:solidFill>
                <a:latin typeface="Times New Roman" pitchFamily="18" charset="0"/>
                <a:cs typeface="Times New Roman" pitchFamily="18" charset="0"/>
              </a:rPr>
              <a:t>Metallic salts</a:t>
            </a:r>
          </a:p>
          <a:p>
            <a:pPr marL="457200" lvl="0" indent="-368300">
              <a:buSzPts val="2200"/>
              <a:buChar char="➢"/>
            </a:pPr>
            <a:r>
              <a:rPr lang="en-GB" sz="1800" dirty="0">
                <a:solidFill>
                  <a:schemeClr val="tx1"/>
                </a:solidFill>
                <a:highlight>
                  <a:srgbClr val="00FF00"/>
                </a:highlight>
                <a:latin typeface="Times New Roman" pitchFamily="18" charset="0"/>
                <a:cs typeface="Times New Roman" pitchFamily="18" charset="0"/>
              </a:rPr>
              <a:t>Gaseous</a:t>
            </a:r>
          </a:p>
          <a:p>
            <a:pPr marL="457200" lvl="0" indent="-368300">
              <a:buSzPts val="2200"/>
              <a:buChar char="❏"/>
            </a:pPr>
            <a:r>
              <a:rPr lang="en-GB" sz="1800" dirty="0">
                <a:solidFill>
                  <a:schemeClr val="tx1"/>
                </a:solidFill>
                <a:latin typeface="Times New Roman" pitchFamily="18" charset="0"/>
                <a:cs typeface="Times New Roman" pitchFamily="18" charset="0"/>
              </a:rPr>
              <a:t>Ethylene oxide</a:t>
            </a:r>
          </a:p>
          <a:p>
            <a:pPr marL="457200" lvl="0" indent="-368300">
              <a:buSzPts val="2200"/>
              <a:buChar char="❏"/>
            </a:pPr>
            <a:r>
              <a:rPr lang="en-GB" sz="1800" dirty="0">
                <a:solidFill>
                  <a:schemeClr val="tx1"/>
                </a:solidFill>
                <a:latin typeface="Times New Roman" pitchFamily="18" charset="0"/>
                <a:cs typeface="Times New Roman" pitchFamily="18" charset="0"/>
              </a:rPr>
              <a:t>Formaldehyde</a:t>
            </a:r>
            <a:endParaRPr lang="en-US"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73268" y="987971"/>
          <a:ext cx="8576441" cy="3457904"/>
        </p:xfrm>
        <a:graphic>
          <a:graphicData uri="http://schemas.openxmlformats.org/drawingml/2006/table">
            <a:tbl>
              <a:tblPr firstRow="1" bandRow="1">
                <a:tableStyleId>{5C22544A-7EE6-4342-B048-85BDC9FD1C3A}</a:tableStyleId>
              </a:tblPr>
              <a:tblGrid>
                <a:gridCol w="1350541">
                  <a:extLst>
                    <a:ext uri="{9D8B030D-6E8A-4147-A177-3AD203B41FA5}">
                      <a16:colId xmlns:a16="http://schemas.microsoft.com/office/drawing/2014/main" val="20000"/>
                    </a:ext>
                  </a:extLst>
                </a:gridCol>
                <a:gridCol w="1336179">
                  <a:extLst>
                    <a:ext uri="{9D8B030D-6E8A-4147-A177-3AD203B41FA5}">
                      <a16:colId xmlns:a16="http://schemas.microsoft.com/office/drawing/2014/main" val="20001"/>
                    </a:ext>
                  </a:extLst>
                </a:gridCol>
                <a:gridCol w="1633108">
                  <a:extLst>
                    <a:ext uri="{9D8B030D-6E8A-4147-A177-3AD203B41FA5}">
                      <a16:colId xmlns:a16="http://schemas.microsoft.com/office/drawing/2014/main" val="20002"/>
                    </a:ext>
                  </a:extLst>
                </a:gridCol>
                <a:gridCol w="875327">
                  <a:extLst>
                    <a:ext uri="{9D8B030D-6E8A-4147-A177-3AD203B41FA5}">
                      <a16:colId xmlns:a16="http://schemas.microsoft.com/office/drawing/2014/main" val="20003"/>
                    </a:ext>
                  </a:extLst>
                </a:gridCol>
                <a:gridCol w="930874">
                  <a:extLst>
                    <a:ext uri="{9D8B030D-6E8A-4147-A177-3AD203B41FA5}">
                      <a16:colId xmlns:a16="http://schemas.microsoft.com/office/drawing/2014/main" val="20004"/>
                    </a:ext>
                  </a:extLst>
                </a:gridCol>
                <a:gridCol w="961857">
                  <a:extLst>
                    <a:ext uri="{9D8B030D-6E8A-4147-A177-3AD203B41FA5}">
                      <a16:colId xmlns:a16="http://schemas.microsoft.com/office/drawing/2014/main" val="20005"/>
                    </a:ext>
                  </a:extLst>
                </a:gridCol>
                <a:gridCol w="1488555">
                  <a:extLst>
                    <a:ext uri="{9D8B030D-6E8A-4147-A177-3AD203B41FA5}">
                      <a16:colId xmlns:a16="http://schemas.microsoft.com/office/drawing/2014/main" val="20006"/>
                    </a:ext>
                  </a:extLst>
                </a:gridCol>
              </a:tblGrid>
              <a:tr h="914003">
                <a:tc>
                  <a:txBody>
                    <a:bodyPr/>
                    <a:lstStyle/>
                    <a:p>
                      <a:endParaRPr lang="en-US" dirty="0"/>
                    </a:p>
                  </a:txBody>
                  <a:tcPr>
                    <a:lnR w="12700" cap="flat" cmpd="sng" algn="ctr">
                      <a:noFill/>
                      <a:prstDash val="solid"/>
                      <a:round/>
                      <a:headEnd type="none" w="med" len="med"/>
                      <a:tailEnd type="none" w="med" len="med"/>
                    </a:lnR>
                  </a:tcPr>
                </a:tc>
                <a:tc>
                  <a:txBody>
                    <a:bodyPr/>
                    <a:lstStyle/>
                    <a:p>
                      <a:r>
                        <a:rPr lang="en-US" dirty="0"/>
                        <a:t>Vegetative</a:t>
                      </a:r>
                      <a:r>
                        <a:rPr lang="en-US" baseline="0" dirty="0"/>
                        <a:t>      cells</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err="1"/>
                        <a:t>Mycobacteria</a:t>
                      </a:r>
                      <a:endParaRPr lang="en-US" dirty="0"/>
                    </a:p>
                  </a:txBody>
                  <a:tcPr>
                    <a:lnL w="12700" cap="flat" cmpd="sng" algn="ctr">
                      <a:noFill/>
                      <a:prstDash val="solid"/>
                      <a:round/>
                      <a:headEnd type="none" w="med" len="med"/>
                      <a:tailEnd type="none" w="med" len="med"/>
                    </a:lnL>
                  </a:tcPr>
                </a:tc>
                <a:tc>
                  <a:txBody>
                    <a:bodyPr/>
                    <a:lstStyle/>
                    <a:p>
                      <a:r>
                        <a:rPr lang="en-US" dirty="0"/>
                        <a:t>Spores</a:t>
                      </a:r>
                    </a:p>
                  </a:txBody>
                  <a:tcPr/>
                </a:tc>
                <a:tc>
                  <a:txBody>
                    <a:bodyPr/>
                    <a:lstStyle/>
                    <a:p>
                      <a:r>
                        <a:rPr lang="en-US" dirty="0"/>
                        <a:t>Fungi</a:t>
                      </a:r>
                    </a:p>
                  </a:txBody>
                  <a:tcPr/>
                </a:tc>
                <a:tc>
                  <a:txBody>
                    <a:bodyPr/>
                    <a:lstStyle/>
                    <a:p>
                      <a:r>
                        <a:rPr lang="en-US" dirty="0"/>
                        <a:t>Viruses</a:t>
                      </a:r>
                    </a:p>
                  </a:txBody>
                  <a:tcPr/>
                </a:tc>
                <a:tc>
                  <a:txBody>
                    <a:bodyPr/>
                    <a:lstStyle/>
                    <a:p>
                      <a:r>
                        <a:rPr lang="en-US" dirty="0"/>
                        <a:t>Examples</a:t>
                      </a:r>
                    </a:p>
                  </a:txBody>
                  <a:tcPr/>
                </a:tc>
                <a:extLst>
                  <a:ext uri="{0D108BD9-81ED-4DB2-BD59-A6C34878D82A}">
                    <a16:rowId xmlns:a16="http://schemas.microsoft.com/office/drawing/2014/main" val="10000"/>
                  </a:ext>
                </a:extLst>
              </a:tr>
              <a:tr h="847967">
                <a:tc>
                  <a:txBody>
                    <a:bodyPr/>
                    <a:lstStyle/>
                    <a:p>
                      <a:r>
                        <a:rPr lang="en-US" sz="1600" dirty="0"/>
                        <a:t>High level</a:t>
                      </a:r>
                    </a:p>
                  </a:txBody>
                  <a:tcPr/>
                </a:tc>
                <a:tc>
                  <a:txBody>
                    <a:bodyPr/>
                    <a:lstStyle/>
                    <a:p>
                      <a:r>
                        <a:rPr lang="en-US" baseline="0" dirty="0"/>
                        <a:t>      +</a:t>
                      </a:r>
                      <a:endParaRPr lang="en-US" dirty="0"/>
                    </a:p>
                  </a:txBody>
                  <a:tcPr>
                    <a:lnT w="12700" cap="flat" cmpd="sng" algn="ctr">
                      <a:noFill/>
                      <a:prstDash val="solid"/>
                      <a:round/>
                      <a:headEnd type="none" w="med" len="med"/>
                      <a:tailEnd type="none" w="med" len="med"/>
                    </a:lnT>
                  </a:tcPr>
                </a:tc>
                <a:tc>
                  <a:txBody>
                    <a:bodyPr/>
                    <a:lstStyle/>
                    <a:p>
                      <a:r>
                        <a:rPr lang="en-US" dirty="0"/>
                        <a:t>       +</a:t>
                      </a:r>
                    </a:p>
                  </a:txBody>
                  <a:tcPr/>
                </a:tc>
                <a:tc>
                  <a:txBody>
                    <a:bodyPr/>
                    <a:lstStyle/>
                    <a:p>
                      <a:r>
                        <a:rPr lang="en-US" dirty="0"/>
                        <a:t>    +</a:t>
                      </a:r>
                    </a:p>
                  </a:txBody>
                  <a:tcPr/>
                </a:tc>
                <a:tc>
                  <a:txBody>
                    <a:bodyPr/>
                    <a:lstStyle/>
                    <a:p>
                      <a:r>
                        <a:rPr lang="en-US" baseline="0" dirty="0"/>
                        <a:t>   +</a:t>
                      </a:r>
                      <a:endParaRPr lang="en-US" dirty="0"/>
                    </a:p>
                  </a:txBody>
                  <a:tcPr/>
                </a:tc>
                <a:tc>
                  <a:txBody>
                    <a:bodyPr/>
                    <a:lstStyle/>
                    <a:p>
                      <a:r>
                        <a:rPr lang="en-US" dirty="0"/>
                        <a:t>     +</a:t>
                      </a:r>
                    </a:p>
                  </a:txBody>
                  <a:tcPr/>
                </a:tc>
                <a:tc>
                  <a:txBody>
                    <a:bodyPr/>
                    <a:lstStyle/>
                    <a:p>
                      <a:r>
                        <a:rPr lang="en-US" sz="1400" dirty="0"/>
                        <a:t>Ethylene</a:t>
                      </a:r>
                      <a:r>
                        <a:rPr lang="en-US" sz="1400" baseline="0" dirty="0"/>
                        <a:t> oxide, </a:t>
                      </a:r>
                      <a:r>
                        <a:rPr lang="en-US" sz="1400" baseline="0" dirty="0" err="1"/>
                        <a:t>Gluteraldehyde</a:t>
                      </a:r>
                      <a:r>
                        <a:rPr lang="en-US" sz="1400" baseline="0" dirty="0"/>
                        <a:t>, Formaldehyde</a:t>
                      </a:r>
                      <a:endParaRPr lang="en-US" sz="1400" dirty="0"/>
                    </a:p>
                  </a:txBody>
                  <a:tcPr/>
                </a:tc>
                <a:extLst>
                  <a:ext uri="{0D108BD9-81ED-4DB2-BD59-A6C34878D82A}">
                    <a16:rowId xmlns:a16="http://schemas.microsoft.com/office/drawing/2014/main" val="10001"/>
                  </a:ext>
                </a:extLst>
              </a:tr>
              <a:tr h="847967">
                <a:tc>
                  <a:txBody>
                    <a:bodyPr/>
                    <a:lstStyle/>
                    <a:p>
                      <a:r>
                        <a:rPr lang="en-US" sz="1600" dirty="0"/>
                        <a:t>Intermediate level</a:t>
                      </a:r>
                    </a:p>
                  </a:txBody>
                  <a:tcPr/>
                </a:tc>
                <a:tc>
                  <a:txBody>
                    <a:bodyPr/>
                    <a:lstStyle/>
                    <a:p>
                      <a:r>
                        <a:rPr lang="en-US" dirty="0"/>
                        <a:t>      +</a:t>
                      </a:r>
                    </a:p>
                  </a:txBody>
                  <a:tcPr/>
                </a:tc>
                <a:tc>
                  <a:txBody>
                    <a:bodyPr/>
                    <a:lstStyle/>
                    <a:p>
                      <a:r>
                        <a:rPr lang="en-US" dirty="0"/>
                        <a:t>       +</a:t>
                      </a:r>
                    </a:p>
                  </a:txBody>
                  <a:tcPr/>
                </a:tc>
                <a:tc>
                  <a:txBody>
                    <a:bodyPr/>
                    <a:lstStyle/>
                    <a:p>
                      <a:r>
                        <a:rPr lang="en-US" dirty="0"/>
                        <a:t>    -</a:t>
                      </a:r>
                    </a:p>
                  </a:txBody>
                  <a:tcPr/>
                </a:tc>
                <a:tc>
                  <a:txBody>
                    <a:bodyPr/>
                    <a:lstStyle/>
                    <a:p>
                      <a:r>
                        <a:rPr lang="en-US" dirty="0"/>
                        <a:t>   </a:t>
                      </a:r>
                      <a:r>
                        <a:rPr lang="en-US" baseline="0" dirty="0"/>
                        <a:t>+</a:t>
                      </a:r>
                      <a:endParaRPr lang="en-US" dirty="0"/>
                    </a:p>
                  </a:txBody>
                  <a:tcPr/>
                </a:tc>
                <a:tc>
                  <a:txBody>
                    <a:bodyPr/>
                    <a:lstStyle/>
                    <a:p>
                      <a:r>
                        <a:rPr lang="en-US" dirty="0"/>
                        <a:t>     +</a:t>
                      </a:r>
                    </a:p>
                  </a:txBody>
                  <a:tcPr/>
                </a:tc>
                <a:tc>
                  <a:txBody>
                    <a:bodyPr/>
                    <a:lstStyle/>
                    <a:p>
                      <a:r>
                        <a:rPr lang="en-US" sz="1400" dirty="0"/>
                        <a:t>Phenol, Halogens</a:t>
                      </a:r>
                    </a:p>
                  </a:txBody>
                  <a:tcPr/>
                </a:tc>
                <a:extLst>
                  <a:ext uri="{0D108BD9-81ED-4DB2-BD59-A6C34878D82A}">
                    <a16:rowId xmlns:a16="http://schemas.microsoft.com/office/drawing/2014/main" val="10002"/>
                  </a:ext>
                </a:extLst>
              </a:tr>
              <a:tr h="847967">
                <a:tc>
                  <a:txBody>
                    <a:bodyPr/>
                    <a:lstStyle/>
                    <a:p>
                      <a:r>
                        <a:rPr lang="en-US" sz="1600" dirty="0"/>
                        <a:t>Low</a:t>
                      </a:r>
                      <a:r>
                        <a:rPr lang="en-US" sz="1600" baseline="0" dirty="0"/>
                        <a:t> level</a:t>
                      </a:r>
                      <a:endParaRPr lang="en-US" sz="1600" dirty="0"/>
                    </a:p>
                  </a:txBody>
                  <a:tcPr/>
                </a:tc>
                <a:tc>
                  <a:txBody>
                    <a:bodyPr/>
                    <a:lstStyle/>
                    <a:p>
                      <a:r>
                        <a:rPr lang="en-US" dirty="0"/>
                        <a:t>      +</a:t>
                      </a:r>
                    </a:p>
                  </a:txBody>
                  <a:tcPr/>
                </a:tc>
                <a:tc>
                  <a:txBody>
                    <a:bodyPr/>
                    <a:lstStyle/>
                    <a:p>
                      <a:r>
                        <a:rPr lang="en-US" dirty="0"/>
                        <a:t>        -</a:t>
                      </a:r>
                    </a:p>
                  </a:txBody>
                  <a:tcPr/>
                </a:tc>
                <a:tc>
                  <a:txBody>
                    <a:bodyPr/>
                    <a:lstStyle/>
                    <a:p>
                      <a:r>
                        <a:rPr lang="en-US" dirty="0"/>
                        <a:t>    -</a:t>
                      </a:r>
                    </a:p>
                  </a:txBody>
                  <a:tcPr/>
                </a:tc>
                <a:tc>
                  <a:txBody>
                    <a:bodyPr/>
                    <a:lstStyle/>
                    <a:p>
                      <a:r>
                        <a:rPr lang="en-US" dirty="0"/>
                        <a:t>   +</a:t>
                      </a:r>
                    </a:p>
                  </a:txBody>
                  <a:tcPr/>
                </a:tc>
                <a:tc>
                  <a:txBody>
                    <a:bodyPr/>
                    <a:lstStyle/>
                    <a:p>
                      <a:r>
                        <a:rPr lang="en-US" dirty="0"/>
                        <a:t>   +/-</a:t>
                      </a:r>
                    </a:p>
                  </a:txBody>
                  <a:tcPr/>
                </a:tc>
                <a:tc>
                  <a:txBody>
                    <a:bodyPr/>
                    <a:lstStyle/>
                    <a:p>
                      <a:r>
                        <a:rPr lang="en-US" sz="1400" dirty="0"/>
                        <a:t>Alcohols</a:t>
                      </a:r>
                    </a:p>
                  </a:txBody>
                  <a:tcPr/>
                </a:tc>
                <a:extLst>
                  <a:ext uri="{0D108BD9-81ED-4DB2-BD59-A6C34878D82A}">
                    <a16:rowId xmlns:a16="http://schemas.microsoft.com/office/drawing/2014/main" val="10003"/>
                  </a:ext>
                </a:extLst>
              </a:tr>
            </a:tbl>
          </a:graphicData>
        </a:graphic>
      </p:graphicFrame>
      <p:sp>
        <p:nvSpPr>
          <p:cNvPr id="3" name="Rectangle 2"/>
          <p:cNvSpPr/>
          <p:nvPr/>
        </p:nvSpPr>
        <p:spPr>
          <a:xfrm>
            <a:off x="956441" y="0"/>
            <a:ext cx="6390290" cy="707886"/>
          </a:xfrm>
          <a:prstGeom prst="rect">
            <a:avLst/>
          </a:prstGeom>
        </p:spPr>
        <p:txBody>
          <a:bodyPr wrap="square">
            <a:spAutoFit/>
          </a:bodyPr>
          <a:lstStyle/>
          <a:p>
            <a:pPr algn="ctr"/>
            <a:r>
              <a:rPr lang="en-US" sz="4000" b="1" dirty="0"/>
              <a:t>Spectrum of activity</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57250"/>
          </a:xfrm>
        </p:spPr>
        <p:txBody>
          <a:bodyPr>
            <a:normAutofit/>
          </a:bodyPr>
          <a:lstStyle/>
          <a:p>
            <a:r>
              <a:rPr lang="en-US" sz="2800" dirty="0">
                <a:solidFill>
                  <a:schemeClr val="tx1"/>
                </a:solidFill>
              </a:rPr>
              <a:t>Properties required for chemical agents:</a:t>
            </a:r>
          </a:p>
        </p:txBody>
      </p:sp>
      <p:sp>
        <p:nvSpPr>
          <p:cNvPr id="2" name="Content Placeholder 1"/>
          <p:cNvSpPr>
            <a:spLocks noGrp="1"/>
          </p:cNvSpPr>
          <p:nvPr>
            <p:ph sz="quarter" idx="1"/>
          </p:nvPr>
        </p:nvSpPr>
        <p:spPr>
          <a:xfrm>
            <a:off x="273268" y="1040524"/>
            <a:ext cx="8870731" cy="3499944"/>
          </a:xfrm>
        </p:spPr>
        <p:txBody>
          <a:bodyPr>
            <a:normAutofit lnSpcReduction="10000"/>
          </a:bodyPr>
          <a:lstStyle/>
          <a:p>
            <a:pPr>
              <a:buFont typeface="Wingdings" pitchFamily="2" charset="2"/>
              <a:buChar char="Ø"/>
            </a:pPr>
            <a:r>
              <a:rPr lang="en-US" sz="1800" dirty="0"/>
              <a:t>Should have a wide spectrum of activity and be effective against all microorganisms.</a:t>
            </a:r>
          </a:p>
          <a:p>
            <a:pPr>
              <a:buFont typeface="Wingdings" pitchFamily="2" charset="2"/>
              <a:buChar char="Ø"/>
            </a:pPr>
            <a:r>
              <a:rPr lang="en-US" sz="1800" dirty="0"/>
              <a:t>Should be effective in the presence of organic matter.</a:t>
            </a:r>
          </a:p>
          <a:p>
            <a:pPr>
              <a:buFont typeface="Wingdings" pitchFamily="2" charset="2"/>
              <a:buChar char="Ø"/>
            </a:pPr>
            <a:r>
              <a:rPr lang="en-US" sz="1800" dirty="0"/>
              <a:t>Should be effective in acid as well as alkaline media.</a:t>
            </a:r>
          </a:p>
          <a:p>
            <a:pPr>
              <a:buFont typeface="Wingdings" pitchFamily="2" charset="2"/>
              <a:buChar char="Ø"/>
            </a:pPr>
            <a:r>
              <a:rPr lang="en-US" sz="1800" dirty="0"/>
              <a:t>Should have speedy action.</a:t>
            </a:r>
          </a:p>
          <a:p>
            <a:pPr>
              <a:buFont typeface="Wingdings" pitchFamily="2" charset="2"/>
              <a:buChar char="Ø"/>
            </a:pPr>
            <a:r>
              <a:rPr lang="en-US" sz="1800" dirty="0"/>
              <a:t>Should have penetrating power.</a:t>
            </a:r>
          </a:p>
          <a:p>
            <a:pPr>
              <a:buFont typeface="Wingdings" pitchFamily="2" charset="2"/>
              <a:buChar char="Ø"/>
            </a:pPr>
            <a:r>
              <a:rPr lang="en-US" sz="1800" dirty="0"/>
              <a:t>Should be stable.</a:t>
            </a:r>
          </a:p>
          <a:p>
            <a:pPr>
              <a:buFont typeface="Wingdings" pitchFamily="2" charset="2"/>
              <a:buChar char="Ø"/>
            </a:pPr>
            <a:r>
              <a:rPr lang="en-US" sz="1800" dirty="0"/>
              <a:t>Should not corrode metals.</a:t>
            </a:r>
          </a:p>
          <a:p>
            <a:pPr>
              <a:buFont typeface="Wingdings" pitchFamily="2" charset="2"/>
              <a:buChar char="Ø"/>
            </a:pPr>
            <a:r>
              <a:rPr lang="en-US" sz="1800" dirty="0"/>
              <a:t>Should not cause local irritation or </a:t>
            </a:r>
            <a:r>
              <a:rPr lang="en-US" sz="1800" dirty="0" err="1"/>
              <a:t>sensitisation</a:t>
            </a:r>
            <a:r>
              <a:rPr lang="en-US" sz="1800" dirty="0"/>
              <a:t>.</a:t>
            </a:r>
          </a:p>
          <a:p>
            <a:pPr>
              <a:buFont typeface="Wingdings" pitchFamily="2" charset="2"/>
              <a:buChar char="Ø"/>
            </a:pPr>
            <a:r>
              <a:rPr lang="en-US" sz="1800" dirty="0"/>
              <a:t>Should not interfere with healing.</a:t>
            </a:r>
          </a:p>
          <a:p>
            <a:pPr>
              <a:buFont typeface="Wingdings" pitchFamily="2" charset="2"/>
              <a:buChar char="Ø"/>
            </a:pPr>
            <a:r>
              <a:rPr lang="en-US" sz="1800" dirty="0"/>
              <a:t>Should not toxic if absorbed into circulation.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725213"/>
          </a:xfrm>
        </p:spPr>
        <p:txBody>
          <a:bodyPr>
            <a:normAutofit/>
          </a:bodyPr>
          <a:lstStyle/>
          <a:p>
            <a:r>
              <a:rPr lang="en-US" sz="2800" dirty="0"/>
              <a:t>Alcohols:</a:t>
            </a:r>
          </a:p>
        </p:txBody>
      </p:sp>
      <p:sp>
        <p:nvSpPr>
          <p:cNvPr id="2" name="Content Placeholder 1"/>
          <p:cNvSpPr>
            <a:spLocks noGrp="1"/>
          </p:cNvSpPr>
          <p:nvPr>
            <p:ph sz="quarter" idx="1"/>
          </p:nvPr>
        </p:nvSpPr>
        <p:spPr>
          <a:xfrm>
            <a:off x="325820" y="1030013"/>
            <a:ext cx="8818179" cy="3289739"/>
          </a:xfrm>
        </p:spPr>
        <p:txBody>
          <a:bodyPr>
            <a:normAutofit lnSpcReduction="10000"/>
          </a:bodyPr>
          <a:lstStyle/>
          <a:p>
            <a:pPr>
              <a:lnSpc>
                <a:spcPct val="150000"/>
              </a:lnSpc>
              <a:buFont typeface="Wingdings" pitchFamily="2" charset="2"/>
              <a:buChar char="Ø"/>
            </a:pPr>
            <a:r>
              <a:rPr lang="en-US" sz="1600" dirty="0"/>
              <a:t>Alcohols dehydrate cells, disrupt membranes and cause coagulation of protein.</a:t>
            </a:r>
          </a:p>
          <a:p>
            <a:pPr>
              <a:lnSpc>
                <a:spcPct val="150000"/>
              </a:lnSpc>
              <a:buFont typeface="Wingdings" pitchFamily="2" charset="2"/>
              <a:buChar char="Ø"/>
            </a:pPr>
            <a:r>
              <a:rPr lang="en-US" sz="1600" dirty="0"/>
              <a:t>A 70% aqueous solution is more effective at killing microbes than absolute alcohols.</a:t>
            </a:r>
          </a:p>
          <a:p>
            <a:pPr>
              <a:lnSpc>
                <a:spcPct val="150000"/>
              </a:lnSpc>
              <a:buFont typeface="Wingdings" pitchFamily="2" charset="2"/>
              <a:buChar char="Ø"/>
            </a:pPr>
            <a:r>
              <a:rPr lang="en-US" sz="1600" dirty="0"/>
              <a:t>70% ethyl alcohol (spirit) is used as antiseptic on skin.</a:t>
            </a:r>
          </a:p>
          <a:p>
            <a:pPr>
              <a:lnSpc>
                <a:spcPct val="150000"/>
              </a:lnSpc>
              <a:buFont typeface="Wingdings" pitchFamily="2" charset="2"/>
              <a:buChar char="Ø"/>
            </a:pPr>
            <a:r>
              <a:rPr lang="en-US" sz="1600" dirty="0"/>
              <a:t>Isopropyl alcohol is preferred to </a:t>
            </a:r>
            <a:r>
              <a:rPr lang="en-US" sz="1600" dirty="0" err="1"/>
              <a:t>ethanol.It</a:t>
            </a:r>
            <a:r>
              <a:rPr lang="en-US" sz="1600" dirty="0"/>
              <a:t> can also be used to disinfect surfaces. It is used to disinfect clinical thermometers.</a:t>
            </a:r>
          </a:p>
          <a:p>
            <a:pPr>
              <a:lnSpc>
                <a:spcPct val="150000"/>
              </a:lnSpc>
              <a:buFont typeface="Wingdings" pitchFamily="2" charset="2"/>
              <a:buChar char="Ø"/>
            </a:pPr>
            <a:r>
              <a:rPr lang="en-US" sz="1600" dirty="0"/>
              <a:t>Methyl alcohol kills fungal spores, hence is useful in disinfecting inoculation hoods.</a:t>
            </a:r>
          </a:p>
          <a:p>
            <a:pPr>
              <a:lnSpc>
                <a:spcPct val="150000"/>
              </a:lnSpc>
              <a:buNone/>
            </a:pPr>
            <a:r>
              <a:rPr lang="en-US" sz="1600" b="1" dirty="0"/>
              <a:t>Examples: </a:t>
            </a:r>
            <a:r>
              <a:rPr lang="en-US" sz="1600" dirty="0"/>
              <a:t>Ethyl alcohol, isopropyl alcohol and methyl alcohol.</a:t>
            </a:r>
          </a:p>
          <a:p>
            <a:pPr>
              <a:lnSpc>
                <a:spcPct val="150000"/>
              </a:lnSpc>
              <a:buNone/>
            </a:pPr>
            <a:r>
              <a:rPr lang="en-US" sz="1600" b="1" dirty="0"/>
              <a:t>Disadvantages:</a:t>
            </a:r>
            <a:r>
              <a:rPr lang="en-US" sz="1600" dirty="0"/>
              <a:t> Skin irritant, volatile (evaporates rapidly), inflammable.</a:t>
            </a:r>
            <a:endParaRPr lang="en-US" sz="1600" b="1" dirty="0"/>
          </a:p>
          <a:p>
            <a:pPr>
              <a:lnSpc>
                <a:spcPct val="150000"/>
              </a:lnSpc>
              <a:buFont typeface="Wingdings" pitchFamily="2" charset="2"/>
              <a:buChar char="Ø"/>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14703"/>
          </a:xfrm>
        </p:spPr>
        <p:txBody>
          <a:bodyPr>
            <a:normAutofit/>
          </a:bodyPr>
          <a:lstStyle/>
          <a:p>
            <a:r>
              <a:rPr lang="en-US" sz="2800" dirty="0" err="1">
                <a:solidFill>
                  <a:schemeClr val="tx1"/>
                </a:solidFill>
              </a:rPr>
              <a:t>Aldehydes</a:t>
            </a:r>
            <a:r>
              <a:rPr lang="en-US" sz="2800" dirty="0">
                <a:solidFill>
                  <a:schemeClr val="tx1"/>
                </a:solidFill>
              </a:rPr>
              <a:t>:</a:t>
            </a:r>
          </a:p>
        </p:txBody>
      </p:sp>
      <p:sp>
        <p:nvSpPr>
          <p:cNvPr id="2" name="Content Placeholder 1"/>
          <p:cNvSpPr>
            <a:spLocks noGrp="1"/>
          </p:cNvSpPr>
          <p:nvPr>
            <p:ph sz="quarter" idx="1"/>
          </p:nvPr>
        </p:nvSpPr>
        <p:spPr>
          <a:xfrm>
            <a:off x="0" y="830317"/>
            <a:ext cx="9144000" cy="3499945"/>
          </a:xfrm>
        </p:spPr>
        <p:txBody>
          <a:bodyPr>
            <a:noAutofit/>
          </a:bodyPr>
          <a:lstStyle/>
          <a:p>
            <a:pPr>
              <a:lnSpc>
                <a:spcPct val="150000"/>
              </a:lnSpc>
            </a:pPr>
            <a:r>
              <a:rPr lang="en-US" sz="1600" dirty="0">
                <a:latin typeface="Times New Roman" pitchFamily="18" charset="0"/>
                <a:cs typeface="Times New Roman" pitchFamily="18" charset="0"/>
              </a:rPr>
              <a:t>Acts through alkylation of amino, carboxyl or hydroxyl group and probably damages nucleic acids. It kills all microorganisms including spores.</a:t>
            </a:r>
          </a:p>
          <a:p>
            <a:pPr>
              <a:lnSpc>
                <a:spcPct val="150000"/>
              </a:lnSpc>
            </a:pPr>
            <a:r>
              <a:rPr lang="en-US" sz="1600" dirty="0">
                <a:latin typeface="Times New Roman" pitchFamily="18" charset="0"/>
                <a:cs typeface="Times New Roman" pitchFamily="18" charset="0"/>
              </a:rPr>
              <a:t>40% </a:t>
            </a:r>
            <a:r>
              <a:rPr lang="en-US" sz="1600" dirty="0" err="1">
                <a:latin typeface="Times New Roman" pitchFamily="18" charset="0"/>
                <a:cs typeface="Times New Roman" pitchFamily="18" charset="0"/>
              </a:rPr>
              <a:t>fomaldehyde</a:t>
            </a:r>
            <a:r>
              <a:rPr lang="en-US" sz="1600" dirty="0">
                <a:latin typeface="Times New Roman" pitchFamily="18" charset="0"/>
                <a:cs typeface="Times New Roman" pitchFamily="18" charset="0"/>
              </a:rPr>
              <a:t> or formalin is used for surface disinfection and fumigation of rooms, chambers, operation theatres, biological safety cabinets, wards, sick rooms etc. </a:t>
            </a:r>
          </a:p>
          <a:p>
            <a:pPr>
              <a:lnSpc>
                <a:spcPct val="150000"/>
              </a:lnSpc>
            </a:pPr>
            <a:r>
              <a:rPr lang="en-US" sz="1600" dirty="0">
                <a:latin typeface="Times New Roman" pitchFamily="18" charset="0"/>
                <a:cs typeface="Times New Roman" pitchFamily="18" charset="0"/>
              </a:rPr>
              <a:t>Fumigation is achieved by boiling formalin, heating </a:t>
            </a:r>
            <a:r>
              <a:rPr lang="en-US" sz="1600" dirty="0" err="1">
                <a:latin typeface="Times New Roman" pitchFamily="18" charset="0"/>
                <a:cs typeface="Times New Roman" pitchFamily="18" charset="0"/>
              </a:rPr>
              <a:t>paraformaldehyde</a:t>
            </a:r>
            <a:r>
              <a:rPr lang="en-US" sz="1600" dirty="0">
                <a:latin typeface="Times New Roman" pitchFamily="18" charset="0"/>
                <a:cs typeface="Times New Roman" pitchFamily="18" charset="0"/>
              </a:rPr>
              <a:t> or treating formalin with potassium permanganate.</a:t>
            </a:r>
          </a:p>
          <a:p>
            <a:pPr>
              <a:lnSpc>
                <a:spcPct val="150000"/>
              </a:lnSpc>
            </a:pPr>
            <a:r>
              <a:rPr lang="en-US" sz="1600" dirty="0">
                <a:latin typeface="Times New Roman" pitchFamily="18" charset="0"/>
                <a:cs typeface="Times New Roman" pitchFamily="18" charset="0"/>
              </a:rPr>
              <a:t>2% </a:t>
            </a:r>
            <a:r>
              <a:rPr lang="en-US" sz="1600" dirty="0" err="1">
                <a:latin typeface="Times New Roman" pitchFamily="18" charset="0"/>
                <a:cs typeface="Times New Roman" pitchFamily="18" charset="0"/>
              </a:rPr>
              <a:t>gluteraldehyde</a:t>
            </a:r>
            <a:r>
              <a:rPr lang="en-US" sz="1600" dirty="0">
                <a:latin typeface="Times New Roman" pitchFamily="18" charset="0"/>
                <a:cs typeface="Times New Roman" pitchFamily="18" charset="0"/>
              </a:rPr>
              <a:t> is used to </a:t>
            </a:r>
            <a:r>
              <a:rPr lang="en-US" sz="1600" dirty="0" err="1">
                <a:latin typeface="Times New Roman" pitchFamily="18" charset="0"/>
                <a:cs typeface="Times New Roman" pitchFamily="18" charset="0"/>
              </a:rPr>
              <a:t>sterilise</a:t>
            </a:r>
            <a:r>
              <a:rPr lang="en-US" sz="1600" dirty="0">
                <a:latin typeface="Times New Roman" pitchFamily="18" charset="0"/>
                <a:cs typeface="Times New Roman" pitchFamily="18" charset="0"/>
              </a:rPr>
              <a:t> thermometers, </a:t>
            </a:r>
            <a:r>
              <a:rPr lang="en-US" sz="1600" dirty="0" err="1">
                <a:latin typeface="Times New Roman" pitchFamily="18" charset="0"/>
                <a:cs typeface="Times New Roman" pitchFamily="18" charset="0"/>
              </a:rPr>
              <a:t>cystoscopes</a:t>
            </a:r>
            <a:r>
              <a:rPr lang="en-US" sz="1600" dirty="0">
                <a:latin typeface="Times New Roman" pitchFamily="18" charset="0"/>
                <a:cs typeface="Times New Roman" pitchFamily="18" charset="0"/>
              </a:rPr>
              <a:t>, centrifuges, </a:t>
            </a:r>
            <a:r>
              <a:rPr lang="en-US" sz="1600" dirty="0" err="1">
                <a:latin typeface="Times New Roman" pitchFamily="18" charset="0"/>
                <a:cs typeface="Times New Roman" pitchFamily="18" charset="0"/>
              </a:rPr>
              <a:t>anasethetic</a:t>
            </a:r>
            <a:r>
              <a:rPr lang="en-US" sz="1600" dirty="0">
                <a:latin typeface="Times New Roman" pitchFamily="18" charset="0"/>
                <a:cs typeface="Times New Roman" pitchFamily="18" charset="0"/>
              </a:rPr>
              <a:t> equipments etc.</a:t>
            </a:r>
          </a:p>
          <a:p>
            <a:pPr>
              <a:lnSpc>
                <a:spcPct val="150000"/>
              </a:lnSpc>
            </a:pPr>
            <a:r>
              <a:rPr lang="en-US" sz="1600" b="1" dirty="0">
                <a:latin typeface="Times New Roman" pitchFamily="18" charset="0"/>
                <a:cs typeface="Times New Roman" pitchFamily="18" charset="0"/>
              </a:rPr>
              <a:t>Examples: </a:t>
            </a:r>
            <a:r>
              <a:rPr lang="en-US" sz="1600" dirty="0">
                <a:latin typeface="Times New Roman" pitchFamily="18" charset="0"/>
                <a:cs typeface="Times New Roman" pitchFamily="18" charset="0"/>
              </a:rPr>
              <a:t>Formaldehyde, </a:t>
            </a:r>
            <a:r>
              <a:rPr lang="en-US" sz="1600" dirty="0" err="1">
                <a:latin typeface="Times New Roman" pitchFamily="18" charset="0"/>
                <a:cs typeface="Times New Roman" pitchFamily="18" charset="0"/>
              </a:rPr>
              <a:t>Gluteraldehyde</a:t>
            </a:r>
            <a:r>
              <a:rPr lang="en-US" sz="1600" dirty="0">
                <a:latin typeface="Times New Roman" pitchFamily="18" charset="0"/>
                <a:cs typeface="Times New Roman" pitchFamily="18" charset="0"/>
              </a:rPr>
              <a:t>.</a:t>
            </a:r>
          </a:p>
          <a:p>
            <a:pPr>
              <a:lnSpc>
                <a:spcPct val="150000"/>
              </a:lnSpc>
            </a:pPr>
            <a:r>
              <a:rPr lang="en-US" sz="1600" b="1" dirty="0">
                <a:latin typeface="Times New Roman" pitchFamily="18" charset="0"/>
                <a:cs typeface="Times New Roman" pitchFamily="18" charset="0"/>
              </a:rPr>
              <a:t>Disadvantages:</a:t>
            </a:r>
            <a:r>
              <a:rPr lang="en-US" sz="1600" dirty="0">
                <a:latin typeface="Times New Roman" pitchFamily="18" charset="0"/>
                <a:cs typeface="Times New Roman" pitchFamily="18" charset="0"/>
              </a:rPr>
              <a:t> Vapors are irritating (must be neutralized by ammonia), has poor penetration.</a:t>
            </a:r>
            <a:endParaRPr lang="en-US" sz="1600" b="1" dirty="0">
              <a:latin typeface="Times New Roman" pitchFamily="18" charset="0"/>
              <a:cs typeface="Times New Roman" pitchFamily="18" charset="0"/>
            </a:endParaRPr>
          </a:p>
          <a:p>
            <a:pPr>
              <a:lnSpc>
                <a:spcPct val="150000"/>
              </a:lnSpc>
            </a:pPr>
            <a:endParaRPr lang="en-US" sz="1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840828"/>
          </a:xfrm>
        </p:spPr>
        <p:txBody>
          <a:bodyPr>
            <a:normAutofit/>
          </a:bodyPr>
          <a:lstStyle/>
          <a:p>
            <a:r>
              <a:rPr lang="en-US" sz="2800" dirty="0">
                <a:solidFill>
                  <a:schemeClr val="tx1"/>
                </a:solidFill>
                <a:effectLst/>
              </a:rPr>
              <a:t>Phenol:</a:t>
            </a:r>
          </a:p>
        </p:txBody>
      </p:sp>
      <p:sp>
        <p:nvSpPr>
          <p:cNvPr id="2" name="Content Placeholder 1"/>
          <p:cNvSpPr>
            <a:spLocks noGrp="1"/>
          </p:cNvSpPr>
          <p:nvPr>
            <p:ph sz="quarter" idx="1"/>
          </p:nvPr>
        </p:nvSpPr>
        <p:spPr>
          <a:xfrm>
            <a:off x="0" y="672662"/>
            <a:ext cx="9144000" cy="4067503"/>
          </a:xfrm>
        </p:spPr>
        <p:txBody>
          <a:bodyPr>
            <a:noAutofit/>
          </a:bodyPr>
          <a:lstStyle/>
          <a:p>
            <a:pPr>
              <a:lnSpc>
                <a:spcPct val="150000"/>
              </a:lnSpc>
            </a:pPr>
            <a:r>
              <a:rPr lang="en-US" sz="1600" dirty="0">
                <a:latin typeface="Times New Roman" pitchFamily="18" charset="0"/>
                <a:cs typeface="Times New Roman" pitchFamily="18" charset="0"/>
              </a:rPr>
              <a:t>Act by disruption of membranes, precipitation of proteins and inactivation of enzymes.</a:t>
            </a:r>
          </a:p>
          <a:p>
            <a:pPr>
              <a:lnSpc>
                <a:spcPct val="150000"/>
              </a:lnSpc>
            </a:pPr>
            <a:r>
              <a:rPr lang="en-US" sz="1600" dirty="0">
                <a:latin typeface="Times New Roman" pitchFamily="18" charset="0"/>
                <a:cs typeface="Times New Roman" pitchFamily="18" charset="0"/>
              </a:rPr>
              <a:t>Phenols are coal tar derivatives, they act as disinfectants at high concentration and as antiseptics at low concentrations.</a:t>
            </a:r>
          </a:p>
          <a:p>
            <a:pPr>
              <a:lnSpc>
                <a:spcPct val="150000"/>
              </a:lnSpc>
            </a:pPr>
            <a:r>
              <a:rPr lang="en-US" sz="1600" dirty="0">
                <a:latin typeface="Times New Roman" pitchFamily="18" charset="0"/>
                <a:cs typeface="Times New Roman" pitchFamily="18" charset="0"/>
              </a:rPr>
              <a:t>They are bactericidal, fungicidal, </a:t>
            </a:r>
            <a:r>
              <a:rPr lang="en-US" sz="1600" dirty="0" err="1">
                <a:latin typeface="Times New Roman" pitchFamily="18" charset="0"/>
                <a:cs typeface="Times New Roman" pitchFamily="18" charset="0"/>
              </a:rPr>
              <a:t>mycobactericidal</a:t>
            </a:r>
            <a:r>
              <a:rPr lang="en-US" sz="1600" dirty="0">
                <a:latin typeface="Times New Roman" pitchFamily="18" charset="0"/>
                <a:cs typeface="Times New Roman" pitchFamily="18" charset="0"/>
              </a:rPr>
              <a:t> but are inactive against spores and most viruses.</a:t>
            </a:r>
          </a:p>
          <a:p>
            <a:pPr>
              <a:lnSpc>
                <a:spcPct val="150000"/>
              </a:lnSpc>
            </a:pPr>
            <a:r>
              <a:rPr lang="en-US" sz="1600" dirty="0">
                <a:latin typeface="Times New Roman" pitchFamily="18" charset="0"/>
                <a:cs typeface="Times New Roman" pitchFamily="18" charset="0"/>
              </a:rPr>
              <a:t>The corrosive </a:t>
            </a:r>
            <a:r>
              <a:rPr lang="en-US" sz="1600" dirty="0" err="1">
                <a:latin typeface="Times New Roman" pitchFamily="18" charset="0"/>
                <a:cs typeface="Times New Roman" pitchFamily="18" charset="0"/>
              </a:rPr>
              <a:t>phenolics</a:t>
            </a:r>
            <a:r>
              <a:rPr lang="en-US" sz="1600" dirty="0">
                <a:latin typeface="Times New Roman" pitchFamily="18" charset="0"/>
                <a:cs typeface="Times New Roman" pitchFamily="18" charset="0"/>
              </a:rPr>
              <a:t> are used for disinfection of ward floors, in discarding jars in laboratories and disinfection of bedpans.</a:t>
            </a:r>
          </a:p>
          <a:p>
            <a:pPr>
              <a:lnSpc>
                <a:spcPct val="150000"/>
              </a:lnSpc>
            </a:pPr>
            <a:r>
              <a:rPr lang="en-US" sz="1600" dirty="0" err="1">
                <a:latin typeface="Times New Roman" pitchFamily="18" charset="0"/>
                <a:cs typeface="Times New Roman" pitchFamily="18" charset="0"/>
              </a:rPr>
              <a:t>Chlorhexidine</a:t>
            </a:r>
            <a:r>
              <a:rPr lang="en-US" sz="1600" dirty="0">
                <a:latin typeface="Times New Roman" pitchFamily="18" charset="0"/>
                <a:cs typeface="Times New Roman" pitchFamily="18" charset="0"/>
              </a:rPr>
              <a:t> can be used in an </a:t>
            </a:r>
            <a:r>
              <a:rPr lang="en-US" sz="1600" dirty="0" err="1">
                <a:latin typeface="Times New Roman" pitchFamily="18" charset="0"/>
                <a:cs typeface="Times New Roman" pitchFamily="18" charset="0"/>
              </a:rPr>
              <a:t>isopropanol</a:t>
            </a:r>
            <a:r>
              <a:rPr lang="en-US" sz="1600" dirty="0">
                <a:latin typeface="Times New Roman" pitchFamily="18" charset="0"/>
                <a:cs typeface="Times New Roman" pitchFamily="18" charset="0"/>
              </a:rPr>
              <a:t> solution for skin disinfection, or as an aqueous solution for wound irrigation.</a:t>
            </a:r>
          </a:p>
          <a:p>
            <a:pPr>
              <a:lnSpc>
                <a:spcPct val="150000"/>
              </a:lnSpc>
              <a:buNone/>
            </a:pPr>
            <a:r>
              <a:rPr lang="en-US" sz="1600" b="1" dirty="0">
                <a:latin typeface="Times New Roman" pitchFamily="18" charset="0"/>
                <a:cs typeface="Times New Roman" pitchFamily="18" charset="0"/>
              </a:rPr>
              <a:t>Examples: </a:t>
            </a:r>
            <a:r>
              <a:rPr lang="en-US" sz="1600" dirty="0">
                <a:latin typeface="Times New Roman" pitchFamily="18" charset="0"/>
                <a:cs typeface="Times New Roman" pitchFamily="18" charset="0"/>
              </a:rPr>
              <a:t>5% phenol,1-5% Cresol, 5% Lysol, </a:t>
            </a:r>
            <a:r>
              <a:rPr lang="en-US" sz="1600" dirty="0" err="1">
                <a:latin typeface="Times New Roman" pitchFamily="18" charset="0"/>
                <a:cs typeface="Times New Roman" pitchFamily="18" charset="0"/>
              </a:rPr>
              <a:t>Chlorhexidine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Chloroxylenol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Dettol</a:t>
            </a:r>
            <a:r>
              <a:rPr lang="en-US" sz="1600" dirty="0">
                <a:latin typeface="Times New Roman" pitchFamily="18" charset="0"/>
                <a:cs typeface="Times New Roman" pitchFamily="18" charset="0"/>
              </a:rPr>
              <a:t>), Hexachlorophene.</a:t>
            </a:r>
          </a:p>
          <a:p>
            <a:pPr>
              <a:lnSpc>
                <a:spcPct val="150000"/>
              </a:lnSpc>
              <a:buNone/>
            </a:pPr>
            <a:r>
              <a:rPr lang="en-US" sz="1600" b="1" dirty="0">
                <a:latin typeface="Times New Roman" pitchFamily="18" charset="0"/>
                <a:cs typeface="Times New Roman" pitchFamily="18" charset="0"/>
              </a:rPr>
              <a:t>Disadvantages: </a:t>
            </a:r>
            <a:r>
              <a:rPr lang="en-US" sz="1600" dirty="0">
                <a:latin typeface="Times New Roman" pitchFamily="18" charset="0"/>
                <a:cs typeface="Times New Roman" pitchFamily="18" charset="0"/>
              </a:rPr>
              <a:t> It is toxic, corrosive and skin irritant. </a:t>
            </a:r>
          </a:p>
          <a:p>
            <a:pPr>
              <a:lnSpc>
                <a:spcPct val="150000"/>
              </a:lnSpc>
              <a:buNone/>
            </a:pPr>
            <a:endParaRPr lang="en-US" sz="1600" dirty="0">
              <a:latin typeface="Times New Roman" pitchFamily="18" charset="0"/>
              <a:cs typeface="Times New Roman" pitchFamily="18" charset="0"/>
            </a:endParaRPr>
          </a:p>
          <a:p>
            <a:pPr>
              <a:lnSpc>
                <a:spcPct val="150000"/>
              </a:lnSpc>
              <a:buNone/>
            </a:pPr>
            <a:endParaRPr lang="en-US" sz="16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630620"/>
          </a:xfrm>
        </p:spPr>
        <p:txBody>
          <a:bodyPr>
            <a:normAutofit/>
          </a:bodyPr>
          <a:lstStyle/>
          <a:p>
            <a:r>
              <a:rPr lang="en-US" sz="2800" dirty="0">
                <a:solidFill>
                  <a:schemeClr val="tx1"/>
                </a:solidFill>
              </a:rPr>
              <a:t>Halogens:</a:t>
            </a:r>
          </a:p>
        </p:txBody>
      </p:sp>
      <p:sp>
        <p:nvSpPr>
          <p:cNvPr id="2" name="Content Placeholder 1"/>
          <p:cNvSpPr>
            <a:spLocks noGrp="1"/>
          </p:cNvSpPr>
          <p:nvPr>
            <p:ph sz="quarter" idx="1"/>
          </p:nvPr>
        </p:nvSpPr>
        <p:spPr>
          <a:xfrm>
            <a:off x="0" y="767256"/>
            <a:ext cx="9144000" cy="3920359"/>
          </a:xfrm>
        </p:spPr>
        <p:txBody>
          <a:bodyPr>
            <a:normAutofit lnSpcReduction="10000"/>
          </a:bodyPr>
          <a:lstStyle/>
          <a:p>
            <a:pPr>
              <a:lnSpc>
                <a:spcPct val="150000"/>
              </a:lnSpc>
            </a:pPr>
            <a:r>
              <a:rPr lang="en-US" sz="1600" dirty="0">
                <a:latin typeface="Times New Roman" pitchFamily="18" charset="0"/>
                <a:cs typeface="Times New Roman" pitchFamily="18" charset="0"/>
              </a:rPr>
              <a:t>They are oxidizing agents and cause damage by oxidation of essential </a:t>
            </a:r>
            <a:r>
              <a:rPr lang="en-US" sz="1600" dirty="0" err="1">
                <a:latin typeface="Times New Roman" pitchFamily="18" charset="0"/>
                <a:cs typeface="Times New Roman" pitchFamily="18" charset="0"/>
              </a:rPr>
              <a:t>sulfydryl</a:t>
            </a:r>
            <a:r>
              <a:rPr lang="en-US" sz="1600" dirty="0">
                <a:latin typeface="Times New Roman" pitchFamily="18" charset="0"/>
                <a:cs typeface="Times New Roman" pitchFamily="18" charset="0"/>
              </a:rPr>
              <a:t> groups of enzymes.</a:t>
            </a:r>
          </a:p>
          <a:p>
            <a:pPr>
              <a:lnSpc>
                <a:spcPct val="150000"/>
              </a:lnSpc>
            </a:pPr>
            <a:r>
              <a:rPr lang="en-US" sz="1600" dirty="0">
                <a:latin typeface="Times New Roman" pitchFamily="18" charset="0"/>
                <a:cs typeface="Times New Roman" pitchFamily="18" charset="0"/>
              </a:rPr>
              <a:t>Chlorine reacts with water to form </a:t>
            </a:r>
            <a:r>
              <a:rPr lang="en-US" sz="1600" dirty="0" err="1">
                <a:latin typeface="Times New Roman" pitchFamily="18" charset="0"/>
                <a:cs typeface="Times New Roman" pitchFamily="18" charset="0"/>
              </a:rPr>
              <a:t>hypochlorus</a:t>
            </a:r>
            <a:r>
              <a:rPr lang="en-US" sz="1600" dirty="0">
                <a:latin typeface="Times New Roman" pitchFamily="18" charset="0"/>
                <a:cs typeface="Times New Roman" pitchFamily="18" charset="0"/>
              </a:rPr>
              <a:t> acid, which is </a:t>
            </a:r>
            <a:r>
              <a:rPr lang="en-US" sz="1600" dirty="0" err="1">
                <a:latin typeface="Times New Roman" pitchFamily="18" charset="0"/>
                <a:cs typeface="Times New Roman" pitchFamily="18" charset="0"/>
              </a:rPr>
              <a:t>microbicidal</a:t>
            </a:r>
            <a:r>
              <a:rPr lang="en-US" sz="1600" dirty="0">
                <a:latin typeface="Times New Roman" pitchFamily="18" charset="0"/>
                <a:cs typeface="Times New Roman" pitchFamily="18" charset="0"/>
              </a:rPr>
              <a:t>.</a:t>
            </a:r>
          </a:p>
          <a:p>
            <a:pPr>
              <a:lnSpc>
                <a:spcPct val="150000"/>
              </a:lnSpc>
            </a:pPr>
            <a:r>
              <a:rPr lang="en-US" sz="1600" dirty="0">
                <a:latin typeface="Times New Roman" pitchFamily="18" charset="0"/>
                <a:cs typeface="Times New Roman" pitchFamily="18" charset="0"/>
              </a:rPr>
              <a:t>Tincture of iodine (2% iodine in 70% alcohol) is an antiseptic.</a:t>
            </a:r>
          </a:p>
          <a:p>
            <a:pPr>
              <a:lnSpc>
                <a:spcPct val="150000"/>
              </a:lnSpc>
            </a:pPr>
            <a:r>
              <a:rPr lang="en-US" sz="1600" dirty="0">
                <a:latin typeface="Times New Roman" pitchFamily="18" charset="0"/>
                <a:cs typeface="Times New Roman" pitchFamily="18" charset="0"/>
              </a:rPr>
              <a:t>Iodine can be combined with neutral carrier polymers such as </a:t>
            </a:r>
            <a:r>
              <a:rPr lang="en-US" sz="1600" dirty="0" err="1">
                <a:latin typeface="Times New Roman" pitchFamily="18" charset="0"/>
                <a:cs typeface="Times New Roman" pitchFamily="18" charset="0"/>
              </a:rPr>
              <a:t>polyvinylpyrrolidone</a:t>
            </a:r>
            <a:r>
              <a:rPr lang="en-US" sz="1600" dirty="0">
                <a:latin typeface="Times New Roman" pitchFamily="18" charset="0"/>
                <a:cs typeface="Times New Roman" pitchFamily="18" charset="0"/>
              </a:rPr>
              <a:t> to prepare </a:t>
            </a:r>
            <a:r>
              <a:rPr lang="en-US" sz="1600" dirty="0" err="1">
                <a:latin typeface="Times New Roman" pitchFamily="18" charset="0"/>
                <a:cs typeface="Times New Roman" pitchFamily="18" charset="0"/>
              </a:rPr>
              <a:t>iodophores</a:t>
            </a:r>
            <a:r>
              <a:rPr lang="en-US" sz="1600" dirty="0">
                <a:latin typeface="Times New Roman" pitchFamily="18" charset="0"/>
                <a:cs typeface="Times New Roman" pitchFamily="18" charset="0"/>
              </a:rPr>
              <a:t> such as </a:t>
            </a:r>
            <a:r>
              <a:rPr lang="en-US" sz="1600" dirty="0" err="1">
                <a:latin typeface="Times New Roman" pitchFamily="18" charset="0"/>
                <a:cs typeface="Times New Roman" pitchFamily="18" charset="0"/>
              </a:rPr>
              <a:t>povidone</a:t>
            </a:r>
            <a:r>
              <a:rPr lang="en-US" sz="1600" dirty="0">
                <a:latin typeface="Times New Roman" pitchFamily="18" charset="0"/>
                <a:cs typeface="Times New Roman" pitchFamily="18" charset="0"/>
              </a:rPr>
              <a:t>-iodine.</a:t>
            </a:r>
          </a:p>
          <a:p>
            <a:pPr>
              <a:lnSpc>
                <a:spcPct val="150000"/>
              </a:lnSpc>
            </a:pPr>
            <a:r>
              <a:rPr lang="en-US" sz="1600" dirty="0">
                <a:latin typeface="Times New Roman" pitchFamily="18" charset="0"/>
                <a:cs typeface="Times New Roman" pitchFamily="18" charset="0"/>
              </a:rPr>
              <a:t>10% </a:t>
            </a:r>
            <a:r>
              <a:rPr lang="en-US" sz="1600" dirty="0" err="1">
                <a:latin typeface="Times New Roman" pitchFamily="18" charset="0"/>
                <a:cs typeface="Times New Roman" pitchFamily="18" charset="0"/>
              </a:rPr>
              <a:t>Povidone</a:t>
            </a:r>
            <a:r>
              <a:rPr lang="en-US" sz="1600" dirty="0">
                <a:latin typeface="Times New Roman" pitchFamily="18" charset="0"/>
                <a:cs typeface="Times New Roman" pitchFamily="18" charset="0"/>
              </a:rPr>
              <a:t> iodine is used undiluted in pre and post operative skin disinfection.</a:t>
            </a:r>
          </a:p>
          <a:p>
            <a:pPr>
              <a:lnSpc>
                <a:spcPct val="150000"/>
              </a:lnSpc>
            </a:pPr>
            <a:r>
              <a:rPr lang="en-US" sz="1600" dirty="0">
                <a:latin typeface="Times New Roman" pitchFamily="18" charset="0"/>
                <a:cs typeface="Times New Roman" pitchFamily="18" charset="0"/>
              </a:rPr>
              <a:t>0.5% sodium hypochlorite is used in serology and virology. Used at a </a:t>
            </a:r>
            <a:r>
              <a:rPr lang="en-US" sz="1600" dirty="0" err="1">
                <a:latin typeface="Times New Roman" pitchFamily="18" charset="0"/>
                <a:cs typeface="Times New Roman" pitchFamily="18" charset="0"/>
              </a:rPr>
              <a:t>dillution</a:t>
            </a:r>
            <a:r>
              <a:rPr lang="en-US" sz="1600" dirty="0">
                <a:latin typeface="Times New Roman" pitchFamily="18" charset="0"/>
                <a:cs typeface="Times New Roman" pitchFamily="18" charset="0"/>
              </a:rPr>
              <a:t> of 1:10 in decontamination of spillage of infectious materials.</a:t>
            </a:r>
          </a:p>
          <a:p>
            <a:pPr>
              <a:lnSpc>
                <a:spcPct val="150000"/>
              </a:lnSpc>
              <a:buNone/>
            </a:pPr>
            <a:r>
              <a:rPr lang="en-US" sz="1600" b="1" dirty="0">
                <a:latin typeface="Times New Roman" pitchFamily="18" charset="0"/>
                <a:cs typeface="Times New Roman" pitchFamily="18" charset="0"/>
              </a:rPr>
              <a:t>Examples: </a:t>
            </a:r>
            <a:r>
              <a:rPr lang="en-US" sz="1600" dirty="0">
                <a:latin typeface="Times New Roman" pitchFamily="18" charset="0"/>
                <a:cs typeface="Times New Roman" pitchFamily="18" charset="0"/>
              </a:rPr>
              <a:t>Chlorine, bleach, hypochlorite, tincture iodine etc.</a:t>
            </a:r>
          </a:p>
          <a:p>
            <a:pPr>
              <a:lnSpc>
                <a:spcPct val="150000"/>
              </a:lnSpc>
              <a:buNone/>
            </a:pPr>
            <a:r>
              <a:rPr lang="en-US" sz="1600" b="1" dirty="0">
                <a:latin typeface="Times New Roman" pitchFamily="18" charset="0"/>
                <a:cs typeface="Times New Roman" pitchFamily="18" charset="0"/>
              </a:rPr>
              <a:t>Disadvantages: </a:t>
            </a:r>
            <a:r>
              <a:rPr lang="en-US" sz="1600" dirty="0">
                <a:latin typeface="Times New Roman" pitchFamily="18" charset="0"/>
                <a:cs typeface="Times New Roman" pitchFamily="18" charset="0"/>
              </a:rPr>
              <a:t>Rapidly inactivated in the presence of organic matter. Iodine is corrosive and staining.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35724"/>
          </a:xfrm>
        </p:spPr>
        <p:txBody>
          <a:bodyPr>
            <a:normAutofit/>
          </a:bodyPr>
          <a:lstStyle/>
          <a:p>
            <a:r>
              <a:rPr lang="en-US" sz="2800" dirty="0">
                <a:solidFill>
                  <a:schemeClr val="tx1"/>
                </a:solidFill>
                <a:effectLst/>
              </a:rPr>
              <a:t>Heavy metals:</a:t>
            </a:r>
          </a:p>
        </p:txBody>
      </p:sp>
      <p:sp>
        <p:nvSpPr>
          <p:cNvPr id="2" name="Content Placeholder 1"/>
          <p:cNvSpPr>
            <a:spLocks noGrp="1"/>
          </p:cNvSpPr>
          <p:nvPr>
            <p:ph sz="quarter" idx="1"/>
          </p:nvPr>
        </p:nvSpPr>
        <p:spPr>
          <a:xfrm>
            <a:off x="0" y="966951"/>
            <a:ext cx="9144000" cy="3538517"/>
          </a:xfrm>
        </p:spPr>
        <p:txBody>
          <a:bodyPr>
            <a:normAutofit/>
          </a:bodyPr>
          <a:lstStyle/>
          <a:p>
            <a:pPr>
              <a:lnSpc>
                <a:spcPct val="150000"/>
              </a:lnSpc>
            </a:pPr>
            <a:r>
              <a:rPr lang="en-US" sz="1800" dirty="0">
                <a:latin typeface="Times New Roman" pitchFamily="18" charset="0"/>
                <a:cs typeface="Times New Roman" pitchFamily="18" charset="0"/>
              </a:rPr>
              <a:t>Act by precipitation of proteins and oxidation of </a:t>
            </a:r>
            <a:r>
              <a:rPr lang="en-US" sz="1800" dirty="0" err="1">
                <a:latin typeface="Times New Roman" pitchFamily="18" charset="0"/>
                <a:cs typeface="Times New Roman" pitchFamily="18" charset="0"/>
              </a:rPr>
              <a:t>sulfydryl</a:t>
            </a:r>
            <a:r>
              <a:rPr lang="en-US" sz="1800" dirty="0">
                <a:latin typeface="Times New Roman" pitchFamily="18" charset="0"/>
                <a:cs typeface="Times New Roman" pitchFamily="18" charset="0"/>
              </a:rPr>
              <a:t> groups. They are </a:t>
            </a:r>
            <a:r>
              <a:rPr lang="en-US" sz="1800" dirty="0" err="1">
                <a:latin typeface="Times New Roman" pitchFamily="18" charset="0"/>
                <a:cs typeface="Times New Roman" pitchFamily="18" charset="0"/>
              </a:rPr>
              <a:t>bacteriostatic</a:t>
            </a:r>
            <a:r>
              <a:rPr lang="en-US" sz="1800" dirty="0">
                <a:latin typeface="Times New Roman" pitchFamily="18" charset="0"/>
                <a:cs typeface="Times New Roman" pitchFamily="18" charset="0"/>
              </a:rPr>
              <a:t>.</a:t>
            </a:r>
          </a:p>
          <a:p>
            <a:pPr>
              <a:lnSpc>
                <a:spcPct val="150000"/>
              </a:lnSpc>
            </a:pPr>
            <a:r>
              <a:rPr lang="en-US" sz="1800" dirty="0">
                <a:latin typeface="Times New Roman" pitchFamily="18" charset="0"/>
                <a:cs typeface="Times New Roman" pitchFamily="18" charset="0"/>
              </a:rPr>
              <a:t>1% silver nitrate solution can be applied on eyes as treatment for </a:t>
            </a:r>
            <a:r>
              <a:rPr lang="en-US" sz="1800" dirty="0" err="1">
                <a:latin typeface="Times New Roman" pitchFamily="18" charset="0"/>
                <a:cs typeface="Times New Roman" pitchFamily="18" charset="0"/>
              </a:rPr>
              <a:t>opthalmia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neonatorum</a:t>
            </a:r>
            <a:r>
              <a:rPr lang="en-US" sz="1800" dirty="0">
                <a:latin typeface="Times New Roman" pitchFamily="18" charset="0"/>
                <a:cs typeface="Times New Roman" pitchFamily="18" charset="0"/>
              </a:rPr>
              <a:t>.</a:t>
            </a:r>
          </a:p>
          <a:p>
            <a:pPr>
              <a:lnSpc>
                <a:spcPct val="150000"/>
              </a:lnSpc>
            </a:pPr>
            <a:r>
              <a:rPr lang="en-US" sz="1800" dirty="0">
                <a:latin typeface="Times New Roman" pitchFamily="18" charset="0"/>
                <a:cs typeface="Times New Roman" pitchFamily="18" charset="0"/>
              </a:rPr>
              <a:t>Silver </a:t>
            </a:r>
            <a:r>
              <a:rPr lang="en-US" sz="1800" dirty="0" err="1">
                <a:latin typeface="Times New Roman" pitchFamily="18" charset="0"/>
                <a:cs typeface="Times New Roman" pitchFamily="18" charset="0"/>
              </a:rPr>
              <a:t>sulphadiazine</a:t>
            </a:r>
            <a:r>
              <a:rPr lang="en-US" sz="1800" dirty="0">
                <a:latin typeface="Times New Roman" pitchFamily="18" charset="0"/>
                <a:cs typeface="Times New Roman" pitchFamily="18" charset="0"/>
              </a:rPr>
              <a:t> is used topically to help to prevent colonization and infection of burn tissues.</a:t>
            </a:r>
          </a:p>
          <a:p>
            <a:pPr>
              <a:lnSpc>
                <a:spcPct val="150000"/>
              </a:lnSpc>
            </a:pPr>
            <a:r>
              <a:rPr lang="en-US" sz="1800" dirty="0">
                <a:latin typeface="Times New Roman" pitchFamily="18" charset="0"/>
                <a:cs typeface="Times New Roman" pitchFamily="18" charset="0"/>
              </a:rPr>
              <a:t>Copper salts are used as a fungicide.</a:t>
            </a:r>
          </a:p>
          <a:p>
            <a:pPr>
              <a:lnSpc>
                <a:spcPct val="150000"/>
              </a:lnSpc>
              <a:buNone/>
            </a:pPr>
            <a:r>
              <a:rPr lang="en-US" sz="1800" b="1" dirty="0">
                <a:latin typeface="Times New Roman" pitchFamily="18" charset="0"/>
                <a:cs typeface="Times New Roman" pitchFamily="18" charset="0"/>
              </a:rPr>
              <a:t>Examples: </a:t>
            </a:r>
            <a:r>
              <a:rPr lang="en-US" sz="1800" dirty="0">
                <a:latin typeface="Times New Roman" pitchFamily="18" charset="0"/>
                <a:cs typeface="Times New Roman" pitchFamily="18" charset="0"/>
              </a:rPr>
              <a:t>Mercuric chloride, silver nitrate, copper sulfate etc.</a:t>
            </a:r>
          </a:p>
          <a:p>
            <a:pPr>
              <a:lnSpc>
                <a:spcPct val="150000"/>
              </a:lnSpc>
              <a:buNone/>
            </a:pPr>
            <a:r>
              <a:rPr lang="en-US" sz="1800" b="1" dirty="0">
                <a:latin typeface="Times New Roman" pitchFamily="18" charset="0"/>
                <a:cs typeface="Times New Roman" pitchFamily="18" charset="0"/>
              </a:rPr>
              <a:t>Disadvantages: </a:t>
            </a:r>
            <a:r>
              <a:rPr lang="en-US" sz="1800" dirty="0">
                <a:latin typeface="Times New Roman" pitchFamily="18" charset="0"/>
                <a:cs typeface="Times New Roman" pitchFamily="18" charset="0"/>
              </a:rPr>
              <a:t>Mercuric chloride is highly toxic.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237</TotalTime>
  <Words>1177</Words>
  <Application>Microsoft Office PowerPoint</Application>
  <PresentationFormat>On-screen Show (16:9)</PresentationFormat>
  <Paragraphs>124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Georgia</vt:lpstr>
      <vt:lpstr>Times New Roman</vt:lpstr>
      <vt:lpstr>Wingdings</vt:lpstr>
      <vt:lpstr>Wingdings 2</vt:lpstr>
      <vt:lpstr>Civic</vt:lpstr>
      <vt:lpstr>CHEMICAL METHOD OF DISINFECTION</vt:lpstr>
      <vt:lpstr>PowerPoint Presentation</vt:lpstr>
      <vt:lpstr>PowerPoint Presentation</vt:lpstr>
      <vt:lpstr>Properties required for chemical agents:</vt:lpstr>
      <vt:lpstr>Alcohols:</vt:lpstr>
      <vt:lpstr>Aldehydes:</vt:lpstr>
      <vt:lpstr>Phenol:</vt:lpstr>
      <vt:lpstr>Halogens:</vt:lpstr>
      <vt:lpstr>Heavy metals:</vt:lpstr>
      <vt:lpstr>Surface active agents:</vt:lpstr>
      <vt:lpstr>Dyes:</vt:lpstr>
      <vt:lpstr>Hydrogen peroxide :</vt:lpstr>
      <vt:lpstr>Ethylene oxide: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Sterilisation and Disinfection</dc:title>
  <dc:creator>Lappy</dc:creator>
  <cp:lastModifiedBy>dolly rastogi</cp:lastModifiedBy>
  <cp:revision>60</cp:revision>
  <dcterms:modified xsi:type="dcterms:W3CDTF">2021-12-21T06:39:39Z</dcterms:modified>
</cp:coreProperties>
</file>