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98059-D149-4075-BEC6-64397A01111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E44F0-20CD-4AC6-A774-1A9FF51542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59DF1-4313-44BF-81AA-6753DED0224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112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6E96-6356-49C8-91F8-15C0331EE19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E410-8FE9-41D5-BC71-05278F2F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6E96-6356-49C8-91F8-15C0331EE19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E410-8FE9-41D5-BC71-05278F2F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6E96-6356-49C8-91F8-15C0331EE19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E410-8FE9-41D5-BC71-05278F2F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6E96-6356-49C8-91F8-15C0331EE19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E410-8FE9-41D5-BC71-05278F2F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6E96-6356-49C8-91F8-15C0331EE19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E410-8FE9-41D5-BC71-05278F2F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6E96-6356-49C8-91F8-15C0331EE19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E410-8FE9-41D5-BC71-05278F2F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6E96-6356-49C8-91F8-15C0331EE19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E410-8FE9-41D5-BC71-05278F2F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6E96-6356-49C8-91F8-15C0331EE19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E410-8FE9-41D5-BC71-05278F2F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6E96-6356-49C8-91F8-15C0331EE19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E410-8FE9-41D5-BC71-05278F2F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6E96-6356-49C8-91F8-15C0331EE19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E410-8FE9-41D5-BC71-05278F2F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6E96-6356-49C8-91F8-15C0331EE19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E410-8FE9-41D5-BC71-05278F2F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76E96-6356-49C8-91F8-15C0331EE19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2E410-8FE9-41D5-BC71-05278F2F58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TABLET  (UNIT -2)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53000"/>
            <a:ext cx="3200400" cy="1752600"/>
          </a:xfr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Mrs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Kalpana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(Assistant Professor)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U.I.O.P, CSJMU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Kanpur-208019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Dell\Desktop\csjm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6662" y="2885661"/>
            <a:ext cx="15906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76662" y="2133600"/>
            <a:ext cx="1557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PART -IX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052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References: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21920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theory and practice of industrial pharmacy by Leon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Lachman,A.lieberman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cience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practice of pharmacy by Remington, Volume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724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Coating Composition</a:t>
            </a:r>
            <a:endParaRPr lang="en-US" sz="4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54403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Composition involves: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Solvent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Plasticizers   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Colorants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Opaquant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-extenders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255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49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SOLVENT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to dissolve or disperse the polymers and other additives and convey them to the substrate surface. </a:t>
            </a:r>
          </a:p>
          <a:p>
            <a:pPr marL="0" indent="0">
              <a:buNone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ideal requirements of the solvent are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should either dissolve or disperse the polymer system.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It should have no environmental impact.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should easily disperse other coating solution components in to the solvent system. It should have rapid drying rate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should be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:Colorless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tasteless, odorless, Inexpensive, nontoxic, inert 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non inflammable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rapid drying Rate.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Examples-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Water, Ethanol, Methanol, Isopropanol, Chloroform, Acetone, Methylene chloride , Methylene ethyl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ketone</a:t>
            </a:r>
          </a:p>
        </p:txBody>
      </p:sp>
    </p:spTree>
    <p:extLst>
      <p:ext uri="{BB962C8B-B14F-4D97-AF65-F5344CB8AC3E}">
        <p14:creationId xmlns:p14="http://schemas.microsoft.com/office/powerpoint/2010/main" xmlns="" val="3326083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PLASTICIZERS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It is used to modify the quality of the film 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Plasticizing techniques involve internal plasticizers and external plasticizers.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Internal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plasticizers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:involves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Chemical modification of the basic polymer that alters the physical properties of the polymers.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External plasticizers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Additives of the Coating solution to achieve the desire effect of the film (flexibility ,tensile Strength, adhesive properties) 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Level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of plasticizers ranges from 1-50% by weight of film former.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Examples :Castor oil, Propylene glycol, Glycerin, Surfactants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4471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COLORANTS 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to provide the distinct color and Elegance to the dosage form.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achieve the proper distribution of suspended colorants in the coating solutions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requires: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fine powdered colorants (&lt;10 microns)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concentration of colorants in the coating solution depends on the color shade, desired the type of dye and the concentration of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opaquqnt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extenders.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very light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shade: conc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Limit 0.01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%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dark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shade: Conc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% is required.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\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most common colorants in use are certified by FOOD DRUG AND COSMETICS (FD&amp;C) or DRUG AND COSMETIC (D&amp;C) Colorants. </a:t>
            </a:r>
          </a:p>
        </p:txBody>
      </p:sp>
    </p:spTree>
    <p:extLst>
      <p:ext uri="{BB962C8B-B14F-4D97-AF65-F5344CB8AC3E}">
        <p14:creationId xmlns:p14="http://schemas.microsoft.com/office/powerpoint/2010/main" xmlns="" val="253880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48800" cy="6126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inorganic materials and the natural colorants are- Iron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oxides,,Caramel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Carotenoid, Chlorophyll, indigo, Flavones, Turmeric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carminic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acid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variety of products that are Commercially available are-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Opalux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Opaquant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color concentrate for sugar coating.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Opaspray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-for film coating.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Opadry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complete film coating concentrate</a:t>
            </a:r>
          </a:p>
        </p:txBody>
      </p:sp>
    </p:spTree>
    <p:extLst>
      <p:ext uri="{BB962C8B-B14F-4D97-AF65-F5344CB8AC3E}">
        <p14:creationId xmlns:p14="http://schemas.microsoft.com/office/powerpoint/2010/main" xmlns="" val="295444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marL="0" indent="0">
              <a:buNone/>
            </a:pP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OPAQUANT-EXTENDERS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are very fine inorganic powders used In the coating solution formulation to provide more pastel colors and increase film coverage.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Provide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white coating or mask the color of the tablet core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Titaniundioxide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Silicates like (Talc,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Aluminiumsilicate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) Carbonates like-magnesium carbonate,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Sulphates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like calcium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xmlns="" val="893794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0"/>
            <a:ext cx="94488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FILM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DEFECTS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1.Picking and Sticking: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Attaching of tablet to another.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Reasons: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Overwetting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Rapid Drying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Tackiness of tablets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Remedy: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Reduce liquid application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Control rate of drying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Change formulations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2.Roughness: Formation of rough and gritty surface.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Increase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pathlength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spray nozzle to the bed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Rapid Drying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Remedy: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Decrease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pathlength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 Control of drying Rate</a:t>
            </a:r>
          </a:p>
          <a:p>
            <a:pPr marL="457200" indent="-457200">
              <a:buFont typeface="Wingdings" pitchFamily="2" charset="2"/>
              <a:buChar char="ü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9211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Orange peel effect: Inadequate spreading of coating solution</a:t>
            </a:r>
          </a:p>
          <a:p>
            <a:pPr>
              <a:buFont typeface="Wingdings" pitchFamily="2" charset="2"/>
              <a:buChar char="ü"/>
            </a:pP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Reason: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Rapid Drying, High viscosity of coating solution</a:t>
            </a:r>
          </a:p>
          <a:p>
            <a:pPr>
              <a:buFont typeface="Wingdings" pitchFamily="2" charset="2"/>
              <a:buChar char="ü"/>
            </a:pP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Remedy: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Decrease in drying rate, Decrease the viscosity by adding solvent.</a:t>
            </a:r>
          </a:p>
          <a:p>
            <a:pPr marL="0" indent="0">
              <a:buNone/>
            </a:pP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Bridging: Shrinking or pulling away of film from corners.</a:t>
            </a:r>
          </a:p>
          <a:p>
            <a:pPr>
              <a:buFont typeface="Wingdings" pitchFamily="2" charset="2"/>
              <a:buChar char="ü"/>
            </a:pP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Reasons: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Overwetting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Less viscosity liquids,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Spreadility</a:t>
            </a:r>
            <a:endParaRPr lang="en-US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Remedy: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Decrease the application rate, Increase viscosity, Change the formulation.</a:t>
            </a:r>
          </a:p>
          <a:p>
            <a:pPr marL="0" indent="0">
              <a:buNone/>
            </a:pP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Blistering: Removal of film due to rapid evaporation of solvent from tablet core</a:t>
            </a:r>
          </a:p>
          <a:p>
            <a:pPr>
              <a:buFont typeface="Wingdings" pitchFamily="2" charset="2"/>
              <a:buChar char="ü"/>
            </a:pP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Reasons: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Rapid evaporation of solvent due to increase in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temprature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High viscosity of coating solution.</a:t>
            </a:r>
          </a:p>
          <a:p>
            <a:pPr>
              <a:buFont typeface="Wingdings" pitchFamily="2" charset="2"/>
              <a:buChar char="ü"/>
            </a:pP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Remedy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: Decrease the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temprature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of drying, Dilute the coating solution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6579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606</Words>
  <Application>Microsoft Office PowerPoint</Application>
  <PresentationFormat>On-screen Show (4:3)</PresentationFormat>
  <Paragraphs>77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TABLET  (UNIT -2)</vt:lpstr>
      <vt:lpstr>Coating Composition</vt:lpstr>
      <vt:lpstr>Slide 3</vt:lpstr>
      <vt:lpstr>Slide 4</vt:lpstr>
      <vt:lpstr>Slide 5</vt:lpstr>
      <vt:lpstr>Slide 6</vt:lpstr>
      <vt:lpstr>Slide 7</vt:lpstr>
      <vt:lpstr>Slide 8</vt:lpstr>
      <vt:lpstr>Slide 9</vt:lpstr>
      <vt:lpstr>References: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TABLET  (UNIT -2)</dc:title>
  <dc:creator>user</dc:creator>
  <cp:lastModifiedBy>user</cp:lastModifiedBy>
  <cp:revision>1</cp:revision>
  <dcterms:created xsi:type="dcterms:W3CDTF">2022-10-08T09:01:44Z</dcterms:created>
  <dcterms:modified xsi:type="dcterms:W3CDTF">2022-10-08T09:02:01Z</dcterms:modified>
</cp:coreProperties>
</file>