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5FA8E-BF7E-4CBC-8C34-F7DBBCF505E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00B0C-E399-4CE3-9B99-E7ED2E728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9DF1-4313-44BF-81AA-6753DED02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2ABE-E95D-4306-8A68-E7F31F80771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6A98-E16E-4EC6-A4E0-E711DD8AA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 (UNIT -2)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200400" cy="17526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(Assistant Professor)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U.I.O.P, CSJMU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Kanpur-208019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csj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662" y="2885661"/>
            <a:ext cx="1590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2133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-II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39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Limitations of wet granulation: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Multiple separate steps are involved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Not suitable for heat and moisture sensitive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drugs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Equipments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Traditionally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dry mixing in wet granulation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process: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has been carried out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using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Sigma blade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mixer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Heavy-duty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planetary mixer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6506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List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equipments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used in granulation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High Shear granulation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Little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Lodgie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granulator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Little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ford MGT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granulator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granulator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mixer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ranulator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with drying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facility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Fluidized bed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granulator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Day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nauta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mixer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Double cone or twin shell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granulator</a:t>
            </a:r>
          </a:p>
          <a:p>
            <a:pPr marL="0" indent="0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granulator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granulatorii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Marumerizer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36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699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Powders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for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compression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must possess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essential properties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2964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Powder fluidity or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flowability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material can be transported through the hopper into the die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produce tablets of a consistent weight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Powder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flow can be improved mechanically by the use of vibrators, incorporate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glidant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Powder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compressibility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property of forming a stable, intact compact mass when pressure is applied is called powder compressibility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Easily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mixed with other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particles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Homogenous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colouring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Friction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adhesion properties</a:t>
            </a:r>
          </a:p>
        </p:txBody>
      </p:sp>
    </p:spTree>
    <p:extLst>
      <p:ext uri="{BB962C8B-B14F-4D97-AF65-F5344CB8AC3E}">
        <p14:creationId xmlns:p14="http://schemas.microsoft.com/office/powerpoint/2010/main" xmlns="" val="36236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Slugging (dry granulation)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Blend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forced into dies of large capacity tablet press and compacted using flat faced punches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compact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masses are called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slugs,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process is called slugging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Slugs are milled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screened to produce good free flowing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granules that are ready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compression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14800" y="1752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71950" y="34290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870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Dry compaction/Roller compaction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  <a:tabLst>
                <a:tab pos="35433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large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scale compression granulation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performed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a roller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compactor.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tabLst>
                <a:tab pos="35433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Granulation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dry compaction can also be achieved by passing powders between two rollers that compact the material at pressure of up to 10 tons per linear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tabLst>
                <a:tab pos="35433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very low density require roller compaction to achieve a bulk density sufficient to allow encapsulation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compression.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Eg.This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process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for densification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aluminum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hydroxide.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tabLst>
                <a:tab pos="35433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Roller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compactor is capable of producing as much as 500 kg/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compacted ribbon like materials which can be then screened and milled in to granules for compression.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110804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Limitations of dry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granulation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granulation often produces a higher percentage of fines or non compacted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products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could compromise the quality or create yield problems for the tablet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dry granulation drugs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excipients should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cohesive properties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60689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Wet granulation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This is most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popular method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approx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70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Purpose of granulation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prevent segregation of the constituents of the powder blend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To improve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flowability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of the powder mixture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To improve the compaction characteristics of the powder mixture due to better distribution of the binder within the granules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To improve homogeneity and thus ensure content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uniformity</a:t>
            </a:r>
          </a:p>
        </p:txBody>
      </p:sp>
    </p:spTree>
    <p:extLst>
      <p:ext uri="{BB962C8B-B14F-4D97-AF65-F5344CB8AC3E}">
        <p14:creationId xmlns:p14="http://schemas.microsoft.com/office/powerpoint/2010/main" xmlns="" val="5958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ranulation process involves the  use of binder solution to make granules 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powder mixture.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amount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binder liquid should be used in optimized amount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Overwetting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=makes granules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too hard,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underwetting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makes granules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soft and friable.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Aqueous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solutions are safer than other solvents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580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Steps involved in Wet Granulation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Weighing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Blending                     wet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granulate prepared by adding the binder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solution           Screening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damp mass into pellets or granules (6-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8mesh)        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Drying the granulation in thermostatically controlled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ovens              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screening              Mixing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with other ingredients: A dry lubricant,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antiadherent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glidant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is added to the granules either by dusting over the spread-out granules or by blending with the granules. Dry binder, colorant or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disintegrant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may be also added in this step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		Tableting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Last step in which the tablet is fed into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thedie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cavity and then compressed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1143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53150" y="1600200"/>
            <a:ext cx="11620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2971800"/>
            <a:ext cx="1219200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29200" y="2971800"/>
            <a:ext cx="11239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" y="5334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386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TABLET  (UNIT -2)</vt:lpstr>
      <vt:lpstr>Slide 2</vt:lpstr>
      <vt:lpstr>Powders used for compression  must possess some essential properties </vt:lpstr>
      <vt:lpstr>Slugging (dry granulation)</vt:lpstr>
      <vt:lpstr>Dry compaction/Roller compaction</vt:lpstr>
      <vt:lpstr>Limitations of dry granulation</vt:lpstr>
      <vt:lpstr>Wet granulation</vt:lpstr>
      <vt:lpstr>Slide 8</vt:lpstr>
      <vt:lpstr>Steps involved in Wet Granulation.</vt:lpstr>
      <vt:lpstr>Slide 10</vt:lpstr>
      <vt:lpstr>List of equipments used in granulation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 (UNIT -2)</dc:title>
  <dc:creator>user</dc:creator>
  <cp:lastModifiedBy>user</cp:lastModifiedBy>
  <cp:revision>1</cp:revision>
  <dcterms:created xsi:type="dcterms:W3CDTF">2022-10-08T08:53:34Z</dcterms:created>
  <dcterms:modified xsi:type="dcterms:W3CDTF">2022-10-08T08:53:59Z</dcterms:modified>
</cp:coreProperties>
</file>