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A890D-F787-4E7C-8DB3-00576ED7B3CE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9E9BC-1ABD-4C8D-8827-89FF148368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59DF1-4313-44BF-81AA-6753DED0224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1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9681-EC18-48BB-9164-0D10D147FB2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876E-A584-4605-B426-8BED8866F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9681-EC18-48BB-9164-0D10D147FB2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876E-A584-4605-B426-8BED8866F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9681-EC18-48BB-9164-0D10D147FB2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876E-A584-4605-B426-8BED8866F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9681-EC18-48BB-9164-0D10D147FB2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876E-A584-4605-B426-8BED8866F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9681-EC18-48BB-9164-0D10D147FB2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876E-A584-4605-B426-8BED8866F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9681-EC18-48BB-9164-0D10D147FB2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876E-A584-4605-B426-8BED8866F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9681-EC18-48BB-9164-0D10D147FB2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876E-A584-4605-B426-8BED8866F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9681-EC18-48BB-9164-0D10D147FB2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876E-A584-4605-B426-8BED8866F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9681-EC18-48BB-9164-0D10D147FB2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876E-A584-4605-B426-8BED8866F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9681-EC18-48BB-9164-0D10D147FB2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876E-A584-4605-B426-8BED8866F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9681-EC18-48BB-9164-0D10D147FB2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876E-A584-4605-B426-8BED8866F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59681-EC18-48BB-9164-0D10D147FB2F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9876E-A584-4605-B426-8BED8866F0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TABLET  (UNIT -2)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53000"/>
            <a:ext cx="3200400" cy="1752600"/>
          </a:xfr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Mrs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Kalpana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(Assistant Professor)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U.I.O.P, CSJMU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Kanpur-208019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Dell\Desktop\csjm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6662" y="2885661"/>
            <a:ext cx="15906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86200" y="2133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PART -III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839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TABLETTING: COMPRESSION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Tableting procedure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Filling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Compression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Ejection</a:t>
            </a:r>
          </a:p>
          <a:p>
            <a:pPr marL="0" indent="0"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Tablet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compression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machines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Hopper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holding and feeding granulation to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compressed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decides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size and shape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tablet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Punches to compress the granules within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dies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tracks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guides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movement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punches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Feeding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mechanisms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move granules from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hopper into the dies</a:t>
            </a:r>
          </a:p>
        </p:txBody>
      </p:sp>
    </p:spTree>
    <p:extLst>
      <p:ext uri="{BB962C8B-B14F-4D97-AF65-F5344CB8AC3E}">
        <p14:creationId xmlns:p14="http://schemas.microsoft.com/office/powerpoint/2010/main" xmlns="" val="2770580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81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Types of Punching Machine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Single punch 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machine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compression is applied by the upper punch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Stamping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press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5742" t="28873" r="5123" b="10156"/>
          <a:stretch/>
        </p:blipFill>
        <p:spPr bwMode="auto">
          <a:xfrm>
            <a:off x="5943600" y="2650870"/>
            <a:ext cx="2713704" cy="3170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 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059" t="13328" r="13754" b="11804"/>
          <a:stretch/>
        </p:blipFill>
        <p:spPr bwMode="auto">
          <a:xfrm>
            <a:off x="1066800" y="3205011"/>
            <a:ext cx="3270953" cy="261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17010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>
                <a:latin typeface="Times New Roman" pitchFamily="18" charset="0"/>
                <a:cs typeface="Times New Roman" pitchFamily="18" charset="0"/>
              </a:rPr>
              <a:t>Multi-station rotary presses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07450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head of the tablet machine that holds the upper punches, dies and lower punches in place rotates•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head rotates, the punches are guided up and down by fixed cam tracks, which control the sequence of filling, compression and ejection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portions of the head that hold the upper and lower punches are called the upper and lower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turrets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portion holding the dies is called the die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table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pull down cam guides the lower punch to the bottom , allowing the dies to overfill.</a:t>
            </a:r>
            <a:endParaRPr lang="en-US" sz="3200" dirty="0"/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punches then pass over a weight-control cam (E) , which reduces the fill in the dies to the desired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amount</a:t>
            </a:r>
          </a:p>
        </p:txBody>
      </p:sp>
    </p:spTree>
    <p:extLst>
      <p:ext uri="{BB962C8B-B14F-4D97-AF65-F5344CB8AC3E}">
        <p14:creationId xmlns:p14="http://schemas.microsoft.com/office/powerpoint/2010/main" xmlns="" val="3869895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 swipe off blade (D) at the end of the feed frame removes the excess granulation and directs it around the turret and back into the front of the feed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frame.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 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294" t="3213" r="7977" b="13253"/>
          <a:stretch/>
        </p:blipFill>
        <p:spPr bwMode="auto">
          <a:xfrm>
            <a:off x="374589" y="2133600"/>
            <a:ext cx="8394821" cy="4443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65802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"/>
            <a:ext cx="9144000" cy="8763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Tablet Compression Machine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30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Hopper: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for holding and feeding granulation to be compressed </a:t>
            </a:r>
          </a:p>
          <a:p>
            <a:pPr>
              <a:buFont typeface="Wingdings" pitchFamily="2" charset="2"/>
              <a:buChar char="ü"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Dies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hat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decides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size and shape of the tablet </a:t>
            </a:r>
          </a:p>
          <a:p>
            <a:pPr>
              <a:buFont typeface="Wingdings" pitchFamily="2" charset="2"/>
              <a:buChar char="ü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Punches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for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compressing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of granules within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dies </a:t>
            </a:r>
          </a:p>
          <a:p>
            <a:pPr>
              <a:buFont typeface="Wingdings" pitchFamily="2" charset="2"/>
              <a:buChar char="ü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Cam tracks: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guiding the movement of the punches </a:t>
            </a:r>
          </a:p>
          <a:p>
            <a:pPr>
              <a:buFont typeface="Wingdings" pitchFamily="2" charset="2"/>
              <a:buChar char="ü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Feeding mechanisms: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moving granulation from the hopper into the dies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5298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Working of compression machine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The upper punches enter a fixed distance into the dies, while the lower punches are raised to squeeze and compact the granulation within the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dies</a:t>
            </a:r>
          </a:p>
          <a:p>
            <a:pPr>
              <a:buFont typeface="Wingdings" pitchFamily="2" charset="2"/>
              <a:buChar char="ü"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After the moment of compression, the upper punches are withdrawn as they follow the upper punch raising cam (H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The lower punches ride up the cam (I) which brings the tablets flush with or slightly above the surface of the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dies</a:t>
            </a:r>
          </a:p>
          <a:p>
            <a:pPr>
              <a:buFont typeface="Wingdings" pitchFamily="2" charset="2"/>
              <a:buChar char="ü"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The tablets strike a sweep off blade affixed to the front of the feed frame (A) and slide down a chute into a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receptacle</a:t>
            </a:r>
          </a:p>
          <a:p>
            <a:pPr>
              <a:buFont typeface="Wingdings" pitchFamily="2" charset="2"/>
              <a:buChar char="ü"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the same time, the lower punches re-enter the pull down cam (C) and the cycle is repeated</a:t>
            </a:r>
          </a:p>
        </p:txBody>
      </p:sp>
    </p:spTree>
    <p:extLst>
      <p:ext uri="{BB962C8B-B14F-4D97-AF65-F5344CB8AC3E}">
        <p14:creationId xmlns:p14="http://schemas.microsoft.com/office/powerpoint/2010/main" xmlns="" val="2873232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Recent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equipments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has been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principle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modifed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from earlier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equipment as a result there is an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increase in production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rate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Tablet Production rate is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regulated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Number of compression stations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of tooling sets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Rotational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speed of the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press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Special adaptations of tablet machines allow for the compression of layered tablets and coated tablets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 device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that chills the compression components to allow for the compression of low-melting point substances such as waxes i.e. suppositories</a:t>
            </a:r>
          </a:p>
        </p:txBody>
      </p:sp>
    </p:spTree>
    <p:extLst>
      <p:ext uri="{BB962C8B-B14F-4D97-AF65-F5344CB8AC3E}">
        <p14:creationId xmlns:p14="http://schemas.microsoft.com/office/powerpoint/2010/main" xmlns="" val="2397118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507</Words>
  <Application>Microsoft Office PowerPoint</Application>
  <PresentationFormat>On-screen Show (4:3)</PresentationFormat>
  <Paragraphs>52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TABLET  (UNIT -2)</vt:lpstr>
      <vt:lpstr>TABLETTING: COMPRESSION</vt:lpstr>
      <vt:lpstr>Types of Punching Machine</vt:lpstr>
      <vt:lpstr>Multi-station rotary presses </vt:lpstr>
      <vt:lpstr>Slide 5</vt:lpstr>
      <vt:lpstr>Tablet Compression Machine</vt:lpstr>
      <vt:lpstr>Working of compression machine</vt:lpstr>
      <vt:lpstr>Slide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TABLET  (UNIT -2)</dc:title>
  <dc:creator>user</dc:creator>
  <cp:lastModifiedBy>user</cp:lastModifiedBy>
  <cp:revision>1</cp:revision>
  <dcterms:created xsi:type="dcterms:W3CDTF">2022-10-08T08:54:35Z</dcterms:created>
  <dcterms:modified xsi:type="dcterms:W3CDTF">2022-10-08T08:54:48Z</dcterms:modified>
</cp:coreProperties>
</file>