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2CC05-E355-4601-B6FA-2451A56EB4C3}" type="datetimeFigureOut">
              <a:rPr lang="en-US" smtClean="0"/>
              <a:t>10/8/2022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7C3E5-8EEC-433A-9BCD-790CC71F4B8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859DF1-4313-44BF-81AA-6753DED02244}" type="slidenum">
              <a:rPr lang="en-US" smtClean="0"/>
              <a:pPr/>
              <a:t>1</a:t>
            </a:fld>
            <a:endParaRPr lang="en-US"/>
          </a:p>
        </p:txBody>
      </p:sp>
    </p:spTree>
    <p:extLst>
      <p:ext uri="{BB962C8B-B14F-4D97-AF65-F5344CB8AC3E}">
        <p14:creationId xmlns:p14="http://schemas.microsoft.com/office/powerpoint/2010/main" xmlns="" val="81112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25A73D-6F12-426D-BDAC-95D0C656E7A9}"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5A73D-6F12-426D-BDAC-95D0C656E7A9}"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5A73D-6F12-426D-BDAC-95D0C656E7A9}"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5A73D-6F12-426D-BDAC-95D0C656E7A9}"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25A73D-6F12-426D-BDAC-95D0C656E7A9}"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25A73D-6F12-426D-BDAC-95D0C656E7A9}"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25A73D-6F12-426D-BDAC-95D0C656E7A9}"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25A73D-6F12-426D-BDAC-95D0C656E7A9}"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5A73D-6F12-426D-BDAC-95D0C656E7A9}"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5A73D-6F12-426D-BDAC-95D0C656E7A9}"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5A73D-6F12-426D-BDAC-95D0C656E7A9}"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9F343-3D16-4A38-B02C-87586315EE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5A73D-6F12-426D-BDAC-95D0C656E7A9}" type="datetimeFigureOut">
              <a:rPr lang="en-US" smtClean="0"/>
              <a:t>10/8/2022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9F343-3D16-4A38-B02C-87586315EE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ge.slidesharecdn.com/tabletcoating-150403035109-conversion-gate01/95/tablet-coating-38-638.jpg?cb=14796947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a:solidFill>
            <a:schemeClr val="accent2">
              <a:lumMod val="20000"/>
              <a:lumOff val="80000"/>
            </a:schemeClr>
          </a:solidFill>
          <a:ln>
            <a:solidFill>
              <a:schemeClr val="tx1"/>
            </a:solidFill>
          </a:ln>
        </p:spPr>
        <p:txBody>
          <a:bodyPr>
            <a:normAutofit/>
          </a:bodyPr>
          <a:lstStyle/>
          <a:p>
            <a:r>
              <a:rPr lang="en-US" b="1" dirty="0" smtClean="0">
                <a:latin typeface="Times New Roman" pitchFamily="18" charset="0"/>
                <a:cs typeface="Times New Roman" pitchFamily="18" charset="0"/>
              </a:rPr>
              <a:t>TABLET  (UNIT -2)</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0" y="4953000"/>
            <a:ext cx="3200400" cy="1752600"/>
          </a:xfrm>
          <a:solidFill>
            <a:schemeClr val="accent3">
              <a:lumMod val="20000"/>
              <a:lumOff val="80000"/>
            </a:schemeClr>
          </a:solidFill>
          <a:ln w="9525">
            <a:solidFill>
              <a:schemeClr val="tx1"/>
            </a:solidFill>
          </a:ln>
        </p:spPr>
        <p:txBody>
          <a:bodyPr>
            <a:normAutofit fontScale="77500" lnSpcReduction="20000"/>
          </a:bodyPr>
          <a:lstStyle/>
          <a:p>
            <a:pPr algn="l"/>
            <a:r>
              <a:rPr lang="en-US" b="1" dirty="0" err="1" smtClean="0">
                <a:solidFill>
                  <a:schemeClr val="tx1"/>
                </a:solidFill>
                <a:latin typeface="Times New Roman" pitchFamily="18" charset="0"/>
                <a:cs typeface="Times New Roman" pitchFamily="18" charset="0"/>
              </a:rPr>
              <a:t>Mrs</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Kalpana</a:t>
            </a:r>
            <a:r>
              <a:rPr lang="en-US" b="1" dirty="0" smtClean="0">
                <a:solidFill>
                  <a:schemeClr val="tx1"/>
                </a:solidFill>
                <a:latin typeface="Times New Roman" pitchFamily="18" charset="0"/>
                <a:cs typeface="Times New Roman" pitchFamily="18" charset="0"/>
              </a:rPr>
              <a:t> </a:t>
            </a:r>
          </a:p>
          <a:p>
            <a:pPr algn="l"/>
            <a:r>
              <a:rPr lang="en-US" b="1" dirty="0" smtClean="0">
                <a:solidFill>
                  <a:schemeClr val="tx1"/>
                </a:solidFill>
                <a:latin typeface="Times New Roman" pitchFamily="18" charset="0"/>
                <a:cs typeface="Times New Roman" pitchFamily="18" charset="0"/>
              </a:rPr>
              <a:t>(Assistant Professor)</a:t>
            </a:r>
          </a:p>
          <a:p>
            <a:pPr algn="l"/>
            <a:r>
              <a:rPr lang="en-US" b="1" dirty="0" smtClean="0">
                <a:solidFill>
                  <a:schemeClr val="tx1"/>
                </a:solidFill>
                <a:latin typeface="Times New Roman" pitchFamily="18" charset="0"/>
                <a:cs typeface="Times New Roman" pitchFamily="18" charset="0"/>
              </a:rPr>
              <a:t>U.I.O.P, CSJMU</a:t>
            </a:r>
          </a:p>
          <a:p>
            <a:pPr algn="l"/>
            <a:r>
              <a:rPr lang="en-US" b="1" dirty="0" smtClean="0">
                <a:solidFill>
                  <a:schemeClr val="tx1"/>
                </a:solidFill>
                <a:latin typeface="Times New Roman" pitchFamily="18" charset="0"/>
                <a:cs typeface="Times New Roman" pitchFamily="18" charset="0"/>
              </a:rPr>
              <a:t>Kanpur-208019</a:t>
            </a:r>
          </a:p>
          <a:p>
            <a:endParaRPr lang="en-US" b="1" dirty="0">
              <a:latin typeface="Times New Roman" pitchFamily="18" charset="0"/>
              <a:cs typeface="Times New Roman" pitchFamily="18" charset="0"/>
            </a:endParaRPr>
          </a:p>
        </p:txBody>
      </p:sp>
      <p:pic>
        <p:nvPicPr>
          <p:cNvPr id="4" name="Picture 2" descr="C:\Users\Dell\Desktop\csjmu.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76662" y="2885661"/>
            <a:ext cx="1590675" cy="12192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3776662" y="2133600"/>
            <a:ext cx="1557338"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PART -VII</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41833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wheel(1)">
                                      <p:cBhvr>
                                        <p:cTn id="19" dur="20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heel(1)">
                                      <p:cBhvr>
                                        <p:cTn id="24" dur="2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heel(1)">
                                      <p:cBhvr>
                                        <p:cTn id="29" dur="2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heel(1)">
                                      <p:cBhvr>
                                        <p:cTn id="34" dur="2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heel(1)">
                                      <p:cBhvr>
                                        <p:cTn id="3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b="1" dirty="0">
                <a:latin typeface="Times New Roman" pitchFamily="18" charset="0"/>
                <a:cs typeface="Times New Roman" pitchFamily="18" charset="0"/>
              </a:rPr>
              <a:t> FILM </a:t>
            </a:r>
            <a:r>
              <a:rPr lang="en-US" b="1" dirty="0" smtClean="0">
                <a:latin typeface="Times New Roman" pitchFamily="18" charset="0"/>
                <a:cs typeface="Times New Roman" pitchFamily="18" charset="0"/>
              </a:rPr>
              <a:t>COATING</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685800"/>
            <a:ext cx="9067800" cy="6096000"/>
          </a:xfrm>
        </p:spPr>
        <p:txBody>
          <a:bodyPr>
            <a:noAutofit/>
          </a:bodyPr>
          <a:lstStyle/>
          <a:p>
            <a:pPr marL="0" indent="0">
              <a:buNone/>
            </a:pPr>
            <a:endParaRPr lang="en-US" sz="3000" dirty="0" smtClean="0">
              <a:latin typeface="Times New Roman" pitchFamily="18" charset="0"/>
              <a:cs typeface="Times New Roman" pitchFamily="18" charset="0"/>
            </a:endParaRPr>
          </a:p>
          <a:p>
            <a:pPr algn="just">
              <a:buFont typeface="Wingdings" pitchFamily="2" charset="2"/>
              <a:buChar char="ü"/>
            </a:pPr>
            <a:r>
              <a:rPr lang="en-US" sz="3000" dirty="0" smtClean="0">
                <a:latin typeface="Times New Roman" pitchFamily="18" charset="0"/>
                <a:cs typeface="Times New Roman" pitchFamily="18" charset="0"/>
              </a:rPr>
              <a:t>The tablets </a:t>
            </a:r>
            <a:r>
              <a:rPr lang="en-US" sz="3000" dirty="0">
                <a:latin typeface="Times New Roman" pitchFamily="18" charset="0"/>
                <a:cs typeface="Times New Roman" pitchFamily="18" charset="0"/>
              </a:rPr>
              <a:t>are </a:t>
            </a:r>
            <a:r>
              <a:rPr lang="en-US" sz="3000" dirty="0" smtClean="0">
                <a:latin typeface="Times New Roman" pitchFamily="18" charset="0"/>
                <a:cs typeface="Times New Roman" pitchFamily="18" charset="0"/>
              </a:rPr>
              <a:t>coated with  </a:t>
            </a:r>
            <a:r>
              <a:rPr lang="en-US" sz="3000" dirty="0">
                <a:latin typeface="Times New Roman" pitchFamily="18" charset="0"/>
                <a:cs typeface="Times New Roman" pitchFamily="18" charset="0"/>
              </a:rPr>
              <a:t>a single or mixture of film forming </a:t>
            </a:r>
            <a:r>
              <a:rPr lang="en-US" sz="3000" dirty="0" smtClean="0">
                <a:latin typeface="Times New Roman" pitchFamily="18" charset="0"/>
                <a:cs typeface="Times New Roman" pitchFamily="18" charset="0"/>
              </a:rPr>
              <a:t>polymers like </a:t>
            </a:r>
            <a:r>
              <a:rPr lang="en-US" sz="3000" dirty="0" err="1">
                <a:latin typeface="Times New Roman" pitchFamily="18" charset="0"/>
                <a:cs typeface="Times New Roman" pitchFamily="18" charset="0"/>
              </a:rPr>
              <a:t>Hydroxy</a:t>
            </a:r>
            <a:r>
              <a:rPr lang="en-US" sz="3000" dirty="0">
                <a:latin typeface="Times New Roman" pitchFamily="18" charset="0"/>
                <a:cs typeface="Times New Roman" pitchFamily="18" charset="0"/>
              </a:rPr>
              <a:t> ethyl methyl cellulose, </a:t>
            </a:r>
            <a:r>
              <a:rPr lang="en-US" sz="3000" dirty="0" err="1">
                <a:latin typeface="Times New Roman" pitchFamily="18" charset="0"/>
                <a:cs typeface="Times New Roman" pitchFamily="18" charset="0"/>
              </a:rPr>
              <a:t>carbowax</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Hydroxypropyl</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methyl </a:t>
            </a:r>
            <a:r>
              <a:rPr lang="en-US" sz="3000" dirty="0" err="1" smtClean="0">
                <a:latin typeface="Times New Roman" pitchFamily="18" charset="0"/>
                <a:cs typeface="Times New Roman" pitchFamily="18" charset="0"/>
              </a:rPr>
              <a:t>cellulose,methyl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cellulose,PEG</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400 etc</a:t>
            </a:r>
            <a:r>
              <a:rPr lang="en-US" sz="3000" dirty="0" smtClean="0">
                <a:latin typeface="Times New Roman" pitchFamily="18" charset="0"/>
                <a:cs typeface="Times New Roman" pitchFamily="18" charset="0"/>
              </a:rPr>
              <a:t>.</a:t>
            </a:r>
          </a:p>
          <a:p>
            <a:pPr algn="just">
              <a:buFont typeface="Wingdings" pitchFamily="2" charset="2"/>
              <a:buChar char="ü"/>
            </a:pPr>
            <a:r>
              <a:rPr lang="en-US" sz="3000" dirty="0" smtClean="0">
                <a:latin typeface="Times New Roman" pitchFamily="18" charset="0"/>
                <a:cs typeface="Times New Roman" pitchFamily="18" charset="0"/>
              </a:rPr>
              <a:t> The </a:t>
            </a:r>
            <a:r>
              <a:rPr lang="en-US" sz="3000" dirty="0">
                <a:latin typeface="Times New Roman" pitchFamily="18" charset="0"/>
                <a:cs typeface="Times New Roman" pitchFamily="18" charset="0"/>
              </a:rPr>
              <a:t>polymer is dissolved in some volatile organic solvent and is sprayed over the tablets in a </a:t>
            </a:r>
            <a:r>
              <a:rPr lang="en-US" sz="3000" dirty="0" smtClean="0">
                <a:latin typeface="Times New Roman" pitchFamily="18" charset="0"/>
                <a:cs typeface="Times New Roman" pitchFamily="18" charset="0"/>
              </a:rPr>
              <a:t>coating pan</a:t>
            </a:r>
            <a:r>
              <a:rPr lang="en-US" sz="3000" dirty="0">
                <a:latin typeface="Times New Roman" pitchFamily="18" charset="0"/>
                <a:cs typeface="Times New Roman" pitchFamily="18" charset="0"/>
              </a:rPr>
              <a:t>. </a:t>
            </a:r>
          </a:p>
          <a:p>
            <a:pPr algn="just">
              <a:buFont typeface="Wingdings" pitchFamily="2" charset="2"/>
              <a:buChar char="ü"/>
            </a:pPr>
            <a:r>
              <a:rPr lang="en-US" sz="3000" dirty="0" smtClean="0">
                <a:latin typeface="Times New Roman" pitchFamily="18" charset="0"/>
                <a:cs typeface="Times New Roman" pitchFamily="18" charset="0"/>
              </a:rPr>
              <a:t>It </a:t>
            </a:r>
            <a:r>
              <a:rPr lang="en-US" sz="3000" dirty="0">
                <a:latin typeface="Times New Roman" pitchFamily="18" charset="0"/>
                <a:cs typeface="Times New Roman" pitchFamily="18" charset="0"/>
              </a:rPr>
              <a:t>is also used to make tablets waterproof </a:t>
            </a:r>
            <a:r>
              <a:rPr lang="en-US" sz="3000" dirty="0" smtClean="0">
                <a:latin typeface="Times New Roman" pitchFamily="18" charset="0"/>
                <a:cs typeface="Times New Roman" pitchFamily="18" charset="0"/>
              </a:rPr>
              <a:t> before </a:t>
            </a:r>
            <a:r>
              <a:rPr lang="en-US" sz="3000" dirty="0">
                <a:latin typeface="Times New Roman" pitchFamily="18" charset="0"/>
                <a:cs typeface="Times New Roman" pitchFamily="18" charset="0"/>
              </a:rPr>
              <a:t>sugar coating</a:t>
            </a:r>
            <a:r>
              <a:rPr lang="en-US" sz="3000" dirty="0" smtClean="0">
                <a:latin typeface="Times New Roman" pitchFamily="18" charset="0"/>
                <a:cs typeface="Times New Roman" pitchFamily="18" charset="0"/>
              </a:rPr>
              <a:t>.</a:t>
            </a:r>
          </a:p>
          <a:p>
            <a:pPr algn="just">
              <a:buFont typeface="Wingdings" pitchFamily="2" charset="2"/>
              <a:buChar char="ü"/>
            </a:pP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Film coating may be enteric or non enteric. </a:t>
            </a:r>
          </a:p>
        </p:txBody>
      </p:sp>
    </p:spTree>
    <p:extLst>
      <p:ext uri="{BB962C8B-B14F-4D97-AF65-F5344CB8AC3E}">
        <p14:creationId xmlns:p14="http://schemas.microsoft.com/office/powerpoint/2010/main" xmlns="" val="289985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372600" cy="914400"/>
          </a:xfrm>
        </p:spPr>
        <p:txBody>
          <a:bodyPr/>
          <a:lstStyle/>
          <a:p>
            <a:r>
              <a:rPr lang="en-US" b="1" dirty="0" smtClean="0">
                <a:latin typeface="Times New Roman" pitchFamily="18" charset="0"/>
                <a:cs typeface="Times New Roman" pitchFamily="18" charset="0"/>
              </a:rPr>
              <a:t>Advantages of Film coating</a:t>
            </a:r>
            <a:endParaRPr lang="en-US" b="1" dirty="0"/>
          </a:p>
        </p:txBody>
      </p:sp>
      <p:sp>
        <p:nvSpPr>
          <p:cNvPr id="4" name="Rectangle 3"/>
          <p:cNvSpPr/>
          <p:nvPr/>
        </p:nvSpPr>
        <p:spPr>
          <a:xfrm>
            <a:off x="0" y="1066800"/>
            <a:ext cx="9144000" cy="4708981"/>
          </a:xfrm>
          <a:prstGeom prst="rect">
            <a:avLst/>
          </a:prstGeom>
        </p:spPr>
        <p:txBody>
          <a:bodyPr wrap="square">
            <a:spAutoFit/>
          </a:bodyPr>
          <a:lstStyle/>
          <a:p>
            <a:pPr marL="457200" indent="-457200" algn="just">
              <a:buFont typeface="Wingdings" pitchFamily="2" charset="2"/>
              <a:buChar char="ü"/>
            </a:pPr>
            <a:r>
              <a:rPr lang="en-US" sz="3000" dirty="0" smtClean="0">
                <a:latin typeface="Times New Roman" pitchFamily="18" charset="0"/>
                <a:cs typeface="Times New Roman" pitchFamily="18" charset="0"/>
              </a:rPr>
              <a:t>It </a:t>
            </a:r>
            <a:r>
              <a:rPr lang="en-US" sz="3000" dirty="0">
                <a:latin typeface="Times New Roman" pitchFamily="18" charset="0"/>
                <a:cs typeface="Times New Roman" pitchFamily="18" charset="0"/>
              </a:rPr>
              <a:t>is a less time consuming technique.</a:t>
            </a:r>
          </a:p>
          <a:p>
            <a:pPr algn="just">
              <a:buFont typeface="Wingdings" pitchFamily="2" charset="2"/>
              <a:buChar char="ü"/>
            </a:pPr>
            <a:r>
              <a:rPr lang="en-US" sz="3000" dirty="0">
                <a:latin typeface="Times New Roman" pitchFamily="18" charset="0"/>
                <a:cs typeface="Times New Roman" pitchFamily="18" charset="0"/>
              </a:rPr>
              <a:t> Not much </a:t>
            </a:r>
            <a:r>
              <a:rPr lang="en-US" sz="3000" dirty="0" err="1">
                <a:latin typeface="Times New Roman" pitchFamily="18" charset="0"/>
                <a:cs typeface="Times New Roman" pitchFamily="18" charset="0"/>
              </a:rPr>
              <a:t>labour</a:t>
            </a:r>
            <a:r>
              <a:rPr lang="en-US" sz="3000" dirty="0">
                <a:latin typeface="Times New Roman" pitchFamily="18" charset="0"/>
                <a:cs typeface="Times New Roman" pitchFamily="18" charset="0"/>
              </a:rPr>
              <a:t> is required. </a:t>
            </a:r>
          </a:p>
          <a:p>
            <a:pPr algn="just">
              <a:buFont typeface="Wingdings" pitchFamily="2" charset="2"/>
              <a:buChar char="ü"/>
            </a:pPr>
            <a:r>
              <a:rPr lang="en-US" sz="3000" dirty="0">
                <a:latin typeface="Times New Roman" pitchFamily="18" charset="0"/>
                <a:cs typeface="Times New Roman" pitchFamily="18" charset="0"/>
              </a:rPr>
              <a:t> It has no adverse affect on disintegration of tablets. </a:t>
            </a:r>
          </a:p>
          <a:p>
            <a:pPr algn="just">
              <a:buFont typeface="Wingdings" pitchFamily="2" charset="2"/>
              <a:buChar char="ü"/>
            </a:pPr>
            <a:r>
              <a:rPr lang="en-US" sz="3000" dirty="0">
                <a:latin typeface="Times New Roman" pitchFamily="18" charset="0"/>
                <a:cs typeface="Times New Roman" pitchFamily="18" charset="0"/>
              </a:rPr>
              <a:t>Product cost is less. </a:t>
            </a:r>
          </a:p>
          <a:p>
            <a:pPr algn="just">
              <a:buFont typeface="Wingdings" pitchFamily="2" charset="2"/>
              <a:buChar char="ü"/>
            </a:pPr>
            <a:r>
              <a:rPr lang="en-US" sz="3000" dirty="0">
                <a:latin typeface="Times New Roman" pitchFamily="18" charset="0"/>
                <a:cs typeface="Times New Roman" pitchFamily="18" charset="0"/>
              </a:rPr>
              <a:t> It protects the drug from the atmospheric changes such as light, air and moisture. </a:t>
            </a:r>
          </a:p>
          <a:p>
            <a:pPr algn="just">
              <a:buFont typeface="Wingdings" pitchFamily="2" charset="2"/>
              <a:buChar char="ü"/>
            </a:pPr>
            <a:r>
              <a:rPr lang="en-US" sz="3000" dirty="0">
                <a:latin typeface="Times New Roman" pitchFamily="18" charset="0"/>
                <a:cs typeface="Times New Roman" pitchFamily="18" charset="0"/>
              </a:rPr>
              <a:t>Coating is resistant to cracking and chipping. </a:t>
            </a:r>
          </a:p>
          <a:p>
            <a:pPr algn="just">
              <a:buFont typeface="Wingdings" pitchFamily="2" charset="2"/>
              <a:buChar char="ü"/>
            </a:pPr>
            <a:r>
              <a:rPr lang="en-US" sz="3000" dirty="0" smtClean="0">
                <a:latin typeface="Times New Roman" pitchFamily="18" charset="0"/>
                <a:cs typeface="Times New Roman" pitchFamily="18" charset="0"/>
              </a:rPr>
              <a:t> It </a:t>
            </a:r>
            <a:r>
              <a:rPr lang="en-US" sz="3000" dirty="0">
                <a:latin typeface="Times New Roman" pitchFamily="18" charset="0"/>
                <a:cs typeface="Times New Roman" pitchFamily="18" charset="0"/>
              </a:rPr>
              <a:t>does not increase the weight of the tablet.</a:t>
            </a:r>
          </a:p>
          <a:p>
            <a:pPr algn="just">
              <a:buFont typeface="Wingdings" pitchFamily="2" charset="2"/>
              <a:buChar char="ü"/>
            </a:pPr>
            <a:r>
              <a:rPr lang="en-US" sz="3000" dirty="0">
                <a:latin typeface="Times New Roman" pitchFamily="18" charset="0"/>
                <a:cs typeface="Times New Roman" pitchFamily="18" charset="0"/>
              </a:rPr>
              <a:t> No waterproofing is required before actual film coating: </a:t>
            </a:r>
          </a:p>
        </p:txBody>
      </p:sp>
    </p:spTree>
    <p:extLst>
      <p:ext uri="{BB962C8B-B14F-4D97-AF65-F5344CB8AC3E}">
        <p14:creationId xmlns:p14="http://schemas.microsoft.com/office/powerpoint/2010/main" xmlns="" val="228211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smtClean="0">
                <a:latin typeface="Times New Roman" pitchFamily="18" charset="0"/>
                <a:cs typeface="Times New Roman" pitchFamily="18" charset="0"/>
              </a:rPr>
              <a:t>Various Types of tablet </a:t>
            </a:r>
            <a:r>
              <a:rPr lang="en-US" b="1" dirty="0">
                <a:latin typeface="Times New Roman" pitchFamily="18" charset="0"/>
                <a:cs typeface="Times New Roman" pitchFamily="18" charset="0"/>
              </a:rPr>
              <a:t>coating</a:t>
            </a:r>
          </a:p>
        </p:txBody>
      </p:sp>
      <p:sp>
        <p:nvSpPr>
          <p:cNvPr id="3" name="Content Placeholder 2"/>
          <p:cNvSpPr>
            <a:spLocks noGrp="1"/>
          </p:cNvSpPr>
          <p:nvPr>
            <p:ph idx="1"/>
          </p:nvPr>
        </p:nvSpPr>
        <p:spPr/>
        <p:txBody>
          <a:bodyPr/>
          <a:lstStyle/>
          <a:p>
            <a:pPr>
              <a:buFont typeface="Wingdings" pitchFamily="2" charset="2"/>
              <a:buChar char="ü"/>
            </a:pPr>
            <a:r>
              <a:rPr lang="en-US" sz="3000" dirty="0">
                <a:latin typeface="Times New Roman" pitchFamily="18" charset="0"/>
                <a:cs typeface="Times New Roman" pitchFamily="18" charset="0"/>
              </a:rPr>
              <a:t>Sugar </a:t>
            </a:r>
            <a:r>
              <a:rPr lang="en-US" sz="3000" dirty="0" smtClean="0">
                <a:latin typeface="Times New Roman" pitchFamily="18" charset="0"/>
                <a:cs typeface="Times New Roman" pitchFamily="18" charset="0"/>
              </a:rPr>
              <a:t>coating</a:t>
            </a:r>
          </a:p>
          <a:p>
            <a:pPr>
              <a:buFont typeface="Wingdings" pitchFamily="2" charset="2"/>
              <a:buChar char="ü"/>
            </a:pPr>
            <a:r>
              <a:rPr lang="en-US" sz="3000" dirty="0">
                <a:latin typeface="Times New Roman" pitchFamily="18" charset="0"/>
                <a:cs typeface="Times New Roman" pitchFamily="18" charset="0"/>
              </a:rPr>
              <a:t>Film </a:t>
            </a:r>
            <a:r>
              <a:rPr lang="en-US" sz="3000" dirty="0" smtClean="0">
                <a:latin typeface="Times New Roman" pitchFamily="18" charset="0"/>
                <a:cs typeface="Times New Roman" pitchFamily="18" charset="0"/>
              </a:rPr>
              <a:t>coating</a:t>
            </a:r>
          </a:p>
          <a:p>
            <a:pPr>
              <a:buFont typeface="Wingdings" pitchFamily="2" charset="2"/>
              <a:buChar char="ü"/>
            </a:pPr>
            <a:r>
              <a:rPr lang="en-US" sz="3000" dirty="0" smtClean="0">
                <a:latin typeface="Times New Roman" pitchFamily="18" charset="0"/>
                <a:cs typeface="Times New Roman" pitchFamily="18" charset="0"/>
              </a:rPr>
              <a:t>Enteric coating</a:t>
            </a:r>
          </a:p>
          <a:p>
            <a:pPr marL="0" indent="0">
              <a:buNone/>
            </a:pPr>
            <a:endParaRPr lang="en-US" dirty="0"/>
          </a:p>
        </p:txBody>
      </p:sp>
    </p:spTree>
    <p:extLst>
      <p:ext uri="{BB962C8B-B14F-4D97-AF65-F5344CB8AC3E}">
        <p14:creationId xmlns:p14="http://schemas.microsoft.com/office/powerpoint/2010/main" xmlns="" val="174719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581"/>
            <a:ext cx="9144000" cy="661219"/>
          </a:xfrm>
        </p:spPr>
        <p:txBody>
          <a:bodyPr>
            <a:noAutofit/>
          </a:bodyPr>
          <a:lstStyle/>
          <a:p>
            <a:r>
              <a:rPr lang="en-US" b="1" dirty="0">
                <a:latin typeface="Times New Roman" pitchFamily="18" charset="0"/>
                <a:cs typeface="Times New Roman" pitchFamily="18" charset="0"/>
              </a:rPr>
              <a:t>SUGAR COATING</a:t>
            </a:r>
          </a:p>
        </p:txBody>
      </p:sp>
      <p:sp>
        <p:nvSpPr>
          <p:cNvPr id="4" name="Rectangle 3"/>
          <p:cNvSpPr/>
          <p:nvPr/>
        </p:nvSpPr>
        <p:spPr>
          <a:xfrm>
            <a:off x="0" y="762000"/>
            <a:ext cx="9139084" cy="7017306"/>
          </a:xfrm>
          <a:prstGeom prst="rect">
            <a:avLst/>
          </a:prstGeom>
        </p:spPr>
        <p:txBody>
          <a:bodyPr wrap="square">
            <a:spAutoFit/>
          </a:bodyPr>
          <a:lstStyle/>
          <a:p>
            <a:pPr algn="just"/>
            <a:r>
              <a:rPr lang="en-US" sz="2800" dirty="0" smtClean="0">
                <a:latin typeface="Times New Roman" pitchFamily="18" charset="0"/>
                <a:cs typeface="Times New Roman" pitchFamily="18" charset="0"/>
              </a:rPr>
              <a:t>The process  involves the application of sugar solution with color for several times to give uniform and elegant film.</a:t>
            </a:r>
          </a:p>
          <a:p>
            <a:pPr algn="just"/>
            <a:r>
              <a:rPr lang="en-US" sz="2800" b="1" dirty="0" smtClean="0">
                <a:latin typeface="Times New Roman" pitchFamily="18" charset="0"/>
                <a:cs typeface="Times New Roman" pitchFamily="18" charset="0"/>
              </a:rPr>
              <a:t>Advantages :</a:t>
            </a:r>
          </a:p>
          <a:p>
            <a:pPr marL="457200" indent="-457200" algn="just">
              <a:buFont typeface="Wingdings" pitchFamily="2" charset="2"/>
              <a:buChar char="ü"/>
            </a:pPr>
            <a:r>
              <a:rPr lang="en-US" sz="2800" dirty="0" smtClean="0">
                <a:latin typeface="Times New Roman" pitchFamily="18" charset="0"/>
                <a:cs typeface="Times New Roman" pitchFamily="18" charset="0"/>
              </a:rPr>
              <a:t>It prevents unpleasant </a:t>
            </a:r>
            <a:r>
              <a:rPr lang="en-US" sz="2800" dirty="0" err="1" smtClean="0">
                <a:latin typeface="Times New Roman" pitchFamily="18" charset="0"/>
                <a:cs typeface="Times New Roman" pitchFamily="18" charset="0"/>
              </a:rPr>
              <a:t>odour</a:t>
            </a:r>
            <a:r>
              <a:rPr lang="en-US" sz="2800" dirty="0" smtClean="0">
                <a:latin typeface="Times New Roman" pitchFamily="18" charset="0"/>
                <a:cs typeface="Times New Roman" pitchFamily="18" charset="0"/>
              </a:rPr>
              <a:t> </a:t>
            </a:r>
          </a:p>
          <a:p>
            <a:pPr marL="457200" indent="-457200" algn="just">
              <a:buFont typeface="Wingdings" pitchFamily="2" charset="2"/>
              <a:buChar char="ü"/>
            </a:pPr>
            <a:r>
              <a:rPr lang="en-US" sz="2800" dirty="0" smtClean="0">
                <a:latin typeface="Times New Roman" pitchFamily="18" charset="0"/>
                <a:cs typeface="Times New Roman" pitchFamily="18" charset="0"/>
              </a:rPr>
              <a:t> Give sweet taste to tablet by masking bitter taste. Highly elegant and glossed tablets are obtained. </a:t>
            </a:r>
          </a:p>
          <a:p>
            <a:pPr algn="just"/>
            <a:r>
              <a:rPr lang="en-US" sz="2800" b="1" dirty="0" smtClean="0">
                <a:latin typeface="Times New Roman" pitchFamily="18" charset="0"/>
                <a:cs typeface="Times New Roman" pitchFamily="18" charset="0"/>
              </a:rPr>
              <a:t>Disadvantages:</a:t>
            </a:r>
          </a:p>
          <a:p>
            <a:pPr marL="457200" indent="-457200" algn="just">
              <a:buFont typeface="Wingdings" pitchFamily="2" charset="2"/>
              <a:buChar char="ü"/>
            </a:pPr>
            <a:r>
              <a:rPr lang="en-US" sz="2800" dirty="0" smtClean="0">
                <a:latin typeface="Times New Roman" pitchFamily="18" charset="0"/>
                <a:cs typeface="Times New Roman" pitchFamily="18" charset="0"/>
              </a:rPr>
              <a:t>Duration: Hours to few days, Time taking</a:t>
            </a:r>
          </a:p>
          <a:p>
            <a:pPr algn="just"/>
            <a:r>
              <a:rPr lang="en-US" sz="2800" b="1" u="sng" dirty="0" smtClean="0">
                <a:latin typeface="Times New Roman" pitchFamily="18" charset="0"/>
                <a:cs typeface="Times New Roman" pitchFamily="18" charset="0"/>
              </a:rPr>
              <a:t>Steps involved in sugar coating are :</a:t>
            </a:r>
          </a:p>
          <a:p>
            <a:pPr marL="457200" indent="-457200" algn="just">
              <a:buFont typeface="Wingdings" pitchFamily="2" charset="2"/>
              <a:buChar char="v"/>
            </a:pPr>
            <a:r>
              <a:rPr lang="en-US" sz="2800" dirty="0" smtClean="0">
                <a:latin typeface="Times New Roman" pitchFamily="18" charset="0"/>
                <a:cs typeface="Times New Roman" pitchFamily="18" charset="0"/>
              </a:rPr>
              <a:t>Sealing </a:t>
            </a:r>
          </a:p>
          <a:p>
            <a:pPr marL="457200" indent="-457200" algn="just">
              <a:buFont typeface="Wingdings" pitchFamily="2" charset="2"/>
              <a:buChar char="v"/>
            </a:pPr>
            <a:r>
              <a:rPr lang="en-US" sz="2800" dirty="0" smtClean="0">
                <a:latin typeface="Times New Roman" pitchFamily="18" charset="0"/>
                <a:cs typeface="Times New Roman" pitchFamily="18" charset="0"/>
              </a:rPr>
              <a:t>Sub-coating </a:t>
            </a:r>
          </a:p>
          <a:p>
            <a:pPr marL="457200" indent="-457200" algn="just">
              <a:buFont typeface="Wingdings" pitchFamily="2" charset="2"/>
              <a:buChar char="v"/>
            </a:pPr>
            <a:r>
              <a:rPr lang="en-US" sz="2800" dirty="0" err="1" smtClean="0">
                <a:latin typeface="Times New Roman" pitchFamily="18" charset="0"/>
                <a:cs typeface="Times New Roman" pitchFamily="18" charset="0"/>
              </a:rPr>
              <a:t>Syruping</a:t>
            </a:r>
            <a:r>
              <a:rPr lang="en-US" sz="2800" dirty="0" smtClean="0">
                <a:latin typeface="Times New Roman" pitchFamily="18" charset="0"/>
                <a:cs typeface="Times New Roman" pitchFamily="18" charset="0"/>
              </a:rPr>
              <a:t>(smoothing</a:t>
            </a:r>
            <a:r>
              <a:rPr lang="en-US" sz="2800" dirty="0">
                <a:latin typeface="Times New Roman" pitchFamily="18" charset="0"/>
                <a:cs typeface="Times New Roman" pitchFamily="18" charset="0"/>
              </a:rPr>
              <a:t>) </a:t>
            </a:r>
          </a:p>
          <a:p>
            <a:pPr marL="457200" indent="-457200" algn="just">
              <a:buFont typeface="Wingdings" pitchFamily="2" charset="2"/>
              <a:buChar char="v"/>
            </a:pPr>
            <a:r>
              <a:rPr lang="en-US" sz="2800" dirty="0" smtClean="0">
                <a:latin typeface="Times New Roman" pitchFamily="18" charset="0"/>
                <a:cs typeface="Times New Roman" pitchFamily="18" charset="0"/>
              </a:rPr>
              <a:t>Finishing </a:t>
            </a:r>
          </a:p>
          <a:p>
            <a:pPr marL="457200" indent="-457200" algn="just">
              <a:buFont typeface="Wingdings" pitchFamily="2" charset="2"/>
              <a:buChar char="v"/>
            </a:pPr>
            <a:r>
              <a:rPr lang="en-US" sz="2800" dirty="0" smtClean="0">
                <a:latin typeface="Times New Roman" pitchFamily="18" charset="0"/>
                <a:cs typeface="Times New Roman" pitchFamily="18" charset="0"/>
              </a:rPr>
              <a:t>Polishing </a:t>
            </a:r>
            <a:r>
              <a:rPr lang="en-US" sz="2800" dirty="0">
                <a:latin typeface="Times New Roman" pitchFamily="18" charset="0"/>
                <a:cs typeface="Times New Roman" pitchFamily="18" charset="0"/>
              </a:rPr>
              <a:t>35</a:t>
            </a:r>
          </a:p>
          <a:p>
            <a:pPr marL="457200" indent="-457200" algn="just">
              <a:buFont typeface="Wingdings" pitchFamily="2" charset="2"/>
              <a:buChar char="ü"/>
            </a:pPr>
            <a:endParaRPr lang="en-US" sz="2800" dirty="0" smtClean="0">
              <a:latin typeface="Times New Roman" pitchFamily="18" charset="0"/>
              <a:cs typeface="Times New Roman" pitchFamily="18" charset="0"/>
            </a:endParaRPr>
          </a:p>
          <a:p>
            <a:pPr marL="457200" indent="-457200" algn="just">
              <a:buFont typeface="Wingdings" pitchFamily="2" charset="2"/>
              <a:buChar char="ü"/>
            </a:pP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1402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r>
              <a:rPr lang="en-US" b="1" u="sng" dirty="0" smtClean="0">
                <a:latin typeface="Times New Roman" pitchFamily="18" charset="0"/>
                <a:cs typeface="Times New Roman" pitchFamily="18" charset="0"/>
              </a:rPr>
              <a:t>Sugar Coating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Autofit/>
          </a:bodyPr>
          <a:lstStyle/>
          <a:p>
            <a:pPr>
              <a:buFont typeface="Wingdings" pitchFamily="2" charset="2"/>
              <a:buChar char="ü"/>
            </a:pPr>
            <a:r>
              <a:rPr lang="en-US" sz="3000" b="1" u="sng" dirty="0" smtClean="0">
                <a:latin typeface="Times New Roman" pitchFamily="18" charset="0"/>
                <a:cs typeface="Times New Roman" pitchFamily="18" charset="0"/>
              </a:rPr>
              <a:t>Sealing</a:t>
            </a:r>
            <a:r>
              <a:rPr lang="en-US" sz="3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Sealing </a:t>
            </a:r>
            <a:r>
              <a:rPr lang="en-US" sz="2800" dirty="0">
                <a:latin typeface="Times New Roman" pitchFamily="18" charset="0"/>
                <a:cs typeface="Times New Roman" pitchFamily="18" charset="0"/>
              </a:rPr>
              <a:t>is done to ensure that a thin layer of water proof material, such as, shellac or cellulose acid phthalate is deposited on the surface of the tablets. The shellac or cellulose acid phthalate is dissolved in alcohol or acetone &amp; its several coats are given in coating pan. A coating pan is made up of copper or stainless steel. The pan is rotated with the help of an electric motor</a:t>
            </a:r>
            <a:r>
              <a:rPr lang="en-US" sz="2800" dirty="0" smtClean="0">
                <a:latin typeface="Times New Roman" pitchFamily="18" charset="0"/>
                <a:cs typeface="Times New Roman" pitchFamily="18" charset="0"/>
              </a:rPr>
              <a:t>.</a:t>
            </a:r>
          </a:p>
          <a:p>
            <a:pPr marL="0" indent="0" algn="just">
              <a:buNone/>
            </a:pPr>
            <a:r>
              <a:rPr lang="en-US" sz="2800" dirty="0" smtClean="0">
                <a:latin typeface="Times New Roman" pitchFamily="18" charset="0"/>
                <a:cs typeface="Times New Roman" pitchFamily="18" charset="0"/>
              </a:rPr>
              <a:t>Eg:shellac,zein,Oleicacid,PG,PEG4000,alcohol,methylene chloride.</a:t>
            </a:r>
          </a:p>
          <a:p>
            <a:pPr marL="0" indent="0" algn="just">
              <a:buNone/>
            </a:pPr>
            <a:r>
              <a:rPr lang="en-US" sz="2800" dirty="0" err="1" smtClean="0">
                <a:latin typeface="Times New Roman" pitchFamily="18" charset="0"/>
                <a:cs typeface="Times New Roman" pitchFamily="18" charset="0"/>
              </a:rPr>
              <a:t>Zein</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is alcohol-soluble protein derivative</a:t>
            </a:r>
            <a:r>
              <a:rPr lang="en-US" sz="2800" dirty="0" smtClean="0">
                <a:latin typeface="Times New Roman" pitchFamily="18" charset="0"/>
                <a:cs typeface="Times New Roman" pitchFamily="18" charset="0"/>
              </a:rPr>
              <a:t>.</a:t>
            </a:r>
          </a:p>
          <a:p>
            <a:pPr marL="0" indent="0" algn="just">
              <a:buNone/>
            </a:pPr>
            <a:r>
              <a:rPr lang="en-US" sz="2800" dirty="0" smtClean="0">
                <a:latin typeface="Times New Roman" pitchFamily="18" charset="0"/>
                <a:cs typeface="Times New Roman" pitchFamily="18" charset="0"/>
              </a:rPr>
              <a:t>Shellac </a:t>
            </a:r>
            <a:r>
              <a:rPr lang="en-US" sz="2800" dirty="0">
                <a:latin typeface="Times New Roman" pitchFamily="18" charset="0"/>
                <a:cs typeface="Times New Roman" pitchFamily="18" charset="0"/>
              </a:rPr>
              <a:t>is more effective(because of polymerization of shellac</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But it lengthens tablet disintegration and dissolution </a:t>
            </a:r>
            <a:r>
              <a:rPr lang="en-US" sz="2800" dirty="0"/>
              <a:t>times. </a:t>
            </a:r>
          </a:p>
          <a:p>
            <a:r>
              <a:rPr lang="en-US" sz="2800" dirty="0">
                <a:hlinkClick r:id="rId2" tooltip="Over wetting of tablet&#10;Moisture is absorbed&#10;Leads to&#10;Tablet..."/>
              </a:rPr>
              <a:t>38. </a:t>
            </a:r>
            <a:r>
              <a:rPr lang="en-US" sz="2800" dirty="0"/>
              <a:t>Over wetting of tablet Moisture is absorbed Leads to Tablet softening or disintegration and effects Physical and chemical stability (To over come this problem seal coating is done)</a:t>
            </a:r>
          </a:p>
          <a:p>
            <a:pPr marL="0" indent="0" algn="just">
              <a:buNone/>
            </a:pPr>
            <a:endParaRPr lang="en-US" sz="3000" dirty="0" smtClean="0">
              <a:latin typeface="Times New Roman" pitchFamily="18" charset="0"/>
              <a:cs typeface="Times New Roman" pitchFamily="18" charset="0"/>
            </a:endParaRPr>
          </a:p>
          <a:p>
            <a:pPr marL="0" indent="0" algn="just">
              <a:buNone/>
            </a:pP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056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endParaRPr lang="en-US" sz="2800" dirty="0" smtClean="0">
              <a:latin typeface="Times New Roman" pitchFamily="18" charset="0"/>
              <a:cs typeface="Times New Roman" pitchFamily="18" charset="0"/>
            </a:endParaRPr>
          </a:p>
          <a:p>
            <a:pPr marL="0" indent="0">
              <a:buNone/>
            </a:pPr>
            <a:r>
              <a:rPr lang="en-US" sz="2800" b="1" u="sng" dirty="0" smtClean="0">
                <a:latin typeface="Times New Roman" pitchFamily="18" charset="0"/>
                <a:cs typeface="Times New Roman" pitchFamily="18" charset="0"/>
              </a:rPr>
              <a:t>Purpose of seal coat:</a:t>
            </a:r>
          </a:p>
          <a:p>
            <a:pPr marL="0" indent="0">
              <a:buNone/>
            </a:pPr>
            <a:r>
              <a:rPr lang="en-US" sz="2800" dirty="0" smtClean="0">
                <a:latin typeface="Times New Roman" pitchFamily="18" charset="0"/>
                <a:cs typeface="Times New Roman" pitchFamily="18" charset="0"/>
              </a:rPr>
              <a:t>Over wetting of tablet                       Moisture is absorbed </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Leads the Tablet softening               disintegration               affects Physical and chemical stability.</a:t>
            </a:r>
          </a:p>
          <a:p>
            <a:pPr marL="0" indent="0">
              <a:buNone/>
            </a:pPr>
            <a:r>
              <a:rPr lang="en-US" sz="2800" dirty="0" smtClean="0">
                <a:latin typeface="Times New Roman" pitchFamily="18" charset="0"/>
                <a:cs typeface="Times New Roman" pitchFamily="18" charset="0"/>
              </a:rPr>
              <a:t> (To over come this problem seal coating is done)</a:t>
            </a:r>
            <a:endParaRPr lang="en-US" sz="2800" dirty="0">
              <a:latin typeface="Times New Roman" pitchFamily="18" charset="0"/>
              <a:cs typeface="Times New Roman" pitchFamily="18" charset="0"/>
            </a:endParaRPr>
          </a:p>
        </p:txBody>
      </p:sp>
      <p:cxnSp>
        <p:nvCxnSpPr>
          <p:cNvPr id="5" name="Straight Arrow Connector 4"/>
          <p:cNvCxnSpPr/>
          <p:nvPr/>
        </p:nvCxnSpPr>
        <p:spPr>
          <a:xfrm>
            <a:off x="3810000" y="13716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8382000" y="1361768"/>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934132" y="17526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239000" y="17526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9833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lgn="just">
              <a:buFont typeface="Wingdings" pitchFamily="2" charset="2"/>
              <a:buChar char="ü"/>
            </a:pPr>
            <a:r>
              <a:rPr lang="en-US" sz="3000" b="1" u="sng" dirty="0">
                <a:latin typeface="Times New Roman" pitchFamily="18" charset="0"/>
                <a:cs typeface="Times New Roman" pitchFamily="18" charset="0"/>
              </a:rPr>
              <a:t>Sub coating </a:t>
            </a:r>
            <a:endParaRPr lang="en-US" sz="3000" b="1"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In sub coating several coats of sugar &amp; other material such as Gelatin, Acacia etc. are given to round of tablet and to help in building up to tablet size. Several coats of concentrated syrup containing acacia or gelatin are given. After each addition of the syrup, dusting powder is sprinkled. The dusting powder is a mixture of starch, talc &amp; powdered acacia. </a:t>
            </a:r>
          </a:p>
          <a:p>
            <a:pPr marL="0" indent="0">
              <a:buNone/>
            </a:pPr>
            <a:r>
              <a:rPr lang="en-US" sz="3000" b="1" u="sng" dirty="0" smtClean="0">
                <a:latin typeface="Times New Roman" pitchFamily="18" charset="0"/>
                <a:cs typeface="Times New Roman" pitchFamily="18" charset="0"/>
              </a:rPr>
              <a:t>Purpose</a:t>
            </a:r>
            <a:r>
              <a:rPr lang="en-US" sz="3000" dirty="0" smtClean="0">
                <a:latin typeface="Times New Roman" pitchFamily="18" charset="0"/>
                <a:cs typeface="Times New Roman" pitchFamily="18" charset="0"/>
              </a:rPr>
              <a:t>:</a:t>
            </a:r>
          </a:p>
          <a:p>
            <a:pPr>
              <a:buFont typeface="Wingdings" pitchFamily="2" charset="2"/>
              <a:buChar char="ü"/>
            </a:pPr>
            <a:r>
              <a:rPr lang="en-US" sz="3000" dirty="0" smtClean="0">
                <a:latin typeface="Times New Roman" pitchFamily="18" charset="0"/>
                <a:cs typeface="Times New Roman" pitchFamily="18" charset="0"/>
              </a:rPr>
              <a:t>To </a:t>
            </a:r>
            <a:r>
              <a:rPr lang="en-US" sz="3000" dirty="0">
                <a:latin typeface="Times New Roman" pitchFamily="18" charset="0"/>
                <a:cs typeface="Times New Roman" pitchFamily="18" charset="0"/>
              </a:rPr>
              <a:t>form uniform </a:t>
            </a:r>
            <a:r>
              <a:rPr lang="en-US" sz="3000" dirty="0" smtClean="0">
                <a:latin typeface="Times New Roman" pitchFamily="18" charset="0"/>
                <a:cs typeface="Times New Roman" pitchFamily="18" charset="0"/>
              </a:rPr>
              <a:t>edges</a:t>
            </a:r>
          </a:p>
          <a:p>
            <a:pPr>
              <a:buFont typeface="Wingdings" pitchFamily="2" charset="2"/>
              <a:buChar char="ü"/>
            </a:pPr>
            <a:r>
              <a:rPr lang="en-US" sz="3000" dirty="0" smtClean="0">
                <a:latin typeface="Times New Roman" pitchFamily="18" charset="0"/>
                <a:cs typeface="Times New Roman" pitchFamily="18" charset="0"/>
              </a:rPr>
              <a:t>To </a:t>
            </a:r>
            <a:r>
              <a:rPr lang="en-US" sz="3000" dirty="0">
                <a:latin typeface="Times New Roman" pitchFamily="18" charset="0"/>
                <a:cs typeface="Times New Roman" pitchFamily="18" charset="0"/>
              </a:rPr>
              <a:t>build up the tablet size</a:t>
            </a:r>
            <a:r>
              <a:rPr lang="en-US" sz="3000" dirty="0" smtClean="0">
                <a:latin typeface="Times New Roman" pitchFamily="18" charset="0"/>
                <a:cs typeface="Times New Roman" pitchFamily="18" charset="0"/>
              </a:rPr>
              <a:t>.</a:t>
            </a:r>
          </a:p>
          <a:p>
            <a:pPr>
              <a:buFont typeface="Wingdings" pitchFamily="2" charset="2"/>
              <a:buChar char="ü"/>
            </a:pP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Sub coating increases the tablet weight from 50 to 100 </a:t>
            </a:r>
            <a:r>
              <a:rPr lang="en-US" sz="3000" dirty="0" smtClean="0">
                <a:latin typeface="Times New Roman" pitchFamily="18" charset="0"/>
                <a:cs typeface="Times New Roman" pitchFamily="18" charset="0"/>
              </a:rPr>
              <a:t>percent.</a:t>
            </a:r>
          </a:p>
          <a:p>
            <a:pPr>
              <a:buFont typeface="Wingdings" pitchFamily="2" charset="2"/>
              <a:buChar char="ü"/>
            </a:pPr>
            <a:r>
              <a:rPr lang="en-US" sz="3000" dirty="0" smtClean="0">
                <a:latin typeface="Times New Roman" pitchFamily="18" charset="0"/>
                <a:cs typeface="Times New Roman" pitchFamily="18" charset="0"/>
              </a:rPr>
              <a:t>Examples- </a:t>
            </a:r>
            <a:r>
              <a:rPr lang="en-US" sz="3000" dirty="0">
                <a:latin typeface="Times New Roman" pitchFamily="18" charset="0"/>
                <a:cs typeface="Times New Roman" pitchFamily="18" charset="0"/>
              </a:rPr>
              <a:t>Gelatin, sugarcane powder, corn syrup, syrup , distilled water, Gum acacia. </a:t>
            </a:r>
          </a:p>
          <a:p>
            <a:pPr>
              <a:buFont typeface="Wingdings" pitchFamily="2" charset="2"/>
              <a:buChar char="ü"/>
            </a:pPr>
            <a:r>
              <a:rPr lang="en-US" sz="3000" dirty="0" smtClean="0">
                <a:latin typeface="Times New Roman" pitchFamily="18" charset="0"/>
                <a:cs typeface="Times New Roman" pitchFamily="18" charset="0"/>
              </a:rPr>
              <a:t>It </a:t>
            </a:r>
            <a:r>
              <a:rPr lang="en-US" sz="3000" dirty="0">
                <a:latin typeface="Times New Roman" pitchFamily="18" charset="0"/>
                <a:cs typeface="Times New Roman" pitchFamily="18" charset="0"/>
              </a:rPr>
              <a:t>involves Application of binder </a:t>
            </a:r>
            <a:r>
              <a:rPr lang="en-US" sz="3000" dirty="0" smtClean="0">
                <a:latin typeface="Times New Roman" pitchFamily="18" charset="0"/>
                <a:cs typeface="Times New Roman" pitchFamily="18" charset="0"/>
              </a:rPr>
              <a:t>solution to  </a:t>
            </a:r>
            <a:r>
              <a:rPr lang="en-US" sz="3000" dirty="0">
                <a:latin typeface="Times New Roman" pitchFamily="18" charset="0"/>
                <a:cs typeface="Times New Roman" pitchFamily="18" charset="0"/>
              </a:rPr>
              <a:t>the Tablets followed by Dusting of sub coating with powders and drying until the tablet edges have been covered &amp; The desired thickness is achieved</a:t>
            </a:r>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a:p>
            <a:pPr marL="0" indent="0" algn="just">
              <a:buNone/>
            </a:pP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9787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124754"/>
          </a:xfrm>
          <a:prstGeom prst="rect">
            <a:avLst/>
          </a:prstGeom>
        </p:spPr>
        <p:txBody>
          <a:bodyPr wrap="square">
            <a:spAutoFit/>
          </a:bodyPr>
          <a:lstStyle/>
          <a:p>
            <a:pPr algn="just">
              <a:buFont typeface="Wingdings" pitchFamily="2" charset="2"/>
              <a:buChar char="ü"/>
            </a:pPr>
            <a:r>
              <a:rPr lang="en-US" sz="2800" b="1" u="sng" dirty="0">
                <a:latin typeface="Times New Roman" pitchFamily="18" charset="0"/>
                <a:cs typeface="Times New Roman" pitchFamily="18" charset="0"/>
              </a:rPr>
              <a:t>Smoothing &amp; </a:t>
            </a:r>
            <a:r>
              <a:rPr lang="en-US" sz="2800" b="1" u="sng" dirty="0" err="1">
                <a:latin typeface="Times New Roman" pitchFamily="18" charset="0"/>
                <a:cs typeface="Times New Roman" pitchFamily="18" charset="0"/>
              </a:rPr>
              <a:t>Syruping</a:t>
            </a:r>
            <a:r>
              <a:rPr lang="en-US" sz="2800" b="1" u="sng" dirty="0">
                <a:latin typeface="Times New Roman" pitchFamily="18" charset="0"/>
                <a:cs typeface="Times New Roman" pitchFamily="18" charset="0"/>
              </a:rPr>
              <a:t> </a:t>
            </a:r>
          </a:p>
          <a:p>
            <a:pPr algn="just"/>
            <a:r>
              <a:rPr lang="en-US" sz="2800" dirty="0">
                <a:latin typeface="Times New Roman" pitchFamily="18" charset="0"/>
                <a:cs typeface="Times New Roman" pitchFamily="18" charset="0"/>
              </a:rPr>
              <a:t>This is done to give sugar coats, opacity &amp; </a:t>
            </a:r>
            <a:r>
              <a:rPr lang="en-US" sz="2800" dirty="0" err="1">
                <a:latin typeface="Times New Roman" pitchFamily="18" charset="0"/>
                <a:cs typeface="Times New Roman" pitchFamily="18" charset="0"/>
              </a:rPr>
              <a:t>colour</a:t>
            </a:r>
            <a:r>
              <a:rPr lang="en-US" sz="2800" dirty="0">
                <a:latin typeface="Times New Roman" pitchFamily="18" charset="0"/>
                <a:cs typeface="Times New Roman" pitchFamily="18" charset="0"/>
              </a:rPr>
              <a:t> to tablets. Several coats of the syrup are applied. </a:t>
            </a:r>
            <a:r>
              <a:rPr lang="en-US" sz="2800" dirty="0" err="1">
                <a:latin typeface="Times New Roman" pitchFamily="18" charset="0"/>
                <a:cs typeface="Times New Roman" pitchFamily="18" charset="0"/>
              </a:rPr>
              <a:t>Colouring</a:t>
            </a:r>
            <a:r>
              <a:rPr lang="en-US" sz="2800" dirty="0">
                <a:latin typeface="Times New Roman" pitchFamily="18" charset="0"/>
                <a:cs typeface="Times New Roman" pitchFamily="18" charset="0"/>
              </a:rPr>
              <a:t> materials &amp; opacity agent are also added to the syrup The process of coating is repeated until uniform </a:t>
            </a:r>
            <a:r>
              <a:rPr lang="en-US" sz="2800" dirty="0" err="1">
                <a:latin typeface="Times New Roman" pitchFamily="18" charset="0"/>
                <a:cs typeface="Times New Roman" pitchFamily="18" charset="0"/>
              </a:rPr>
              <a:t>coloured</a:t>
            </a:r>
            <a:r>
              <a:rPr lang="en-US" sz="2800" dirty="0">
                <a:latin typeface="Times New Roman" pitchFamily="18" charset="0"/>
                <a:cs typeface="Times New Roman" pitchFamily="18" charset="0"/>
              </a:rPr>
              <a:t> tablets are </a:t>
            </a:r>
            <a:r>
              <a:rPr lang="en-US" sz="2800" dirty="0" smtClean="0">
                <a:latin typeface="Times New Roman" pitchFamily="18" charset="0"/>
                <a:cs typeface="Times New Roman" pitchFamily="18" charset="0"/>
              </a:rPr>
              <a:t>obtained</a:t>
            </a:r>
          </a:p>
          <a:p>
            <a:pPr algn="just"/>
            <a:r>
              <a:rPr lang="en-US" sz="2800" dirty="0" smtClean="0">
                <a:latin typeface="Times New Roman" pitchFamily="18" charset="0"/>
                <a:cs typeface="Times New Roman" pitchFamily="18" charset="0"/>
              </a:rPr>
              <a:t>Purpose:</a:t>
            </a:r>
          </a:p>
          <a:p>
            <a:pPr marL="457200" indent="-457200" algn="just">
              <a:buFont typeface="Wingdings" pitchFamily="2" charset="2"/>
              <a:buChar char="ü"/>
            </a:pPr>
            <a:r>
              <a:rPr lang="en-US" sz="2800" dirty="0" smtClean="0">
                <a:latin typeface="Times New Roman" pitchFamily="18" charset="0"/>
                <a:cs typeface="Times New Roman" pitchFamily="18" charset="0"/>
              </a:rPr>
              <a:t>The purpose is to cover </a:t>
            </a:r>
            <a:r>
              <a:rPr lang="en-US" sz="2800" dirty="0">
                <a:latin typeface="Times New Roman" pitchFamily="18" charset="0"/>
                <a:cs typeface="Times New Roman" pitchFamily="18" charset="0"/>
              </a:rPr>
              <a:t>the imperfections </a:t>
            </a:r>
            <a:r>
              <a:rPr lang="en-US" sz="2800" dirty="0" smtClean="0">
                <a:latin typeface="Times New Roman" pitchFamily="18" charset="0"/>
                <a:cs typeface="Times New Roman" pitchFamily="18" charset="0"/>
              </a:rPr>
              <a:t>on </a:t>
            </a:r>
            <a:r>
              <a:rPr lang="en-US" sz="2800" dirty="0">
                <a:latin typeface="Times New Roman" pitchFamily="18" charset="0"/>
                <a:cs typeface="Times New Roman" pitchFamily="18" charset="0"/>
              </a:rPr>
              <a:t>the </a:t>
            </a:r>
            <a:r>
              <a:rPr lang="en-US" sz="2800" dirty="0" smtClean="0">
                <a:latin typeface="Times New Roman" pitchFamily="18" charset="0"/>
                <a:cs typeface="Times New Roman" pitchFamily="18" charset="0"/>
              </a:rPr>
              <a:t>tablet </a:t>
            </a:r>
            <a:r>
              <a:rPr lang="en-US" sz="2800" dirty="0">
                <a:latin typeface="Times New Roman" pitchFamily="18" charset="0"/>
                <a:cs typeface="Times New Roman" pitchFamily="18" charset="0"/>
              </a:rPr>
              <a:t>surface caused during sub coating </a:t>
            </a:r>
            <a:r>
              <a:rPr lang="en-US" sz="2800" dirty="0" smtClean="0">
                <a:latin typeface="Times New Roman" pitchFamily="18" charset="0"/>
                <a:cs typeface="Times New Roman" pitchFamily="18" charset="0"/>
              </a:rPr>
              <a:t>step.</a:t>
            </a:r>
          </a:p>
          <a:p>
            <a:pPr marL="457200" indent="-457200" algn="just">
              <a:buFont typeface="Wingdings" pitchFamily="2" charset="2"/>
              <a:buChar char="ü"/>
            </a:pPr>
            <a:r>
              <a:rPr lang="en-US" sz="2800" dirty="0" smtClean="0">
                <a:latin typeface="Times New Roman" pitchFamily="18" charset="0"/>
                <a:cs typeface="Times New Roman" pitchFamily="18" charset="0"/>
              </a:rPr>
              <a:t>It involves the  </a:t>
            </a: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pplication </a:t>
            </a:r>
            <a:r>
              <a:rPr lang="en-US" sz="2800" dirty="0">
                <a:latin typeface="Times New Roman" pitchFamily="18" charset="0"/>
                <a:cs typeface="Times New Roman" pitchFamily="18" charset="0"/>
              </a:rPr>
              <a:t>of syrup coating with grossing syrups followed by the addition of dilute colorants to provide tinted base</a:t>
            </a:r>
            <a:r>
              <a:rPr lang="en-US" sz="2800" dirty="0" smtClean="0">
                <a:latin typeface="Times New Roman" pitchFamily="18" charset="0"/>
                <a:cs typeface="Times New Roman" pitchFamily="18" charset="0"/>
              </a:rPr>
              <a:t>.</a:t>
            </a:r>
          </a:p>
          <a:p>
            <a:pPr marL="457200" indent="-457200" algn="just">
              <a:buFont typeface="Wingdings" pitchFamily="2" charset="2"/>
              <a:buChar char="ü"/>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In subsequent steps, the syrup solution containing dye are applied until final size and Color are achieved</a:t>
            </a:r>
            <a:r>
              <a:rPr lang="en-US" sz="2800" dirty="0" smtClean="0">
                <a:latin typeface="Times New Roman" pitchFamily="18" charset="0"/>
                <a:cs typeface="Times New Roman" pitchFamily="18" charset="0"/>
              </a:rPr>
              <a:t>.</a:t>
            </a:r>
          </a:p>
          <a:p>
            <a:pPr marL="457200" indent="-457200" algn="just">
              <a:buFont typeface="Wingdings" pitchFamily="2" charset="2"/>
              <a:buChar char="ü"/>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final step a clear syrup coat without dye are applied. </a:t>
            </a:r>
          </a:p>
        </p:txBody>
      </p:sp>
    </p:spTree>
    <p:extLst>
      <p:ext uri="{BB962C8B-B14F-4D97-AF65-F5344CB8AC3E}">
        <p14:creationId xmlns:p14="http://schemas.microsoft.com/office/powerpoint/2010/main" xmlns="" val="996851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Font typeface="Wingdings" pitchFamily="2" charset="2"/>
              <a:buChar char="ü"/>
            </a:pPr>
            <a:r>
              <a:rPr lang="en-US" sz="2800" dirty="0">
                <a:latin typeface="Times New Roman" pitchFamily="18" charset="0"/>
                <a:cs typeface="Times New Roman" pitchFamily="18" charset="0"/>
              </a:rPr>
              <a:t>No </a:t>
            </a:r>
            <a:r>
              <a:rPr lang="en-US" sz="2800" dirty="0" err="1">
                <a:latin typeface="Times New Roman" pitchFamily="18" charset="0"/>
                <a:cs typeface="Times New Roman" pitchFamily="18" charset="0"/>
              </a:rPr>
              <a:t>colour</a:t>
            </a:r>
            <a:r>
              <a:rPr lang="en-US" sz="2800" dirty="0">
                <a:latin typeface="Times New Roman" pitchFamily="18" charset="0"/>
                <a:cs typeface="Times New Roman" pitchFamily="18" charset="0"/>
              </a:rPr>
              <a:t> is added until the tablets are </a:t>
            </a:r>
            <a:r>
              <a:rPr lang="en-US" sz="2800" dirty="0" smtClean="0">
                <a:latin typeface="Times New Roman" pitchFamily="18" charset="0"/>
                <a:cs typeface="Times New Roman" pitchFamily="18" charset="0"/>
              </a:rPr>
              <a:t>quiet smooth.</a:t>
            </a:r>
          </a:p>
          <a:p>
            <a:pPr algn="just">
              <a:buFont typeface="Wingdings" pitchFamily="2" charset="2"/>
              <a:buChar char="ü"/>
            </a:pPr>
            <a:r>
              <a:rPr lang="en-US" sz="2800" dirty="0" smtClean="0">
                <a:latin typeface="Times New Roman" pitchFamily="18" charset="0"/>
                <a:cs typeface="Times New Roman" pitchFamily="18" charset="0"/>
              </a:rPr>
              <a:t>Premature </a:t>
            </a:r>
            <a:r>
              <a:rPr lang="en-US" sz="2800" dirty="0">
                <a:latin typeface="Times New Roman" pitchFamily="18" charset="0"/>
                <a:cs typeface="Times New Roman" pitchFamily="18" charset="0"/>
              </a:rPr>
              <a:t>application to the rough tablets can produce a Mottled appearance in the final coated tablets</a:t>
            </a:r>
            <a:r>
              <a:rPr lang="en-US" sz="2800" dirty="0" smtClean="0">
                <a:latin typeface="Times New Roman" pitchFamily="18" charset="0"/>
                <a:cs typeface="Times New Roman" pitchFamily="18" charset="0"/>
              </a:rPr>
              <a:t>.</a:t>
            </a:r>
          </a:p>
          <a:p>
            <a:pPr marL="0" indent="0" algn="just">
              <a:buNone/>
            </a:pP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Syrup </a:t>
            </a:r>
            <a:r>
              <a:rPr lang="en-US" sz="2800" dirty="0">
                <a:latin typeface="Times New Roman" pitchFamily="18" charset="0"/>
                <a:cs typeface="Times New Roman" pitchFamily="18" charset="0"/>
              </a:rPr>
              <a:t>coating constituents- colorant , sub coating powder , calcium carbonate ,cane sugar powder, corn starch, syrup , distilled water.</a:t>
            </a:r>
          </a:p>
          <a:p>
            <a:endParaRPr lang="en-US" dirty="0"/>
          </a:p>
        </p:txBody>
      </p:sp>
    </p:spTree>
    <p:extLst>
      <p:ext uri="{BB962C8B-B14F-4D97-AF65-F5344CB8AC3E}">
        <p14:creationId xmlns:p14="http://schemas.microsoft.com/office/powerpoint/2010/main" xmlns="" val="2717015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294305"/>
          </a:xfrm>
          <a:prstGeom prst="rect">
            <a:avLst/>
          </a:prstGeom>
        </p:spPr>
        <p:txBody>
          <a:bodyPr wrap="square">
            <a:spAutoFit/>
          </a:bodyPr>
          <a:lstStyle/>
          <a:p>
            <a:pPr marL="457200" indent="-457200" algn="just">
              <a:buFont typeface="Wingdings" pitchFamily="2" charset="2"/>
              <a:buChar char="ü"/>
            </a:pPr>
            <a:r>
              <a:rPr lang="en-US" sz="3000" dirty="0">
                <a:latin typeface="Times New Roman" pitchFamily="18" charset="0"/>
                <a:cs typeface="Times New Roman" pitchFamily="18" charset="0"/>
              </a:rPr>
              <a:t> </a:t>
            </a:r>
            <a:r>
              <a:rPr lang="en-US" sz="3000" b="1" u="sng" dirty="0">
                <a:latin typeface="Times New Roman" pitchFamily="18" charset="0"/>
                <a:cs typeface="Times New Roman" pitchFamily="18" charset="0"/>
              </a:rPr>
              <a:t>Finishing </a:t>
            </a:r>
          </a:p>
          <a:p>
            <a:pPr algn="just"/>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Three to four coats of sugar are applied in rapid succession without dusting powder and cold air is circulated to dry each coat. Thus forms a hard smooth coat</a:t>
            </a:r>
            <a:r>
              <a:rPr lang="en-US" sz="3000" dirty="0" smtClean="0">
                <a:latin typeface="Times New Roman" pitchFamily="18" charset="0"/>
                <a:cs typeface="Times New Roman" pitchFamily="18" charset="0"/>
              </a:rPr>
              <a:t>.</a:t>
            </a:r>
          </a:p>
          <a:p>
            <a:pPr algn="just"/>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a:p>
            <a:pPr marL="457200" indent="-457200" algn="just">
              <a:buFont typeface="Wingdings" pitchFamily="2" charset="2"/>
              <a:buChar char="ü"/>
            </a:pPr>
            <a:r>
              <a:rPr lang="en-US" sz="3000" b="1" u="sng" dirty="0" smtClean="0">
                <a:latin typeface="Times New Roman" pitchFamily="18" charset="0"/>
                <a:cs typeface="Times New Roman" pitchFamily="18" charset="0"/>
              </a:rPr>
              <a:t> Polishing</a:t>
            </a:r>
          </a:p>
          <a:p>
            <a:pPr algn="just"/>
            <a:r>
              <a:rPr lang="en-US" sz="3000" dirty="0" smtClean="0">
                <a:latin typeface="Times New Roman" pitchFamily="18" charset="0"/>
                <a:cs typeface="Times New Roman" pitchFamily="18" charset="0"/>
              </a:rPr>
              <a:t>Beeswax </a:t>
            </a:r>
            <a:r>
              <a:rPr lang="en-US" sz="3000" dirty="0">
                <a:latin typeface="Times New Roman" pitchFamily="18" charset="0"/>
                <a:cs typeface="Times New Roman" pitchFamily="18" charset="0"/>
              </a:rPr>
              <a:t>is dissolved in organic solvent and few coats of it are given. The finished tablets are transferred to a polishing pan is rotated at a suitable speed so the wax coated tablets are rubbed on the canvas cloth. This gives a proper shining to the tablets. Sugar coating is an </a:t>
            </a:r>
            <a:r>
              <a:rPr lang="en-US" sz="3000" dirty="0" smtClean="0">
                <a:latin typeface="Times New Roman" pitchFamily="18" charset="0"/>
                <a:cs typeface="Times New Roman" pitchFamily="18" charset="0"/>
              </a:rPr>
              <a:t>art.</a:t>
            </a:r>
          </a:p>
          <a:p>
            <a:pPr algn="just"/>
            <a:endParaRPr lang="en-US" sz="3000" dirty="0">
              <a:latin typeface="Times New Roman" pitchFamily="18" charset="0"/>
              <a:cs typeface="Times New Roman" pitchFamily="18" charset="0"/>
            </a:endParaRPr>
          </a:p>
          <a:p>
            <a:pPr algn="just"/>
            <a:endParaRPr lang="en-US" sz="30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a:t>
            </a:r>
            <a:endParaRPr lang="en-US" sz="3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482614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795</Words>
  <Application>Microsoft Office PowerPoint</Application>
  <PresentationFormat>On-screen Show (4:3)</PresentationFormat>
  <Paragraphs>77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TABLET  (UNIT -2)</vt:lpstr>
      <vt:lpstr>Various Types of tablet coating</vt:lpstr>
      <vt:lpstr>SUGAR COATING</vt:lpstr>
      <vt:lpstr>Sugar Coating</vt:lpstr>
      <vt:lpstr>Slide 5</vt:lpstr>
      <vt:lpstr>Slide 6</vt:lpstr>
      <vt:lpstr>Slide 7</vt:lpstr>
      <vt:lpstr>Slide 8</vt:lpstr>
      <vt:lpstr>Slide 9</vt:lpstr>
      <vt:lpstr> FILM COATING </vt:lpstr>
      <vt:lpstr>Advantages of Film coating</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TABLET  (UNIT -2)</dc:title>
  <dc:creator>user</dc:creator>
  <cp:lastModifiedBy>user</cp:lastModifiedBy>
  <cp:revision>1</cp:revision>
  <dcterms:created xsi:type="dcterms:W3CDTF">2022-10-08T09:00:00Z</dcterms:created>
  <dcterms:modified xsi:type="dcterms:W3CDTF">2022-10-08T09:00:17Z</dcterms:modified>
</cp:coreProperties>
</file>