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D60A2-F8EE-4AA3-94B2-488E774BC2A3}" type="datetimeFigureOut">
              <a:rPr lang="en-US" smtClean="0"/>
              <a:t>10/8/2022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8A289-9F2C-45ED-B273-886976985D1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59DF1-4313-44BF-81AA-6753DED02244}" type="slidenum">
              <a:rPr lang="en-US" smtClean="0"/>
              <a:pPr/>
              <a:t>1</a:t>
            </a:fld>
            <a:endParaRPr lang="en-US"/>
          </a:p>
        </p:txBody>
      </p:sp>
    </p:spTree>
    <p:extLst>
      <p:ext uri="{BB962C8B-B14F-4D97-AF65-F5344CB8AC3E}">
        <p14:creationId xmlns:p14="http://schemas.microsoft.com/office/powerpoint/2010/main" xmlns="" val="8111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1F3BC-0573-4A83-8C08-2720B094BD96}"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F3BC-0573-4A83-8C08-2720B094BD96}"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F3BC-0573-4A83-8C08-2720B094BD96}"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F3BC-0573-4A83-8C08-2720B094BD96}"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1F3BC-0573-4A83-8C08-2720B094BD96}"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1F3BC-0573-4A83-8C08-2720B094BD96}"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1F3BC-0573-4A83-8C08-2720B094BD96}"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1F3BC-0573-4A83-8C08-2720B094BD96}"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1F3BC-0573-4A83-8C08-2720B094BD96}"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1F3BC-0573-4A83-8C08-2720B094BD96}"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1F3BC-0573-4A83-8C08-2720B094BD96}"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7338B-0971-4AA2-9B6F-0BBE902712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1F3BC-0573-4A83-8C08-2720B094BD96}" type="datetimeFigureOut">
              <a:rPr lang="en-US" smtClean="0"/>
              <a:t>10/8/2022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7338B-0971-4AA2-9B6F-0BBE902712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a:solidFill>
            <a:schemeClr val="accent2">
              <a:lumMod val="20000"/>
              <a:lumOff val="80000"/>
            </a:schemeClr>
          </a:solidFill>
          <a:ln>
            <a:solidFill>
              <a:schemeClr val="tx1"/>
            </a:solidFill>
          </a:ln>
        </p:spPr>
        <p:txBody>
          <a:bodyPr>
            <a:normAutofit/>
          </a:bodyPr>
          <a:lstStyle/>
          <a:p>
            <a:r>
              <a:rPr lang="en-US" b="1" dirty="0" smtClean="0">
                <a:latin typeface="Times New Roman" pitchFamily="18" charset="0"/>
                <a:cs typeface="Times New Roman" pitchFamily="18" charset="0"/>
              </a:rPr>
              <a:t>TABLET  (UNIT -2)</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0" y="4953000"/>
            <a:ext cx="3200400" cy="1752600"/>
          </a:xfrm>
          <a:solidFill>
            <a:schemeClr val="accent3">
              <a:lumMod val="20000"/>
              <a:lumOff val="80000"/>
            </a:schemeClr>
          </a:solidFill>
          <a:ln w="9525">
            <a:solidFill>
              <a:schemeClr val="tx1"/>
            </a:solidFill>
          </a:ln>
        </p:spPr>
        <p:txBody>
          <a:bodyPr>
            <a:normAutofit fontScale="77500" lnSpcReduction="20000"/>
          </a:bodyPr>
          <a:lstStyle/>
          <a:p>
            <a:pPr algn="l"/>
            <a:r>
              <a:rPr lang="en-US" b="1" dirty="0" err="1" smtClean="0">
                <a:solidFill>
                  <a:schemeClr val="tx1"/>
                </a:solidFill>
                <a:latin typeface="Times New Roman" pitchFamily="18" charset="0"/>
                <a:cs typeface="Times New Roman" pitchFamily="18" charset="0"/>
              </a:rPr>
              <a:t>Mrs</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Kalpana</a:t>
            </a:r>
            <a:r>
              <a:rPr lang="en-US" b="1" dirty="0" smtClean="0">
                <a:solidFill>
                  <a:schemeClr val="tx1"/>
                </a:solidFill>
                <a:latin typeface="Times New Roman" pitchFamily="18" charset="0"/>
                <a:cs typeface="Times New Roman" pitchFamily="18" charset="0"/>
              </a:rPr>
              <a:t> </a:t>
            </a:r>
          </a:p>
          <a:p>
            <a:pPr algn="l"/>
            <a:r>
              <a:rPr lang="en-US" b="1" dirty="0" smtClean="0">
                <a:solidFill>
                  <a:schemeClr val="tx1"/>
                </a:solidFill>
                <a:latin typeface="Times New Roman" pitchFamily="18" charset="0"/>
                <a:cs typeface="Times New Roman" pitchFamily="18" charset="0"/>
              </a:rPr>
              <a:t>(Assistant Professor)</a:t>
            </a:r>
          </a:p>
          <a:p>
            <a:pPr algn="l"/>
            <a:r>
              <a:rPr lang="en-US" b="1" dirty="0" smtClean="0">
                <a:solidFill>
                  <a:schemeClr val="tx1"/>
                </a:solidFill>
                <a:latin typeface="Times New Roman" pitchFamily="18" charset="0"/>
                <a:cs typeface="Times New Roman" pitchFamily="18" charset="0"/>
              </a:rPr>
              <a:t>U.I.O.P, CSJMU</a:t>
            </a:r>
          </a:p>
          <a:p>
            <a:pPr algn="l"/>
            <a:r>
              <a:rPr lang="en-US" b="1" dirty="0" smtClean="0">
                <a:solidFill>
                  <a:schemeClr val="tx1"/>
                </a:solidFill>
                <a:latin typeface="Times New Roman" pitchFamily="18" charset="0"/>
                <a:cs typeface="Times New Roman" pitchFamily="18" charset="0"/>
              </a:rPr>
              <a:t>Kanpur-208019</a:t>
            </a:r>
          </a:p>
          <a:p>
            <a:endParaRPr lang="en-US" b="1" dirty="0">
              <a:latin typeface="Times New Roman" pitchFamily="18" charset="0"/>
              <a:cs typeface="Times New Roman" pitchFamily="18" charset="0"/>
            </a:endParaRPr>
          </a:p>
        </p:txBody>
      </p:sp>
      <p:pic>
        <p:nvPicPr>
          <p:cNvPr id="4" name="Picture 2" descr="C:\Users\Dell\Desktop\csjmu.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6662" y="2885661"/>
            <a:ext cx="1590675" cy="12192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886200" y="2133600"/>
            <a:ext cx="13716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PART -IV</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42839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wheel(1)">
                                      <p:cBhvr>
                                        <p:cTn id="19" dur="20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heel(1)">
                                      <p:cBhvr>
                                        <p:cTn id="24" dur="2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heel(1)">
                                      <p:cBhvr>
                                        <p:cTn id="29" dur="2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heel(1)">
                                      <p:cBhvr>
                                        <p:cTn id="34" dur="2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heel(1)">
                                      <p:cBhvr>
                                        <p:cTn id="3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08981"/>
          </a:xfrm>
          <a:prstGeom prst="rect">
            <a:avLst/>
          </a:prstGeom>
        </p:spPr>
        <p:txBody>
          <a:bodyPr wrap="square">
            <a:spAutoFit/>
          </a:bodyPr>
          <a:lstStyle/>
          <a:p>
            <a:r>
              <a:rPr lang="en-US" sz="3000" b="1" u="sng" dirty="0" smtClean="0">
                <a:latin typeface="Times New Roman" pitchFamily="18" charset="0"/>
                <a:cs typeface="Times New Roman" pitchFamily="18" charset="0"/>
              </a:rPr>
              <a:t>Apparatus-2:</a:t>
            </a:r>
          </a:p>
          <a:p>
            <a:endParaRPr lang="en-US" sz="3000" b="1" u="sng"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is same as apparatus-1, except the basket is replaced by a paddle. The dosage form is allowed to sink to the bottom of the flask before stirring. For dissolution test U.S.P. specifies the dissolution test medium and volume, type of apparatus to be used, rpm of the shaft, time limit of the test and assay procedure for. The test tolerance is expressed as a % of the labeled amount of drug dissolved in the time limit</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899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9622" t="20255" r="11291" b="9752"/>
          <a:stretch/>
        </p:blipFill>
        <p:spPr bwMode="auto">
          <a:xfrm>
            <a:off x="1002890" y="1327354"/>
            <a:ext cx="6990736" cy="4586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2933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525000" cy="914400"/>
          </a:xfrm>
        </p:spPr>
        <p:txBody>
          <a:bodyPr>
            <a:normAutofit fontScale="90000"/>
          </a:bodyPr>
          <a:lstStyle/>
          <a:p>
            <a:r>
              <a:rPr lang="en-US" b="1" dirty="0" smtClean="0">
                <a:latin typeface="Times New Roman" pitchFamily="18" charset="0"/>
                <a:cs typeface="Times New Roman" pitchFamily="18" charset="0"/>
              </a:rPr>
              <a:t>Quality </a:t>
            </a:r>
            <a:r>
              <a:rPr lang="en-US" b="1" dirty="0">
                <a:latin typeface="Times New Roman" pitchFamily="18" charset="0"/>
                <a:cs typeface="Times New Roman" pitchFamily="18" charset="0"/>
              </a:rPr>
              <a:t>C</a:t>
            </a:r>
            <a:r>
              <a:rPr lang="en-US" b="1" dirty="0" smtClean="0">
                <a:latin typeface="Times New Roman" pitchFamily="18" charset="0"/>
                <a:cs typeface="Times New Roman" pitchFamily="18" charset="0"/>
              </a:rPr>
              <a:t>ontrol Test of Final Product OR Evaluation of Tablet</a:t>
            </a:r>
            <a:endParaRPr lang="en-US" b="1" dirty="0">
              <a:latin typeface="Times New Roman" pitchFamily="18" charset="0"/>
              <a:cs typeface="Times New Roman" pitchFamily="18" charset="0"/>
            </a:endParaRPr>
          </a:p>
        </p:txBody>
      </p:sp>
      <p:sp>
        <p:nvSpPr>
          <p:cNvPr id="4" name="Rectangle 3"/>
          <p:cNvSpPr/>
          <p:nvPr/>
        </p:nvSpPr>
        <p:spPr>
          <a:xfrm>
            <a:off x="0" y="838200"/>
            <a:ext cx="9144000" cy="6093976"/>
          </a:xfrm>
          <a:prstGeom prst="rect">
            <a:avLst/>
          </a:prstGeom>
        </p:spPr>
        <p:txBody>
          <a:bodyPr wrap="square">
            <a:spAutoFit/>
          </a:bodyPr>
          <a:lstStyle/>
          <a:p>
            <a:pPr marL="457200" indent="-457200">
              <a:buFont typeface="Wingdings" pitchFamily="2" charset="2"/>
              <a:buChar char="ü"/>
            </a:pPr>
            <a:r>
              <a:rPr lang="en-US" sz="3000" b="1" u="sng" dirty="0" smtClean="0">
                <a:latin typeface="Times New Roman" pitchFamily="18" charset="0"/>
                <a:cs typeface="Times New Roman" pitchFamily="18" charset="0"/>
              </a:rPr>
              <a:t>General Appearance:</a:t>
            </a:r>
          </a:p>
          <a:p>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general appearance of a </a:t>
            </a:r>
            <a:r>
              <a:rPr lang="en-US" sz="3000" dirty="0" smtClean="0">
                <a:latin typeface="Times New Roman" pitchFamily="18" charset="0"/>
                <a:cs typeface="Times New Roman" pitchFamily="18" charset="0"/>
              </a:rPr>
              <a:t>tablet involves </a:t>
            </a:r>
            <a:r>
              <a:rPr lang="en-US" sz="3000" dirty="0">
                <a:latin typeface="Times New Roman" pitchFamily="18" charset="0"/>
                <a:cs typeface="Times New Roman" pitchFamily="18" charset="0"/>
              </a:rPr>
              <a:t>its </a:t>
            </a:r>
            <a:r>
              <a:rPr lang="en-US" sz="3000" dirty="0" smtClean="0">
                <a:latin typeface="Times New Roman" pitchFamily="18" charset="0"/>
                <a:cs typeface="Times New Roman" pitchFamily="18" charset="0"/>
              </a:rPr>
              <a:t>identity, general elegance which  </a:t>
            </a:r>
            <a:r>
              <a:rPr lang="en-US" sz="3000" dirty="0">
                <a:latin typeface="Times New Roman" pitchFamily="18" charset="0"/>
                <a:cs typeface="Times New Roman" pitchFamily="18" charset="0"/>
              </a:rPr>
              <a:t>is essential for consumer acceptance</a:t>
            </a:r>
            <a:r>
              <a:rPr lang="en-US" sz="3000" dirty="0" smtClean="0">
                <a:latin typeface="Times New Roman" pitchFamily="18" charset="0"/>
                <a:cs typeface="Times New Roman" pitchFamily="18" charset="0"/>
              </a:rPr>
              <a:t>, tablet-to-tablet uniformity</a:t>
            </a:r>
            <a:r>
              <a:rPr lang="en-US" sz="3000" dirty="0">
                <a:latin typeface="Times New Roman" pitchFamily="18" charset="0"/>
                <a:cs typeface="Times New Roman" pitchFamily="18" charset="0"/>
              </a:rPr>
              <a:t> and </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for control of lot-to-lot uniformity</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The control of general appearance involves the measurement </a:t>
            </a:r>
            <a:r>
              <a:rPr lang="en-US" sz="3000" dirty="0" smtClean="0">
                <a:latin typeface="Times New Roman" pitchFamily="18" charset="0"/>
                <a:cs typeface="Times New Roman" pitchFamily="18" charset="0"/>
              </a:rPr>
              <a:t>of</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shape, </a:t>
            </a:r>
            <a:r>
              <a:rPr lang="en-US" sz="3000" dirty="0">
                <a:latin typeface="Times New Roman" pitchFamily="18" charset="0"/>
                <a:cs typeface="Times New Roman" pitchFamily="18" charset="0"/>
              </a:rPr>
              <a:t>size</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presence or absence of odor</a:t>
            </a:r>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color. </a:t>
            </a:r>
            <a:r>
              <a:rPr lang="en-US" sz="3000" dirty="0">
                <a:latin typeface="Times New Roman" pitchFamily="18" charset="0"/>
                <a:cs typeface="Times New Roman" pitchFamily="18" charset="0"/>
              </a:rPr>
              <a:t>taste </a:t>
            </a:r>
            <a:r>
              <a:rPr lang="en-US" sz="3000" dirty="0" err="1" smtClean="0">
                <a:latin typeface="Times New Roman" pitchFamily="18" charset="0"/>
                <a:cs typeface="Times New Roman" pitchFamily="18" charset="0"/>
              </a:rPr>
              <a:t>etc</a:t>
            </a:r>
            <a:endParaRPr lang="en-US" sz="3000" dirty="0" smtClean="0">
              <a:latin typeface="Times New Roman" pitchFamily="18" charset="0"/>
              <a:cs typeface="Times New Roman" pitchFamily="18" charset="0"/>
            </a:endParaRPr>
          </a:p>
          <a:p>
            <a:pPr marL="457200" indent="-457200">
              <a:buFont typeface="Wingdings" pitchFamily="2" charset="2"/>
              <a:buChar char="ü"/>
            </a:pPr>
            <a:r>
              <a:rPr lang="en-US" sz="3000" u="sng" dirty="0" smtClean="0">
                <a:latin typeface="Times New Roman" pitchFamily="18" charset="0"/>
                <a:cs typeface="Times New Roman" pitchFamily="18" charset="0"/>
              </a:rPr>
              <a:t> </a:t>
            </a:r>
            <a:r>
              <a:rPr lang="en-US" sz="3000" b="1" u="sng" dirty="0" smtClean="0">
                <a:latin typeface="Times New Roman" pitchFamily="18" charset="0"/>
                <a:cs typeface="Times New Roman" pitchFamily="18" charset="0"/>
              </a:rPr>
              <a:t>Size &amp; Shape: </a:t>
            </a:r>
          </a:p>
          <a:p>
            <a:r>
              <a:rPr lang="en-US" sz="3000" dirty="0" smtClean="0">
                <a:latin typeface="Times New Roman" pitchFamily="18" charset="0"/>
                <a:cs typeface="Times New Roman" pitchFamily="18" charset="0"/>
              </a:rPr>
              <a:t>It can be dimensionally described and controlled. The thickness of a tablet is also a variables. Micrometer is used to </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measure the thickness of tablet. Tablet thickness should be controlled within a ± 5% variation of standard value.</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1243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Font typeface="Wingdings" pitchFamily="2" charset="2"/>
              <a:buChar char="ü"/>
            </a:pPr>
            <a:r>
              <a:rPr lang="en-US" b="1" dirty="0">
                <a:latin typeface="Times New Roman" pitchFamily="18" charset="0"/>
                <a:cs typeface="Times New Roman" pitchFamily="18" charset="0"/>
              </a:rPr>
              <a:t>Unique identification </a:t>
            </a:r>
            <a:r>
              <a:rPr lang="en-US" b="1" dirty="0" smtClean="0">
                <a:latin typeface="Times New Roman" pitchFamily="18" charset="0"/>
                <a:cs typeface="Times New Roman" pitchFamily="18" charset="0"/>
              </a:rPr>
              <a:t>marking</a:t>
            </a:r>
          </a:p>
          <a:p>
            <a:pPr marL="0" indent="0">
              <a:buNone/>
            </a:pPr>
            <a:r>
              <a:rPr lang="en-US" dirty="0" smtClean="0">
                <a:latin typeface="Times New Roman" pitchFamily="18" charset="0"/>
                <a:cs typeface="Times New Roman" pitchFamily="18" charset="0"/>
              </a:rPr>
              <a:t>These marking involves the type of embossing</a:t>
            </a:r>
            <a:r>
              <a:rPr lang="en-US" dirty="0">
                <a:latin typeface="Times New Roman" pitchFamily="18" charset="0"/>
                <a:cs typeface="Times New Roman" pitchFamily="18" charset="0"/>
              </a:rPr>
              <a:t>, engraving or printing. These </a:t>
            </a:r>
            <a:r>
              <a:rPr lang="en-US" dirty="0" smtClean="0">
                <a:latin typeface="Times New Roman" pitchFamily="18" charset="0"/>
                <a:cs typeface="Times New Roman" pitchFamily="18" charset="0"/>
              </a:rPr>
              <a:t>markings usually  </a:t>
            </a:r>
            <a:r>
              <a:rPr lang="en-US" dirty="0">
                <a:latin typeface="Times New Roman" pitchFamily="18" charset="0"/>
                <a:cs typeface="Times New Roman" pitchFamily="18" charset="0"/>
              </a:rPr>
              <a:t>include </a:t>
            </a:r>
            <a:r>
              <a:rPr lang="en-US" dirty="0" smtClean="0">
                <a:latin typeface="Times New Roman" pitchFamily="18" charset="0"/>
                <a:cs typeface="Times New Roman" pitchFamily="18" charset="0"/>
              </a:rPr>
              <a:t>dose,</a:t>
            </a:r>
            <a:r>
              <a:rPr lang="en-US" dirty="0">
                <a:latin typeface="Times New Roman" pitchFamily="18" charset="0"/>
                <a:cs typeface="Times New Roman" pitchFamily="18" charset="0"/>
              </a:rPr>
              <a:t> product </a:t>
            </a:r>
            <a:r>
              <a:rPr lang="en-US" dirty="0" smtClean="0">
                <a:latin typeface="Times New Roman" pitchFamily="18" charset="0"/>
                <a:cs typeface="Times New Roman" pitchFamily="18" charset="0"/>
              </a:rPr>
              <a:t>code, company </a:t>
            </a:r>
            <a:r>
              <a:rPr lang="en-US" dirty="0">
                <a:latin typeface="Times New Roman" pitchFamily="18" charset="0"/>
                <a:cs typeface="Times New Roman" pitchFamily="18" charset="0"/>
              </a:rPr>
              <a:t>name or </a:t>
            </a:r>
            <a:r>
              <a:rPr lang="en-US" dirty="0" smtClean="0">
                <a:latin typeface="Times New Roman" pitchFamily="18" charset="0"/>
                <a:cs typeface="Times New Roman" pitchFamily="18" charset="0"/>
              </a:rPr>
              <a:t>symbol name etc.</a:t>
            </a:r>
          </a:p>
          <a:p>
            <a:pPr>
              <a:buFont typeface="Wingdings" pitchFamily="2" charset="2"/>
              <a:buChar char="ü"/>
            </a:pPr>
            <a:r>
              <a:rPr lang="en-US" b="1" dirty="0" smtClean="0">
                <a:latin typeface="Times New Roman" pitchFamily="18" charset="0"/>
                <a:cs typeface="Times New Roman" pitchFamily="18" charset="0"/>
              </a:rPr>
              <a:t>Organoleptic properties</a:t>
            </a:r>
          </a:p>
          <a:p>
            <a:pPr marL="0" indent="0">
              <a:buNone/>
            </a:pPr>
            <a:r>
              <a:rPr lang="en-US" dirty="0" smtClean="0">
                <a:latin typeface="Times New Roman" pitchFamily="18" charset="0"/>
                <a:cs typeface="Times New Roman" pitchFamily="18" charset="0"/>
              </a:rPr>
              <a:t>Involves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odour</a:t>
            </a:r>
            <a:r>
              <a:rPr lang="en-US" dirty="0" smtClean="0">
                <a:latin typeface="Times New Roman" pitchFamily="18" charset="0"/>
                <a:cs typeface="Times New Roman" pitchFamily="18" charset="0"/>
              </a:rPr>
              <a:t> ,taste. Color distribution should  </a:t>
            </a:r>
            <a:r>
              <a:rPr lang="en-US" dirty="0">
                <a:latin typeface="Times New Roman" pitchFamily="18" charset="0"/>
                <a:cs typeface="Times New Roman" pitchFamily="18" charset="0"/>
              </a:rPr>
              <a:t>be uniform with no mottling. For visual color comparison compare the color of sample against standard </a:t>
            </a:r>
            <a:r>
              <a:rPr lang="en-US" dirty="0" smtClean="0">
                <a:latin typeface="Times New Roman" pitchFamily="18" charset="0"/>
                <a:cs typeface="Times New Roman" pitchFamily="18" charset="0"/>
              </a:rPr>
              <a:t>color.</a:t>
            </a:r>
          </a:p>
          <a:p>
            <a:pPr>
              <a:buFont typeface="Wingdings" pitchFamily="2" charset="2"/>
              <a:buChar char="ü"/>
            </a:pPr>
            <a:r>
              <a:rPr lang="en-US" b="1" dirty="0" smtClean="0">
                <a:latin typeface="Times New Roman" pitchFamily="18" charset="0"/>
                <a:cs typeface="Times New Roman" pitchFamily="18" charset="0"/>
              </a:rPr>
              <a:t>Hardness </a:t>
            </a:r>
          </a:p>
          <a:p>
            <a:pPr marL="0" indent="0">
              <a:buNone/>
            </a:pPr>
            <a:r>
              <a:rPr lang="en-US" dirty="0" smtClean="0">
                <a:latin typeface="Times New Roman" pitchFamily="18" charset="0"/>
                <a:cs typeface="Times New Roman" pitchFamily="18" charset="0"/>
              </a:rPr>
              <a:t>Tablet should have certain </a:t>
            </a:r>
            <a:r>
              <a:rPr lang="en-US" dirty="0">
                <a:latin typeface="Times New Roman" pitchFamily="18" charset="0"/>
                <a:cs typeface="Times New Roman" pitchFamily="18" charset="0"/>
              </a:rPr>
              <a:t>amount of strength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hardness and resistance to friability </a:t>
            </a:r>
            <a:r>
              <a:rPr lang="en-US" dirty="0" smtClean="0">
                <a:latin typeface="Times New Roman" pitchFamily="18" charset="0"/>
                <a:cs typeface="Times New Roman" pitchFamily="18" charset="0"/>
              </a:rPr>
              <a:t>i.e. should be able to withstand </a:t>
            </a:r>
            <a:r>
              <a:rPr lang="en-US" dirty="0">
                <a:latin typeface="Times New Roman" pitchFamily="18" charset="0"/>
                <a:cs typeface="Times New Roman" pitchFamily="18" charset="0"/>
              </a:rPr>
              <a:t>mechanical shocks </a:t>
            </a:r>
            <a:r>
              <a:rPr lang="en-US" dirty="0" smtClean="0">
                <a:latin typeface="Times New Roman" pitchFamily="18" charset="0"/>
                <a:cs typeface="Times New Roman" pitchFamily="18" charset="0"/>
              </a:rPr>
              <a:t>during handling </a:t>
            </a:r>
            <a:r>
              <a:rPr lang="en-US" dirty="0">
                <a:latin typeface="Times New Roman" pitchFamily="18" charset="0"/>
                <a:cs typeface="Times New Roman" pitchFamily="18" charset="0"/>
              </a:rPr>
              <a:t>in manufacture, packaging and shipping. Hardness generally measures the tablet crushing </a:t>
            </a:r>
            <a:r>
              <a:rPr lang="en-US" dirty="0" smtClean="0">
                <a:latin typeface="Times New Roman" pitchFamily="18" charset="0"/>
                <a:cs typeface="Times New Roman" pitchFamily="18" charset="0"/>
              </a:rPr>
              <a:t>strength.</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35618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3350" y="0"/>
            <a:ext cx="92392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1190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0"/>
            <a:ext cx="9220200" cy="3323987"/>
          </a:xfrm>
          <a:prstGeom prst="rect">
            <a:avLst/>
          </a:prstGeom>
        </p:spPr>
        <p:txBody>
          <a:bodyPr wrap="square">
            <a:spAutoFit/>
          </a:bodyPr>
          <a:lstStyle/>
          <a:p>
            <a:r>
              <a:rPr lang="en-US" sz="3000" b="1" dirty="0" smtClean="0">
                <a:latin typeface="Times New Roman" pitchFamily="18" charset="0"/>
                <a:cs typeface="Times New Roman" pitchFamily="18" charset="0"/>
              </a:rPr>
              <a:t>Friability</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It can be  </a:t>
            </a:r>
            <a:r>
              <a:rPr lang="en-US" sz="3000" dirty="0">
                <a:latin typeface="Times New Roman" pitchFamily="18" charset="0"/>
                <a:cs typeface="Times New Roman" pitchFamily="18" charset="0"/>
              </a:rPr>
              <a:t>determine in laboratory by </a:t>
            </a:r>
            <a:r>
              <a:rPr lang="en-US" sz="3000" dirty="0" smtClean="0">
                <a:latin typeface="Times New Roman" pitchFamily="18" charset="0"/>
                <a:cs typeface="Times New Roman" pitchFamily="18" charset="0"/>
              </a:rPr>
              <a:t>using Roche </a:t>
            </a:r>
            <a:r>
              <a:rPr lang="en-US" sz="3000" dirty="0" err="1">
                <a:latin typeface="Times New Roman" pitchFamily="18" charset="0"/>
                <a:cs typeface="Times New Roman" pitchFamily="18" charset="0"/>
              </a:rPr>
              <a:t>friabilator</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It consist </a:t>
            </a:r>
            <a:r>
              <a:rPr lang="en-US" sz="3000" dirty="0">
                <a:latin typeface="Times New Roman" pitchFamily="18" charset="0"/>
                <a:cs typeface="Times New Roman" pitchFamily="18" charset="0"/>
              </a:rPr>
              <a:t>of a plastic chamber that revolves at 25 </a:t>
            </a:r>
            <a:r>
              <a:rPr lang="en-US" sz="3000" dirty="0" smtClean="0">
                <a:latin typeface="Times New Roman" pitchFamily="18" charset="0"/>
                <a:cs typeface="Times New Roman" pitchFamily="18" charset="0"/>
              </a:rPr>
              <a:t>rpm and dropping </a:t>
            </a:r>
            <a:r>
              <a:rPr lang="en-US" sz="3000" dirty="0">
                <a:latin typeface="Times New Roman" pitchFamily="18" charset="0"/>
                <a:cs typeface="Times New Roman" pitchFamily="18" charset="0"/>
              </a:rPr>
              <a:t>the tablets </a:t>
            </a:r>
            <a:r>
              <a:rPr lang="en-US" sz="3000" dirty="0" smtClean="0">
                <a:latin typeface="Times New Roman" pitchFamily="18" charset="0"/>
                <a:cs typeface="Times New Roman" pitchFamily="18" charset="0"/>
              </a:rPr>
              <a:t>from </a:t>
            </a:r>
            <a:r>
              <a:rPr lang="en-US" sz="3000" dirty="0">
                <a:latin typeface="Times New Roman" pitchFamily="18" charset="0"/>
                <a:cs typeface="Times New Roman" pitchFamily="18" charset="0"/>
              </a:rPr>
              <a:t>a </a:t>
            </a:r>
            <a:r>
              <a:rPr lang="en-US" sz="3000" dirty="0" smtClean="0">
                <a:latin typeface="Times New Roman" pitchFamily="18" charset="0"/>
                <a:cs typeface="Times New Roman" pitchFamily="18" charset="0"/>
              </a:rPr>
              <a:t>distance </a:t>
            </a:r>
            <a:r>
              <a:rPr lang="en-US" sz="3000" dirty="0">
                <a:latin typeface="Times New Roman" pitchFamily="18" charset="0"/>
                <a:cs typeface="Times New Roman" pitchFamily="18" charset="0"/>
              </a:rPr>
              <a:t>of six inches in the </a:t>
            </a:r>
            <a:r>
              <a:rPr lang="en-US" sz="3000" dirty="0" err="1">
                <a:latin typeface="Times New Roman" pitchFamily="18" charset="0"/>
                <a:cs typeface="Times New Roman" pitchFamily="18" charset="0"/>
              </a:rPr>
              <a:t>friabilator</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It is operated </a:t>
            </a:r>
            <a:r>
              <a:rPr lang="en-US" sz="3000" dirty="0">
                <a:latin typeface="Times New Roman" pitchFamily="18" charset="0"/>
                <a:cs typeface="Times New Roman" pitchFamily="18" charset="0"/>
              </a:rPr>
              <a:t>for 100 revolutions. The tablets are reweighed. </a:t>
            </a:r>
            <a:r>
              <a:rPr lang="en-US" sz="3000" dirty="0" smtClean="0">
                <a:latin typeface="Times New Roman" pitchFamily="18" charset="0"/>
                <a:cs typeface="Times New Roman" pitchFamily="18" charset="0"/>
              </a:rPr>
              <a:t>The friability % range should be between </a:t>
            </a:r>
            <a:r>
              <a:rPr lang="en-US" sz="3000" dirty="0">
                <a:latin typeface="Times New Roman" pitchFamily="18" charset="0"/>
                <a:cs typeface="Times New Roman" pitchFamily="18" charset="0"/>
              </a:rPr>
              <a:t>0.5 to 1.0 % </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pic>
        <p:nvPicPr>
          <p:cNvPr id="3074" name="Picture 2" descr="6.Friability:  Friability of a tablet can determine in laboratory by Roche friabilator. This consist of a plastic chamber ..."/>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6044" t="50000" r="6044" b="4762"/>
          <a:stretch/>
        </p:blipFill>
        <p:spPr bwMode="auto">
          <a:xfrm>
            <a:off x="1524000" y="3581400"/>
            <a:ext cx="6096000" cy="23526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174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540"/>
            <a:ext cx="9144000" cy="7017306"/>
          </a:xfrm>
          <a:prstGeom prst="rect">
            <a:avLst/>
          </a:prstGeom>
        </p:spPr>
        <p:txBody>
          <a:bodyPr wrap="square">
            <a:spAutoFit/>
          </a:bodyPr>
          <a:lstStyle/>
          <a:p>
            <a:pPr algn="just"/>
            <a:r>
              <a:rPr lang="en-US" sz="3000" b="1" u="sng" dirty="0" smtClean="0">
                <a:latin typeface="Times New Roman" pitchFamily="18" charset="0"/>
                <a:cs typeface="Times New Roman" pitchFamily="18" charset="0"/>
              </a:rPr>
              <a:t>Weight </a:t>
            </a:r>
            <a:r>
              <a:rPr lang="en-US" sz="3000" b="1" u="sng" dirty="0">
                <a:latin typeface="Times New Roman" pitchFamily="18" charset="0"/>
                <a:cs typeface="Times New Roman" pitchFamily="18" charset="0"/>
              </a:rPr>
              <a:t>Variation test (U.S.P</a:t>
            </a:r>
            <a:r>
              <a:rPr lang="en-US" sz="3000" b="1" u="sng" dirty="0" smtClean="0">
                <a:latin typeface="Times New Roman" pitchFamily="18" charset="0"/>
                <a:cs typeface="Times New Roman" pitchFamily="18" charset="0"/>
              </a:rPr>
              <a:t>.)</a:t>
            </a:r>
            <a:endParaRPr lang="en-US" sz="3000" b="1" u="sng" dirty="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Take </a:t>
            </a:r>
            <a:r>
              <a:rPr lang="en-US" sz="3000" dirty="0">
                <a:latin typeface="Times New Roman" pitchFamily="18" charset="0"/>
                <a:cs typeface="Times New Roman" pitchFamily="18" charset="0"/>
              </a:rPr>
              <a:t>20 tablet and weighed individually. Calculate average weight and compare the individual tablet weight to the average. The tablet pass the U.S.P. test if no more that 2 tablets are outside the percentage limit and if no tablet differs by more than 2 times the percentage limit. </a:t>
            </a:r>
          </a:p>
          <a:p>
            <a:pPr algn="just"/>
            <a:r>
              <a:rPr lang="en-US" sz="3000" dirty="0" smtClean="0">
                <a:latin typeface="Times New Roman" pitchFamily="18" charset="0"/>
                <a:cs typeface="Times New Roman" pitchFamily="18" charset="0"/>
              </a:rPr>
              <a:t> </a:t>
            </a:r>
            <a:r>
              <a:rPr lang="en-US" sz="3000" b="1" u="sng" dirty="0">
                <a:latin typeface="Times New Roman" pitchFamily="18" charset="0"/>
                <a:cs typeface="Times New Roman" pitchFamily="18" charset="0"/>
              </a:rPr>
              <a:t>Content Uniformity </a:t>
            </a:r>
            <a:r>
              <a:rPr lang="en-US" sz="3000" b="1" u="sng" dirty="0" smtClean="0">
                <a:latin typeface="Times New Roman" pitchFamily="18" charset="0"/>
                <a:cs typeface="Times New Roman" pitchFamily="18" charset="0"/>
              </a:rPr>
              <a:t>Test:</a:t>
            </a:r>
          </a:p>
          <a:p>
            <a:pPr algn="just"/>
            <a:r>
              <a:rPr lang="en-US" sz="3000" dirty="0" smtClean="0">
                <a:latin typeface="Times New Roman" pitchFamily="18" charset="0"/>
                <a:cs typeface="Times New Roman" pitchFamily="18" charset="0"/>
              </a:rPr>
              <a:t>Randomly 30 tablets are selected.10 tablets assayed individually. The </a:t>
            </a:r>
            <a:r>
              <a:rPr lang="en-US" sz="3000" dirty="0">
                <a:latin typeface="Times New Roman" pitchFamily="18" charset="0"/>
                <a:cs typeface="Times New Roman" pitchFamily="18" charset="0"/>
              </a:rPr>
              <a:t>Tablet pass the test if </a:t>
            </a:r>
            <a:r>
              <a:rPr lang="en-US" sz="3000" dirty="0" smtClean="0">
                <a:latin typeface="Times New Roman" pitchFamily="18" charset="0"/>
                <a:cs typeface="Times New Roman" pitchFamily="18" charset="0"/>
              </a:rPr>
              <a:t>9 </a:t>
            </a:r>
            <a:r>
              <a:rPr lang="en-US" sz="3000" dirty="0">
                <a:latin typeface="Times New Roman" pitchFamily="18" charset="0"/>
                <a:cs typeface="Times New Roman" pitchFamily="18" charset="0"/>
              </a:rPr>
              <a:t>of the 10 tablets must contain not less than 85% and not more than 115% of the </a:t>
            </a:r>
            <a:r>
              <a:rPr lang="en-US" sz="3000" dirty="0" smtClean="0">
                <a:latin typeface="Times New Roman" pitchFamily="18" charset="0"/>
                <a:cs typeface="Times New Roman" pitchFamily="18" charset="0"/>
              </a:rPr>
              <a:t>labeled </a:t>
            </a:r>
            <a:r>
              <a:rPr lang="en-US" sz="3000" dirty="0">
                <a:latin typeface="Times New Roman" pitchFamily="18" charset="0"/>
                <a:cs typeface="Times New Roman" pitchFamily="18" charset="0"/>
              </a:rPr>
              <a:t>drug content and the </a:t>
            </a:r>
            <a:r>
              <a:rPr lang="en-US" sz="3000" dirty="0" smtClean="0">
                <a:latin typeface="Times New Roman" pitchFamily="18" charset="0"/>
                <a:cs typeface="Times New Roman" pitchFamily="18" charset="0"/>
              </a:rPr>
              <a:t>10th </a:t>
            </a:r>
            <a:r>
              <a:rPr lang="en-US" sz="3000" dirty="0">
                <a:latin typeface="Times New Roman" pitchFamily="18" charset="0"/>
                <a:cs typeface="Times New Roman" pitchFamily="18" charset="0"/>
              </a:rPr>
              <a:t>tablet may not contain less than 75% and more than </a:t>
            </a:r>
            <a:r>
              <a:rPr lang="en-US" sz="3000" dirty="0" smtClean="0">
                <a:latin typeface="Times New Roman" pitchFamily="18" charset="0"/>
                <a:cs typeface="Times New Roman" pitchFamily="18" charset="0"/>
              </a:rPr>
              <a:t>&lt;125</a:t>
            </a:r>
            <a:r>
              <a:rPr lang="en-US" sz="3000" dirty="0">
                <a:latin typeface="Times New Roman" pitchFamily="18" charset="0"/>
                <a:cs typeface="Times New Roman" pitchFamily="18" charset="0"/>
              </a:rPr>
              <a:t>% of the labeled content. If these conditions are not met, remaining 20 tablet </a:t>
            </a:r>
            <a:r>
              <a:rPr lang="en-US" sz="3000" dirty="0" smtClean="0">
                <a:latin typeface="Times New Roman" pitchFamily="18" charset="0"/>
                <a:cs typeface="Times New Roman" pitchFamily="18" charset="0"/>
              </a:rPr>
              <a:t>assayed </a:t>
            </a:r>
            <a:r>
              <a:rPr lang="en-US" sz="3000" dirty="0">
                <a:latin typeface="Times New Roman" pitchFamily="18" charset="0"/>
                <a:cs typeface="Times New Roman" pitchFamily="18" charset="0"/>
              </a:rPr>
              <a:t>individually and none may fall out side of the 85 to 115% range </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9752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6555641"/>
          </a:xfrm>
          <a:prstGeom prst="rect">
            <a:avLst/>
          </a:prstGeom>
        </p:spPr>
        <p:txBody>
          <a:bodyPr wrap="square">
            <a:spAutoFit/>
          </a:bodyPr>
          <a:lstStyle/>
          <a:p>
            <a:r>
              <a:rPr lang="en-US" sz="3000" dirty="0" smtClean="0">
                <a:latin typeface="Times New Roman" pitchFamily="18" charset="0"/>
                <a:cs typeface="Times New Roman" pitchFamily="18" charset="0"/>
              </a:rPr>
              <a:t> </a:t>
            </a:r>
            <a:r>
              <a:rPr lang="en-US" sz="3000" b="1" u="sng" dirty="0">
                <a:latin typeface="Times New Roman" pitchFamily="18" charset="0"/>
                <a:cs typeface="Times New Roman" pitchFamily="18" charset="0"/>
              </a:rPr>
              <a:t>Disintegration Test (U.S.P</a:t>
            </a:r>
            <a:r>
              <a:rPr lang="en-US" sz="3000" b="1" u="sng" dirty="0" smtClean="0">
                <a:latin typeface="Times New Roman" pitchFamily="18" charset="0"/>
                <a:cs typeface="Times New Roman" pitchFamily="18" charset="0"/>
              </a:rPr>
              <a:t>.)</a:t>
            </a:r>
          </a:p>
          <a:p>
            <a:pPr algn="just"/>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U.S.P. device to test disintegration uses 6 glass tubes that are 3” long; open at the top and 10 mesh screen at the bottom end. To test for disintegration time, one tablet is placed in each tube and the basket rack is positioned in a 1-L beaker of water, simulated gastric fluid or simulated intestinal fluid at 37 ± 2 </a:t>
            </a:r>
            <a:r>
              <a:rPr lang="en-US" sz="3000" baseline="30000" dirty="0">
                <a:latin typeface="Times New Roman" pitchFamily="18" charset="0"/>
                <a:cs typeface="Times New Roman" pitchFamily="18" charset="0"/>
              </a:rPr>
              <a:t>0</a:t>
            </a:r>
            <a:r>
              <a:rPr lang="en-US" sz="3000" dirty="0">
                <a:latin typeface="Times New Roman" pitchFamily="18" charset="0"/>
                <a:cs typeface="Times New Roman" pitchFamily="18" charset="0"/>
              </a:rPr>
              <a:t> C such that the tablet remain 2.5 cm below the surface of liquid on their upward movement and not closer than 2.5 cm from the bottom of the beaker in their downward movement. Move the basket containing the tablets up and down through a distance of 5-6 cm at a frequency of 28 to 32 cycles per minute. Floating of the tablets can be prevented by placing perforated plastic discs on each tablet</a:t>
            </a:r>
          </a:p>
        </p:txBody>
      </p:sp>
    </p:spTree>
    <p:extLst>
      <p:ext uri="{BB962C8B-B14F-4D97-AF65-F5344CB8AC3E}">
        <p14:creationId xmlns:p14="http://schemas.microsoft.com/office/powerpoint/2010/main" xmlns="" val="186624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862322"/>
          </a:xfrm>
          <a:prstGeom prst="rect">
            <a:avLst/>
          </a:prstGeom>
        </p:spPr>
        <p:txBody>
          <a:bodyPr wrap="square">
            <a:spAutoFit/>
          </a:bodyPr>
          <a:lstStyle/>
          <a:p>
            <a:pPr algn="just"/>
            <a:r>
              <a:rPr lang="en-US" sz="3000" dirty="0">
                <a:latin typeface="Times New Roman" pitchFamily="18" charset="0"/>
                <a:cs typeface="Times New Roman" pitchFamily="18" charset="0"/>
              </a:rPr>
              <a:t>According to the test the tablet must disintegrate and all particles must pass through the 10 mesh screen in the time specified. If any residue remains, it must have a soft mass. Disintegration time</a:t>
            </a:r>
            <a:r>
              <a:rPr lang="en-US" sz="3000" dirty="0" smtClean="0">
                <a:latin typeface="Times New Roman" pitchFamily="18" charset="0"/>
                <a:cs typeface="Times New Roman" pitchFamily="18" charset="0"/>
              </a:rPr>
              <a:t>:</a:t>
            </a:r>
          </a:p>
          <a:p>
            <a:pPr algn="just"/>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Uncoated tablet: 5-30 </a:t>
            </a:r>
            <a:r>
              <a:rPr lang="en-US" sz="3000" dirty="0" smtClean="0">
                <a:latin typeface="Times New Roman" pitchFamily="18" charset="0"/>
                <a:cs typeface="Times New Roman" pitchFamily="18" charset="0"/>
              </a:rPr>
              <a:t>minutes</a:t>
            </a:r>
          </a:p>
          <a:p>
            <a:pPr algn="just"/>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Coated tablet: 1-2 </a:t>
            </a:r>
            <a:r>
              <a:rPr lang="en-US" sz="3000" dirty="0" smtClean="0">
                <a:latin typeface="Times New Roman" pitchFamily="18" charset="0"/>
                <a:cs typeface="Times New Roman" pitchFamily="18" charset="0"/>
              </a:rPr>
              <a:t>hours.</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5661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r>
              <a:rPr lang="en-US" sz="3000" b="1" u="sng" dirty="0">
                <a:latin typeface="Times New Roman" pitchFamily="18" charset="0"/>
                <a:cs typeface="Times New Roman" pitchFamily="18" charset="0"/>
              </a:rPr>
              <a:t>Dissolution Test (U.S.P</a:t>
            </a:r>
            <a:r>
              <a:rPr lang="en-US" sz="3000" b="1" u="sng" dirty="0" smtClean="0">
                <a:latin typeface="Times New Roman" pitchFamily="18" charset="0"/>
                <a:cs typeface="Times New Roman" pitchFamily="18" charset="0"/>
              </a:rPr>
              <a:t>.)</a:t>
            </a:r>
          </a:p>
          <a:p>
            <a:pPr marL="0" indent="0" algn="just">
              <a:buNone/>
            </a:pPr>
            <a:r>
              <a:rPr lang="en-US" sz="3000" b="1" dirty="0" smtClean="0">
                <a:latin typeface="Times New Roman" pitchFamily="18" charset="0"/>
                <a:cs typeface="Times New Roman" pitchFamily="18" charset="0"/>
              </a:rPr>
              <a:t>Apparatus-1</a:t>
            </a:r>
            <a:r>
              <a:rPr lang="en-US" sz="3000" b="1" dirty="0">
                <a:latin typeface="Times New Roman" pitchFamily="18" charset="0"/>
                <a:cs typeface="Times New Roman" pitchFamily="18" charset="0"/>
              </a:rPr>
              <a:t>: </a:t>
            </a:r>
            <a:endParaRPr lang="en-US" sz="3000" b="1" dirty="0" smtClean="0">
              <a:latin typeface="Times New Roman" pitchFamily="18" charset="0"/>
              <a:cs typeface="Times New Roman" pitchFamily="18" charset="0"/>
            </a:endParaRPr>
          </a:p>
          <a:p>
            <a:pPr marL="0" indent="0" algn="just">
              <a:buNone/>
            </a:pPr>
            <a:r>
              <a:rPr lang="en-US" sz="3000" dirty="0" smtClean="0">
                <a:latin typeface="Times New Roman" pitchFamily="18" charset="0"/>
                <a:cs typeface="Times New Roman" pitchFamily="18" charset="0"/>
              </a:rPr>
              <a:t>A </a:t>
            </a:r>
            <a:r>
              <a:rPr lang="en-US" sz="3000" dirty="0">
                <a:latin typeface="Times New Roman" pitchFamily="18" charset="0"/>
                <a:cs typeface="Times New Roman" pitchFamily="18" charset="0"/>
              </a:rPr>
              <a:t>single tablet is placed in a small wire mesh basket attached to the bottom of the shaft connected to a variable speed motor. The basket is immersed in a dissolution medium (as specified in monograph) contained in a 100 ml flask. The flask is cylindrical with a hemispherical bottom. The flask is maintained at 37±0.5 0 C by a constant temperature bath. The motor is adjusted to turn at the specified speed and sample of the fluid are withdrawn at intervals to determine the amount of drug in solutions</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25695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835</Words>
  <Application>Microsoft Office PowerPoint</Application>
  <PresentationFormat>On-screen Show (4:3)</PresentationFormat>
  <Paragraphs>35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TABLET  (UNIT -2)</vt:lpstr>
      <vt:lpstr>Quality Control Test of Final Product OR Evaluation of Tablet</vt:lpstr>
      <vt:lpstr>Slide 3</vt:lpstr>
      <vt:lpstr>Slide 4</vt:lpstr>
      <vt:lpstr>Slide 5</vt:lpstr>
      <vt:lpstr>Slide 6</vt:lpstr>
      <vt:lpstr>Slide 7</vt:lpstr>
      <vt:lpstr>Slide 8</vt:lpstr>
      <vt:lpstr>Slide 9</vt:lpstr>
      <vt:lpstr>Slide 10</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  (UNIT -2)</dc:title>
  <dc:creator>user</dc:creator>
  <cp:lastModifiedBy>user</cp:lastModifiedBy>
  <cp:revision>1</cp:revision>
  <dcterms:created xsi:type="dcterms:W3CDTF">2022-10-08T08:55:31Z</dcterms:created>
  <dcterms:modified xsi:type="dcterms:W3CDTF">2022-10-08T08:55:47Z</dcterms:modified>
</cp:coreProperties>
</file>