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3D8A4BF-A54D-4BE6-ADD5-1CABC058F455}" type="datetimeFigureOut">
              <a:rPr lang="en-US" smtClean="0"/>
              <a:t>4/30/2022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25F43B0-85BD-412F-8B62-AE5472185C79}"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D8A4BF-A54D-4BE6-ADD5-1CABC058F455}" type="datetimeFigureOut">
              <a:rPr lang="en-US" smtClean="0"/>
              <a:t>4/30/2022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F43B0-85BD-412F-8B62-AE5472185C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D8A4BF-A54D-4BE6-ADD5-1CABC058F455}" type="datetimeFigureOut">
              <a:rPr lang="en-US" smtClean="0"/>
              <a:t>4/30/2022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F43B0-85BD-412F-8B62-AE5472185C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3D8A4BF-A54D-4BE6-ADD5-1CABC058F455}" type="datetimeFigureOut">
              <a:rPr lang="en-US" smtClean="0"/>
              <a:t>4/30/2022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F43B0-85BD-412F-8B62-AE5472185C79}"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3D8A4BF-A54D-4BE6-ADD5-1CABC058F455}" type="datetimeFigureOut">
              <a:rPr lang="en-US" smtClean="0"/>
              <a:t>4/30/2022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25F43B0-85BD-412F-8B62-AE5472185C7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3D8A4BF-A54D-4BE6-ADD5-1CABC058F455}" type="datetimeFigureOut">
              <a:rPr lang="en-US" smtClean="0"/>
              <a:t>4/30/2022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F43B0-85BD-412F-8B62-AE5472185C79}"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3D8A4BF-A54D-4BE6-ADD5-1CABC058F455}" type="datetimeFigureOut">
              <a:rPr lang="en-US" smtClean="0"/>
              <a:t>4/30/2022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5F43B0-85BD-412F-8B62-AE5472185C79}"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3D8A4BF-A54D-4BE6-ADD5-1CABC058F455}" type="datetimeFigureOut">
              <a:rPr lang="en-US" smtClean="0"/>
              <a:t>4/30/2022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5F43B0-85BD-412F-8B62-AE5472185C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8A4BF-A54D-4BE6-ADD5-1CABC058F455}" type="datetimeFigureOut">
              <a:rPr lang="en-US" smtClean="0"/>
              <a:t>4/30/2022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5F43B0-85BD-412F-8B62-AE5472185C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3D8A4BF-A54D-4BE6-ADD5-1CABC058F455}" type="datetimeFigureOut">
              <a:rPr lang="en-US" smtClean="0"/>
              <a:t>4/30/2022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F43B0-85BD-412F-8B62-AE5472185C79}"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3D8A4BF-A54D-4BE6-ADD5-1CABC058F455}" type="datetimeFigureOut">
              <a:rPr lang="en-US" smtClean="0"/>
              <a:t>4/30/2022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25F43B0-85BD-412F-8B62-AE5472185C79}"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3D8A4BF-A54D-4BE6-ADD5-1CABC058F455}" type="datetimeFigureOut">
              <a:rPr lang="en-US" smtClean="0"/>
              <a:t>4/30/2022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25F43B0-85BD-412F-8B62-AE5472185C7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600200"/>
            <a:ext cx="8686800" cy="1470025"/>
          </a:xfrm>
        </p:spPr>
        <p:txBody>
          <a:bodyPr>
            <a:noAutofit/>
          </a:bodyPr>
          <a:lstStyle/>
          <a:p>
            <a:r>
              <a:rPr lang="en-US" b="1" dirty="0" smtClean="0"/>
              <a:t>THE DISASTER MANAGEMENT ACT, </a:t>
            </a:r>
            <a:br>
              <a:rPr lang="en-US" b="1" dirty="0" smtClean="0"/>
            </a:br>
            <a:r>
              <a:rPr lang="en-US" b="1" dirty="0" smtClean="0"/>
              <a:t>2005</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8229600" cy="1143000"/>
          </a:xfrm>
        </p:spPr>
        <p:txBody>
          <a:bodyPr/>
          <a:lstStyle/>
          <a:p>
            <a:pPr algn="r"/>
            <a:r>
              <a:rPr lang="en-US" b="1" dirty="0" smtClean="0"/>
              <a:t>CHAPTER X </a:t>
            </a:r>
            <a:endParaRPr lang="en-US" b="1" dirty="0"/>
          </a:p>
        </p:txBody>
      </p:sp>
      <p:sp>
        <p:nvSpPr>
          <p:cNvPr id="3" name="Content Placeholder 2"/>
          <p:cNvSpPr>
            <a:spLocks noGrp="1"/>
          </p:cNvSpPr>
          <p:nvPr>
            <p:ph sz="quarter" idx="1"/>
          </p:nvPr>
        </p:nvSpPr>
        <p:spPr>
          <a:xfrm>
            <a:off x="228600" y="685800"/>
            <a:ext cx="8686800" cy="5440363"/>
          </a:xfrm>
        </p:spPr>
        <p:txBody>
          <a:bodyPr>
            <a:noAutofit/>
          </a:bodyPr>
          <a:lstStyle/>
          <a:p>
            <a:pPr>
              <a:buNone/>
            </a:pPr>
            <a:r>
              <a:rPr lang="en-US" sz="2500" b="1" dirty="0" smtClean="0"/>
              <a:t>OFFENCES AND PENALTIES SECTIONS</a:t>
            </a:r>
          </a:p>
          <a:p>
            <a:pPr>
              <a:buNone/>
            </a:pPr>
            <a:r>
              <a:rPr lang="en-US" sz="2500" b="1" dirty="0" smtClean="0"/>
              <a:t> </a:t>
            </a:r>
          </a:p>
          <a:p>
            <a:pPr>
              <a:buNone/>
            </a:pPr>
            <a:r>
              <a:rPr lang="en-US" sz="2500" b="1" dirty="0" smtClean="0">
                <a:solidFill>
                  <a:srgbClr val="00B050"/>
                </a:solidFill>
              </a:rPr>
              <a:t>51. Punishment for obstruction, etc. </a:t>
            </a:r>
          </a:p>
          <a:p>
            <a:pPr>
              <a:buNone/>
            </a:pPr>
            <a:r>
              <a:rPr lang="en-US" sz="2500" b="1" dirty="0" smtClean="0">
                <a:solidFill>
                  <a:srgbClr val="00B050"/>
                </a:solidFill>
              </a:rPr>
              <a:t>52. Punishment for false claim. </a:t>
            </a:r>
          </a:p>
          <a:p>
            <a:pPr>
              <a:buNone/>
            </a:pPr>
            <a:r>
              <a:rPr lang="en-US" sz="2500" b="1" dirty="0" smtClean="0"/>
              <a:t>53. Punishment for misappropriation of money or materials, etc. </a:t>
            </a:r>
          </a:p>
          <a:p>
            <a:pPr>
              <a:buNone/>
            </a:pPr>
            <a:r>
              <a:rPr lang="en-US" sz="2500" b="1" dirty="0" smtClean="0"/>
              <a:t>54. Punishment for false warning. </a:t>
            </a:r>
          </a:p>
          <a:p>
            <a:pPr>
              <a:buNone/>
            </a:pPr>
            <a:r>
              <a:rPr lang="en-US" sz="2500" b="1" dirty="0" smtClean="0">
                <a:solidFill>
                  <a:srgbClr val="FF0000"/>
                </a:solidFill>
              </a:rPr>
              <a:t>55. Offences by Departments of the Government. </a:t>
            </a:r>
          </a:p>
          <a:p>
            <a:pPr>
              <a:buNone/>
            </a:pPr>
            <a:r>
              <a:rPr lang="en-US" sz="2500" b="1" dirty="0" smtClean="0">
                <a:solidFill>
                  <a:srgbClr val="FF0000"/>
                </a:solidFill>
              </a:rPr>
              <a:t>56. Failure of officer in duty or his connivance at the contravention of the provisions of this Act. </a:t>
            </a:r>
          </a:p>
          <a:p>
            <a:pPr>
              <a:buNone/>
            </a:pPr>
            <a:r>
              <a:rPr lang="en-US" sz="2500" b="1" dirty="0" smtClean="0"/>
              <a:t>57. Penalty for contravention of any order regarding requisitioning. </a:t>
            </a:r>
          </a:p>
          <a:p>
            <a:pPr>
              <a:buNone/>
            </a:pPr>
            <a:r>
              <a:rPr lang="en-US" sz="2500" b="1" dirty="0" smtClean="0"/>
              <a:t>58. Offence by companies. </a:t>
            </a:r>
          </a:p>
          <a:p>
            <a:pPr>
              <a:buNone/>
            </a:pPr>
            <a:r>
              <a:rPr lang="en-US" sz="2500" b="1" dirty="0" smtClean="0">
                <a:solidFill>
                  <a:schemeClr val="accent6">
                    <a:lumMod val="75000"/>
                  </a:schemeClr>
                </a:solidFill>
              </a:rPr>
              <a:t>59. Previous sanction for prosecution. 60. Cognizance of offences.</a:t>
            </a:r>
            <a:endParaRPr lang="en-US" sz="2500" b="1" dirty="0">
              <a:solidFill>
                <a:schemeClr val="accent6">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143000"/>
          </a:xfrm>
        </p:spPr>
        <p:txBody>
          <a:bodyPr/>
          <a:lstStyle/>
          <a:p>
            <a:pPr algn="r"/>
            <a:r>
              <a:rPr lang="en-US" b="1" dirty="0" smtClean="0"/>
              <a:t>CHAPTER XI </a:t>
            </a:r>
            <a:endParaRPr lang="en-US" b="1" dirty="0"/>
          </a:p>
        </p:txBody>
      </p:sp>
      <p:sp>
        <p:nvSpPr>
          <p:cNvPr id="3" name="Content Placeholder 2"/>
          <p:cNvSpPr>
            <a:spLocks noGrp="1"/>
          </p:cNvSpPr>
          <p:nvPr>
            <p:ph sz="quarter" idx="1"/>
          </p:nvPr>
        </p:nvSpPr>
        <p:spPr>
          <a:xfrm>
            <a:off x="304800" y="609600"/>
            <a:ext cx="8382000" cy="5287963"/>
          </a:xfrm>
        </p:spPr>
        <p:txBody>
          <a:bodyPr>
            <a:noAutofit/>
          </a:bodyPr>
          <a:lstStyle/>
          <a:p>
            <a:pPr>
              <a:buNone/>
            </a:pPr>
            <a:r>
              <a:rPr lang="en-US" sz="3600" b="1" dirty="0" smtClean="0"/>
              <a:t>MISCELLANEOUS</a:t>
            </a:r>
          </a:p>
          <a:p>
            <a:pPr>
              <a:buNone/>
            </a:pPr>
            <a:r>
              <a:rPr lang="en-US" sz="2600" b="1" dirty="0" smtClean="0"/>
              <a:t> </a:t>
            </a:r>
            <a:r>
              <a:rPr lang="en-US" sz="2600" b="1" dirty="0" smtClean="0">
                <a:solidFill>
                  <a:srgbClr val="00B0F0"/>
                </a:solidFill>
              </a:rPr>
              <a:t>61. Prohibition against discrimination. </a:t>
            </a:r>
          </a:p>
          <a:p>
            <a:pPr>
              <a:buNone/>
            </a:pPr>
            <a:r>
              <a:rPr lang="en-US" sz="2600" b="1" dirty="0" smtClean="0">
                <a:solidFill>
                  <a:srgbClr val="00B0F0"/>
                </a:solidFill>
              </a:rPr>
              <a:t>62. Power to issue direction by Central Government. </a:t>
            </a:r>
          </a:p>
          <a:p>
            <a:pPr>
              <a:buNone/>
            </a:pPr>
            <a:r>
              <a:rPr lang="en-US" sz="2600" b="1" dirty="0" smtClean="0"/>
              <a:t>63. Powers to be made available for rescue operations. </a:t>
            </a:r>
          </a:p>
          <a:p>
            <a:pPr>
              <a:buNone/>
            </a:pPr>
            <a:r>
              <a:rPr lang="en-US" sz="2600" b="1" dirty="0" smtClean="0"/>
              <a:t>64. Making or amending rules, etc., in certain circumstances. </a:t>
            </a:r>
          </a:p>
          <a:p>
            <a:pPr>
              <a:buNone/>
            </a:pPr>
            <a:r>
              <a:rPr lang="en-US" sz="2600" b="1" dirty="0" smtClean="0">
                <a:solidFill>
                  <a:srgbClr val="FF0000"/>
                </a:solidFill>
              </a:rPr>
              <a:t>65. Power of requisition of resources, provisions, vehicles, etc., for rescue operations, etc. </a:t>
            </a:r>
          </a:p>
          <a:p>
            <a:pPr>
              <a:buNone/>
            </a:pPr>
            <a:r>
              <a:rPr lang="en-US" sz="2600" b="1" dirty="0" smtClean="0">
                <a:solidFill>
                  <a:srgbClr val="FF0000"/>
                </a:solidFill>
              </a:rPr>
              <a:t>66. Payment of compensation. </a:t>
            </a:r>
          </a:p>
          <a:p>
            <a:pPr>
              <a:buNone/>
            </a:pPr>
            <a:r>
              <a:rPr lang="en-US" sz="2600" b="1" dirty="0" smtClean="0"/>
              <a:t>67. Direction to media for communication of warnings, etc.</a:t>
            </a:r>
          </a:p>
          <a:p>
            <a:pPr>
              <a:buNone/>
            </a:pPr>
            <a:r>
              <a:rPr lang="en-US" sz="2600" b="1" dirty="0" smtClean="0"/>
              <a:t>68. Authentication of orders of decisions. </a:t>
            </a:r>
          </a:p>
          <a:p>
            <a:pPr>
              <a:buNone/>
            </a:pPr>
            <a:r>
              <a:rPr lang="en-US" sz="2600" b="1" dirty="0" smtClean="0">
                <a:solidFill>
                  <a:srgbClr val="00B050"/>
                </a:solidFill>
              </a:rPr>
              <a:t>69. Delegation of powers. </a:t>
            </a:r>
          </a:p>
          <a:p>
            <a:pPr>
              <a:buNone/>
            </a:pPr>
            <a:r>
              <a:rPr lang="en-US" sz="2600" b="1" dirty="0" smtClean="0">
                <a:solidFill>
                  <a:srgbClr val="00B050"/>
                </a:solidFill>
              </a:rPr>
              <a:t>70. Annual report.</a:t>
            </a:r>
            <a:endParaRPr lang="en-US" sz="2600" b="1" dirty="0">
              <a:solidFill>
                <a:srgbClr val="00B05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382000" cy="5943600"/>
          </a:xfrm>
        </p:spPr>
        <p:txBody>
          <a:bodyPr>
            <a:normAutofit/>
          </a:bodyPr>
          <a:lstStyle/>
          <a:p>
            <a:pPr>
              <a:buNone/>
            </a:pPr>
            <a:r>
              <a:rPr lang="en-US" b="1" dirty="0" smtClean="0">
                <a:solidFill>
                  <a:schemeClr val="accent6">
                    <a:lumMod val="75000"/>
                  </a:schemeClr>
                </a:solidFill>
              </a:rPr>
              <a:t>71. Bar of jurisdiction of court. </a:t>
            </a:r>
          </a:p>
          <a:p>
            <a:pPr>
              <a:buNone/>
            </a:pPr>
            <a:r>
              <a:rPr lang="en-US" b="1" dirty="0" smtClean="0">
                <a:solidFill>
                  <a:schemeClr val="accent6">
                    <a:lumMod val="75000"/>
                  </a:schemeClr>
                </a:solidFill>
              </a:rPr>
              <a:t>72. Act to have overriding effect. </a:t>
            </a:r>
          </a:p>
          <a:p>
            <a:pPr>
              <a:buNone/>
            </a:pPr>
            <a:r>
              <a:rPr lang="en-US" b="1" dirty="0" smtClean="0"/>
              <a:t>73. Action taken in good faith. </a:t>
            </a:r>
          </a:p>
          <a:p>
            <a:pPr>
              <a:buNone/>
            </a:pPr>
            <a:r>
              <a:rPr lang="en-US" b="1" dirty="0" smtClean="0"/>
              <a:t>74. Immunity from legal process. </a:t>
            </a:r>
          </a:p>
          <a:p>
            <a:pPr>
              <a:buNone/>
            </a:pPr>
            <a:r>
              <a:rPr lang="en-US" b="1" dirty="0" smtClean="0">
                <a:solidFill>
                  <a:srgbClr val="00B050"/>
                </a:solidFill>
              </a:rPr>
              <a:t>75. Power of Central Government to make rules. </a:t>
            </a:r>
          </a:p>
          <a:p>
            <a:pPr>
              <a:buNone/>
            </a:pPr>
            <a:r>
              <a:rPr lang="en-US" b="1" dirty="0" smtClean="0">
                <a:solidFill>
                  <a:srgbClr val="00B050"/>
                </a:solidFill>
              </a:rPr>
              <a:t>76. Power to make regulations. </a:t>
            </a:r>
          </a:p>
          <a:p>
            <a:pPr>
              <a:buNone/>
            </a:pPr>
            <a:r>
              <a:rPr lang="en-US" b="1" dirty="0" smtClean="0"/>
              <a:t>77. Rules and regulations to be laid before Parliament. </a:t>
            </a:r>
          </a:p>
          <a:p>
            <a:pPr>
              <a:buNone/>
            </a:pPr>
            <a:r>
              <a:rPr lang="en-US" b="1" dirty="0" smtClean="0">
                <a:solidFill>
                  <a:srgbClr val="00B0F0"/>
                </a:solidFill>
              </a:rPr>
              <a:t>78. Power of State Government to make rules. </a:t>
            </a:r>
          </a:p>
          <a:p>
            <a:pPr>
              <a:buNone/>
            </a:pPr>
            <a:r>
              <a:rPr lang="en-US" b="1" dirty="0" smtClean="0">
                <a:solidFill>
                  <a:srgbClr val="00B0F0"/>
                </a:solidFill>
              </a:rPr>
              <a:t>79. Power to remove difficulties.</a:t>
            </a:r>
            <a:endParaRPr lang="en-US" b="1"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1143000"/>
          </a:xfrm>
        </p:spPr>
        <p:txBody>
          <a:bodyPr>
            <a:noAutofit/>
          </a:bodyPr>
          <a:lstStyle/>
          <a:p>
            <a:pPr algn="r"/>
            <a:r>
              <a:rPr lang="en-US" sz="4800" b="1" dirty="0" smtClean="0"/>
              <a:t/>
            </a:r>
            <a:br>
              <a:rPr lang="en-US" sz="4800" b="1" dirty="0" smtClean="0"/>
            </a:br>
            <a:r>
              <a:rPr lang="en-US" sz="4800" b="1" dirty="0" smtClean="0">
                <a:solidFill>
                  <a:srgbClr val="C00000"/>
                </a:solidFill>
              </a:rPr>
              <a:t>CHAPTER I</a:t>
            </a:r>
            <a:br>
              <a:rPr lang="en-US" sz="4800" b="1" dirty="0" smtClean="0">
                <a:solidFill>
                  <a:srgbClr val="C00000"/>
                </a:solidFill>
              </a:rPr>
            </a:br>
            <a:endParaRPr lang="en-US" sz="4800" b="1" dirty="0"/>
          </a:p>
        </p:txBody>
      </p:sp>
      <p:sp>
        <p:nvSpPr>
          <p:cNvPr id="3" name="Content Placeholder 2"/>
          <p:cNvSpPr>
            <a:spLocks noGrp="1"/>
          </p:cNvSpPr>
          <p:nvPr>
            <p:ph sz="quarter" idx="1"/>
          </p:nvPr>
        </p:nvSpPr>
        <p:spPr>
          <a:xfrm>
            <a:off x="152400" y="1600200"/>
            <a:ext cx="8991600" cy="4525963"/>
          </a:xfrm>
        </p:spPr>
        <p:txBody>
          <a:bodyPr>
            <a:normAutofit/>
          </a:bodyPr>
          <a:lstStyle/>
          <a:p>
            <a:pPr>
              <a:buNone/>
            </a:pPr>
            <a:r>
              <a:rPr lang="en-US" sz="4000" b="1" dirty="0" smtClean="0">
                <a:solidFill>
                  <a:srgbClr val="C00000"/>
                </a:solidFill>
              </a:rPr>
              <a:t>PRELIMINARY SECTIONS </a:t>
            </a:r>
          </a:p>
          <a:p>
            <a:pPr>
              <a:buNone/>
            </a:pPr>
            <a:r>
              <a:rPr lang="en-US" sz="4000" b="1" dirty="0" smtClean="0">
                <a:solidFill>
                  <a:srgbClr val="0070C0"/>
                </a:solidFill>
              </a:rPr>
              <a:t>1. Short title, extent and commencement. </a:t>
            </a:r>
          </a:p>
          <a:p>
            <a:pPr>
              <a:buNone/>
            </a:pPr>
            <a:r>
              <a:rPr lang="en-US" sz="4000" b="1" dirty="0" smtClean="0">
                <a:solidFill>
                  <a:srgbClr val="00B050"/>
                </a:solidFill>
              </a:rPr>
              <a:t>2. Definitions.</a:t>
            </a:r>
            <a:endParaRPr lang="en-US" sz="4000" b="1" dirty="0">
              <a:solidFill>
                <a:srgbClr val="00B05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r"/>
            <a:r>
              <a:rPr lang="en-US" sz="5400" b="1" dirty="0" smtClean="0"/>
              <a:t>CHAPTER II </a:t>
            </a:r>
            <a:endParaRPr lang="en-US" sz="5400" b="1" dirty="0"/>
          </a:p>
        </p:txBody>
      </p:sp>
      <p:sp>
        <p:nvSpPr>
          <p:cNvPr id="3" name="Content Placeholder 2"/>
          <p:cNvSpPr>
            <a:spLocks noGrp="1"/>
          </p:cNvSpPr>
          <p:nvPr>
            <p:ph sz="quarter" idx="1"/>
          </p:nvPr>
        </p:nvSpPr>
        <p:spPr>
          <a:xfrm>
            <a:off x="0" y="762000"/>
            <a:ext cx="9144000" cy="5638800"/>
          </a:xfrm>
        </p:spPr>
        <p:txBody>
          <a:bodyPr>
            <a:noAutofit/>
          </a:bodyPr>
          <a:lstStyle/>
          <a:p>
            <a:pPr>
              <a:buNone/>
            </a:pPr>
            <a:r>
              <a:rPr lang="en-US" sz="3400" b="1" dirty="0" smtClean="0"/>
              <a:t>THE NATIONAL DISASTER MANAGEMENT AUTHORITY </a:t>
            </a:r>
          </a:p>
          <a:p>
            <a:pPr>
              <a:buNone/>
            </a:pPr>
            <a:r>
              <a:rPr lang="en-US" sz="3400" b="1" dirty="0" smtClean="0"/>
              <a:t>3</a:t>
            </a:r>
            <a:r>
              <a:rPr lang="en-US" sz="3400" b="1" dirty="0" smtClean="0">
                <a:solidFill>
                  <a:srgbClr val="C00000"/>
                </a:solidFill>
              </a:rPr>
              <a:t>. Establishment of National Disaster Management Authority</a:t>
            </a:r>
            <a:r>
              <a:rPr lang="en-US" sz="3400" b="1" dirty="0" smtClean="0"/>
              <a:t>.</a:t>
            </a:r>
          </a:p>
          <a:p>
            <a:pPr>
              <a:buNone/>
            </a:pPr>
            <a:r>
              <a:rPr lang="en-US" sz="3400" b="1" dirty="0" smtClean="0"/>
              <a:t> 4. </a:t>
            </a:r>
            <a:r>
              <a:rPr lang="en-US" sz="3400" b="1" dirty="0" smtClean="0">
                <a:solidFill>
                  <a:srgbClr val="C00000"/>
                </a:solidFill>
              </a:rPr>
              <a:t>Meetings of National Authority.</a:t>
            </a:r>
          </a:p>
          <a:p>
            <a:pPr>
              <a:buNone/>
            </a:pPr>
            <a:r>
              <a:rPr lang="en-US" sz="3400" b="1" dirty="0" smtClean="0"/>
              <a:t> 5. </a:t>
            </a:r>
            <a:r>
              <a:rPr lang="en-US" sz="3400" b="1" dirty="0" smtClean="0">
                <a:solidFill>
                  <a:srgbClr val="0070C0"/>
                </a:solidFill>
              </a:rPr>
              <a:t>Appointment of officers and other employees of the National Authority. </a:t>
            </a:r>
          </a:p>
          <a:p>
            <a:pPr>
              <a:buNone/>
            </a:pPr>
            <a:r>
              <a:rPr lang="en-US" sz="3400" b="1" dirty="0" smtClean="0">
                <a:solidFill>
                  <a:srgbClr val="0070C0"/>
                </a:solidFill>
              </a:rPr>
              <a:t>6. Powers and functions of National Authority. </a:t>
            </a:r>
          </a:p>
          <a:p>
            <a:pPr>
              <a:buNone/>
            </a:pPr>
            <a:r>
              <a:rPr lang="en-US" sz="3400" b="1" dirty="0" smtClean="0"/>
              <a:t>7. Constitution of advisory committee by National Authority.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533400"/>
            <a:ext cx="8763000" cy="5791200"/>
          </a:xfrm>
        </p:spPr>
        <p:txBody>
          <a:bodyPr>
            <a:noAutofit/>
          </a:bodyPr>
          <a:lstStyle/>
          <a:p>
            <a:pPr algn="just">
              <a:buNone/>
            </a:pPr>
            <a:r>
              <a:rPr lang="en-US" sz="3600" b="1" dirty="0" smtClean="0"/>
              <a:t>8. Constitution of National Executive Committee. </a:t>
            </a:r>
          </a:p>
          <a:p>
            <a:pPr algn="just">
              <a:buNone/>
            </a:pPr>
            <a:r>
              <a:rPr lang="en-US" sz="3600" b="1" dirty="0" smtClean="0"/>
              <a:t>9. </a:t>
            </a:r>
            <a:r>
              <a:rPr lang="en-US" sz="3600" b="1" dirty="0" smtClean="0">
                <a:solidFill>
                  <a:srgbClr val="00B050"/>
                </a:solidFill>
              </a:rPr>
              <a:t>Constitution of sub-committees. </a:t>
            </a:r>
          </a:p>
          <a:p>
            <a:pPr algn="just">
              <a:buNone/>
            </a:pPr>
            <a:r>
              <a:rPr lang="en-US" sz="3600" b="1" dirty="0" smtClean="0">
                <a:solidFill>
                  <a:srgbClr val="00B050"/>
                </a:solidFill>
              </a:rPr>
              <a:t>10. Powers and functions of National Executive Committee.</a:t>
            </a:r>
          </a:p>
          <a:p>
            <a:pPr algn="just">
              <a:buNone/>
            </a:pPr>
            <a:r>
              <a:rPr lang="en-US" sz="3600" b="1" dirty="0" smtClean="0"/>
              <a:t>11. National plan. </a:t>
            </a:r>
          </a:p>
          <a:p>
            <a:pPr algn="just">
              <a:buNone/>
            </a:pPr>
            <a:r>
              <a:rPr lang="en-US" sz="3600" b="1" dirty="0" smtClean="0"/>
              <a:t>12. Guidelines for minimum standards of relief.</a:t>
            </a:r>
          </a:p>
          <a:p>
            <a:pPr algn="just">
              <a:buNone/>
            </a:pPr>
            <a:r>
              <a:rPr lang="en-US" sz="3600" b="1" dirty="0" smtClean="0">
                <a:solidFill>
                  <a:schemeClr val="accent6">
                    <a:lumMod val="75000"/>
                  </a:schemeClr>
                </a:solidFill>
              </a:rPr>
              <a:t>13. Relief in loan repayment, etc. </a:t>
            </a:r>
          </a:p>
          <a:p>
            <a:pPr algn="just"/>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r"/>
            <a:r>
              <a:rPr lang="en-US" b="1" dirty="0" smtClean="0"/>
              <a:t>CHAPTER III</a:t>
            </a:r>
            <a:endParaRPr lang="en-US" b="1" dirty="0"/>
          </a:p>
        </p:txBody>
      </p:sp>
      <p:sp>
        <p:nvSpPr>
          <p:cNvPr id="3" name="Content Placeholder 2"/>
          <p:cNvSpPr>
            <a:spLocks noGrp="1"/>
          </p:cNvSpPr>
          <p:nvPr>
            <p:ph sz="quarter" idx="1"/>
          </p:nvPr>
        </p:nvSpPr>
        <p:spPr>
          <a:xfrm>
            <a:off x="152400" y="685800"/>
            <a:ext cx="8686800" cy="5029200"/>
          </a:xfrm>
        </p:spPr>
        <p:txBody>
          <a:bodyPr>
            <a:noAutofit/>
          </a:bodyPr>
          <a:lstStyle/>
          <a:p>
            <a:pPr algn="just">
              <a:buNone/>
            </a:pPr>
            <a:r>
              <a:rPr lang="en-US" sz="2400" b="1" dirty="0" smtClean="0"/>
              <a:t>STATE DISASTER MANAGEMENT AUTHORITY</a:t>
            </a:r>
          </a:p>
          <a:p>
            <a:pPr algn="just">
              <a:buNone/>
            </a:pPr>
            <a:r>
              <a:rPr lang="en-US" sz="2400" b="1" dirty="0" smtClean="0">
                <a:solidFill>
                  <a:srgbClr val="00B050"/>
                </a:solidFill>
              </a:rPr>
              <a:t> 14. Establishment of State Disaster Management Authority.</a:t>
            </a:r>
          </a:p>
          <a:p>
            <a:pPr algn="just">
              <a:buNone/>
            </a:pPr>
            <a:r>
              <a:rPr lang="en-US" sz="2400" b="1" dirty="0" smtClean="0">
                <a:solidFill>
                  <a:srgbClr val="00B050"/>
                </a:solidFill>
              </a:rPr>
              <a:t>15. Meetings of the State Authority. </a:t>
            </a:r>
          </a:p>
          <a:p>
            <a:pPr algn="just">
              <a:buNone/>
            </a:pPr>
            <a:r>
              <a:rPr lang="en-US" sz="2400" b="1" dirty="0" smtClean="0"/>
              <a:t>16. Appointment of officers and other employees of State Authority. </a:t>
            </a:r>
          </a:p>
          <a:p>
            <a:pPr algn="just">
              <a:buNone/>
            </a:pPr>
            <a:r>
              <a:rPr lang="en-US" sz="2400" b="1" dirty="0" smtClean="0">
                <a:solidFill>
                  <a:srgbClr val="FF0000"/>
                </a:solidFill>
              </a:rPr>
              <a:t>17. Constitution of advisory committee by the State Authority. </a:t>
            </a:r>
          </a:p>
          <a:p>
            <a:pPr algn="just">
              <a:buNone/>
            </a:pPr>
            <a:r>
              <a:rPr lang="en-US" sz="2400" b="1" dirty="0" smtClean="0">
                <a:solidFill>
                  <a:srgbClr val="FF0000"/>
                </a:solidFill>
              </a:rPr>
              <a:t>18. Powers and functions of State Authority. </a:t>
            </a:r>
          </a:p>
          <a:p>
            <a:pPr algn="just">
              <a:buNone/>
            </a:pPr>
            <a:r>
              <a:rPr lang="en-US" sz="2400" b="1" dirty="0" smtClean="0"/>
              <a:t>19. Guidelines for minimum standard of relief by State Authority. </a:t>
            </a:r>
          </a:p>
          <a:p>
            <a:pPr algn="just">
              <a:buNone/>
            </a:pPr>
            <a:r>
              <a:rPr lang="en-US" sz="2400" b="1" dirty="0" smtClean="0"/>
              <a:t>20. Constitution of State Executive Committee. </a:t>
            </a:r>
          </a:p>
          <a:p>
            <a:pPr algn="just">
              <a:buNone/>
            </a:pPr>
            <a:r>
              <a:rPr lang="en-US" sz="2400" b="1" dirty="0" smtClean="0">
                <a:solidFill>
                  <a:srgbClr val="0070C0"/>
                </a:solidFill>
              </a:rPr>
              <a:t>21. Constitution of sub-committees by State Executive Committee. </a:t>
            </a:r>
          </a:p>
          <a:p>
            <a:pPr algn="just">
              <a:buNone/>
            </a:pPr>
            <a:r>
              <a:rPr lang="en-US" sz="2400" b="1" dirty="0" smtClean="0">
                <a:solidFill>
                  <a:srgbClr val="0070C0"/>
                </a:solidFill>
              </a:rPr>
              <a:t>22. Functions of the State Executive Committee. </a:t>
            </a:r>
          </a:p>
          <a:p>
            <a:pPr algn="just">
              <a:buNone/>
            </a:pPr>
            <a:r>
              <a:rPr lang="en-US" sz="2400" b="1" dirty="0" smtClean="0">
                <a:solidFill>
                  <a:srgbClr val="0070C0"/>
                </a:solidFill>
              </a:rPr>
              <a:t>23. State Plan. </a:t>
            </a:r>
          </a:p>
          <a:p>
            <a:pPr algn="just">
              <a:buNone/>
            </a:pPr>
            <a:r>
              <a:rPr lang="en-US" sz="2400" b="1" dirty="0" smtClean="0"/>
              <a:t>24. Powers and functions of State Executive Committee in the event of threatening disaster situation. </a:t>
            </a:r>
            <a:endParaRPr lang="en-US" sz="2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r"/>
            <a:r>
              <a:rPr lang="en-US" dirty="0" smtClean="0"/>
              <a:t>CHAPTER IV</a:t>
            </a:r>
            <a:endParaRPr lang="en-US" dirty="0"/>
          </a:p>
        </p:txBody>
      </p:sp>
      <p:sp>
        <p:nvSpPr>
          <p:cNvPr id="3" name="Content Placeholder 2"/>
          <p:cNvSpPr>
            <a:spLocks noGrp="1"/>
          </p:cNvSpPr>
          <p:nvPr>
            <p:ph sz="quarter" idx="1"/>
          </p:nvPr>
        </p:nvSpPr>
        <p:spPr>
          <a:xfrm>
            <a:off x="304800" y="685800"/>
            <a:ext cx="8382000" cy="5211763"/>
          </a:xfrm>
        </p:spPr>
        <p:txBody>
          <a:bodyPr>
            <a:noAutofit/>
          </a:bodyPr>
          <a:lstStyle/>
          <a:p>
            <a:pPr>
              <a:buNone/>
            </a:pPr>
            <a:r>
              <a:rPr lang="en-US" sz="2400" b="1" dirty="0" smtClean="0"/>
              <a:t>DISTRICT DISASTER MANAGEMENT AUTHORITY </a:t>
            </a:r>
          </a:p>
          <a:p>
            <a:pPr>
              <a:buNone/>
            </a:pPr>
            <a:r>
              <a:rPr lang="en-US" sz="2400" b="1" dirty="0" smtClean="0">
                <a:solidFill>
                  <a:srgbClr val="00B050"/>
                </a:solidFill>
              </a:rPr>
              <a:t>25. Constitution of District Disaster Management Authority. </a:t>
            </a:r>
          </a:p>
          <a:p>
            <a:pPr>
              <a:buNone/>
            </a:pPr>
            <a:r>
              <a:rPr lang="en-US" sz="2400" b="1" dirty="0" smtClean="0">
                <a:solidFill>
                  <a:srgbClr val="00B050"/>
                </a:solidFill>
              </a:rPr>
              <a:t>26. Powers of Chairperson of District Authority.</a:t>
            </a:r>
          </a:p>
          <a:p>
            <a:pPr>
              <a:buNone/>
            </a:pPr>
            <a:r>
              <a:rPr lang="en-US" sz="2400" b="1" dirty="0" smtClean="0">
                <a:solidFill>
                  <a:srgbClr val="00B050"/>
                </a:solidFill>
              </a:rPr>
              <a:t>27. Meetings. </a:t>
            </a:r>
          </a:p>
          <a:p>
            <a:pPr>
              <a:buNone/>
            </a:pPr>
            <a:r>
              <a:rPr lang="en-US" sz="2400" b="1" dirty="0" smtClean="0"/>
              <a:t>28. Constitution of advisory committees and other committees. </a:t>
            </a:r>
          </a:p>
          <a:p>
            <a:pPr>
              <a:buNone/>
            </a:pPr>
            <a:r>
              <a:rPr lang="en-US" sz="2400" b="1" dirty="0" smtClean="0"/>
              <a:t>29. Appointment of officers and other employees of District Authority. </a:t>
            </a:r>
          </a:p>
          <a:p>
            <a:pPr>
              <a:buNone/>
            </a:pPr>
            <a:r>
              <a:rPr lang="en-US" sz="2400" b="1" dirty="0" smtClean="0">
                <a:solidFill>
                  <a:srgbClr val="C00000"/>
                </a:solidFill>
              </a:rPr>
              <a:t>30. Powers and functions of District Authority. </a:t>
            </a:r>
          </a:p>
          <a:p>
            <a:pPr>
              <a:buNone/>
            </a:pPr>
            <a:r>
              <a:rPr lang="en-US" sz="2400" b="1" dirty="0" smtClean="0">
                <a:solidFill>
                  <a:srgbClr val="C00000"/>
                </a:solidFill>
              </a:rPr>
              <a:t>31. District Plan</a:t>
            </a:r>
            <a:r>
              <a:rPr lang="en-US" sz="2400" b="1" dirty="0" smtClean="0"/>
              <a:t>. </a:t>
            </a:r>
          </a:p>
          <a:p>
            <a:pPr>
              <a:buNone/>
            </a:pPr>
            <a:r>
              <a:rPr lang="en-US" sz="2400" b="1" dirty="0" smtClean="0"/>
              <a:t>32. Plans by different authorities at district level and their implementation. </a:t>
            </a:r>
          </a:p>
          <a:p>
            <a:pPr>
              <a:buNone/>
            </a:pPr>
            <a:r>
              <a:rPr lang="en-US" sz="2400" b="1" dirty="0" smtClean="0"/>
              <a:t>33. Requisition by the District Authority. </a:t>
            </a:r>
          </a:p>
          <a:p>
            <a:pPr>
              <a:buNone/>
            </a:pPr>
            <a:r>
              <a:rPr lang="en-US" sz="2400" b="1" dirty="0" smtClean="0">
                <a:solidFill>
                  <a:srgbClr val="002060"/>
                </a:solidFill>
              </a:rPr>
              <a:t>34. Powers and functions of District Authority in the event of any threatening disaster situation or disaster.</a:t>
            </a:r>
            <a:endParaRPr lang="en-US" sz="2400" b="1"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lstStyle/>
          <a:p>
            <a:pPr algn="r"/>
            <a:r>
              <a:rPr lang="en-US" b="1" dirty="0" smtClean="0"/>
              <a:t>CHAPTER V</a:t>
            </a:r>
            <a:endParaRPr lang="en-US" b="1" dirty="0"/>
          </a:p>
        </p:txBody>
      </p:sp>
      <p:sp>
        <p:nvSpPr>
          <p:cNvPr id="3" name="Content Placeholder 2"/>
          <p:cNvSpPr>
            <a:spLocks noGrp="1"/>
          </p:cNvSpPr>
          <p:nvPr>
            <p:ph sz="quarter" idx="1"/>
          </p:nvPr>
        </p:nvSpPr>
        <p:spPr>
          <a:xfrm>
            <a:off x="152400" y="1066800"/>
            <a:ext cx="8915400" cy="5059363"/>
          </a:xfrm>
        </p:spPr>
        <p:txBody>
          <a:bodyPr>
            <a:noAutofit/>
          </a:bodyPr>
          <a:lstStyle/>
          <a:p>
            <a:pPr algn="just">
              <a:buNone/>
            </a:pPr>
            <a:r>
              <a:rPr lang="en-US" sz="2800" b="1" dirty="0" smtClean="0"/>
              <a:t>MEASURES BY THE GOVERNMENT FOR DISASTER MANAGEMENT</a:t>
            </a:r>
          </a:p>
          <a:p>
            <a:pPr algn="just">
              <a:buNone/>
            </a:pPr>
            <a:r>
              <a:rPr lang="en-US" sz="2800" b="1" dirty="0" smtClean="0">
                <a:solidFill>
                  <a:srgbClr val="C00000"/>
                </a:solidFill>
              </a:rPr>
              <a:t> 35. Central Government to take measures. </a:t>
            </a:r>
          </a:p>
          <a:p>
            <a:pPr algn="just">
              <a:buNone/>
            </a:pPr>
            <a:r>
              <a:rPr lang="en-US" sz="2800" b="1" dirty="0" smtClean="0">
                <a:solidFill>
                  <a:srgbClr val="C00000"/>
                </a:solidFill>
              </a:rPr>
              <a:t>36. Responsibilities of Ministries or Departments of Government of India. </a:t>
            </a:r>
          </a:p>
          <a:p>
            <a:pPr algn="just">
              <a:buNone/>
            </a:pPr>
            <a:r>
              <a:rPr lang="en-US" sz="2800" b="1" dirty="0" smtClean="0"/>
              <a:t>37. Disaster management plans of Ministries or Departments of Government of India. </a:t>
            </a:r>
          </a:p>
          <a:p>
            <a:pPr algn="just">
              <a:buNone/>
            </a:pPr>
            <a:r>
              <a:rPr lang="en-US" sz="2800" b="1" dirty="0" smtClean="0"/>
              <a:t>38. State Government to take measures. </a:t>
            </a:r>
          </a:p>
          <a:p>
            <a:pPr algn="just">
              <a:buNone/>
            </a:pPr>
            <a:r>
              <a:rPr lang="en-US" sz="2800" b="1" dirty="0" smtClean="0">
                <a:solidFill>
                  <a:srgbClr val="00B050"/>
                </a:solidFill>
              </a:rPr>
              <a:t>39. Responsibilities of departments of the State Government. </a:t>
            </a:r>
          </a:p>
          <a:p>
            <a:pPr algn="just">
              <a:buNone/>
            </a:pPr>
            <a:r>
              <a:rPr lang="en-US" sz="2800" b="1" dirty="0" smtClean="0">
                <a:solidFill>
                  <a:srgbClr val="00B050"/>
                </a:solidFill>
              </a:rPr>
              <a:t>40. Disaster management plan of departments of State.</a:t>
            </a:r>
            <a:endParaRPr lang="en-US" sz="2800" b="1" dirty="0">
              <a:solidFill>
                <a:srgbClr val="00B05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430962"/>
          </a:xfrm>
        </p:spPr>
        <p:txBody>
          <a:bodyPr>
            <a:noAutofit/>
          </a:bodyPr>
          <a:lstStyle/>
          <a:p>
            <a:pPr algn="l"/>
            <a:r>
              <a:rPr lang="en-US" sz="2400" b="1" dirty="0" smtClean="0"/>
              <a:t>CHAPTER VI</a:t>
            </a:r>
            <a:br>
              <a:rPr lang="en-US" sz="2400" b="1" dirty="0" smtClean="0"/>
            </a:br>
            <a:r>
              <a:rPr lang="en-US" sz="2400" b="1" dirty="0" smtClean="0"/>
              <a:t/>
            </a:r>
            <a:br>
              <a:rPr lang="en-US" sz="2400" b="1" dirty="0" smtClean="0"/>
            </a:br>
            <a:r>
              <a:rPr lang="en-US" sz="2400" b="1" dirty="0" smtClean="0">
                <a:solidFill>
                  <a:srgbClr val="00B050"/>
                </a:solidFill>
              </a:rPr>
              <a:t> </a:t>
            </a:r>
            <a:r>
              <a:rPr lang="en-US" sz="2400" b="1" dirty="0" smtClean="0"/>
              <a:t>LOCAL AUTHORITIES </a:t>
            </a:r>
            <a:r>
              <a:rPr lang="en-US" sz="2400" b="1" dirty="0" smtClean="0">
                <a:solidFill>
                  <a:srgbClr val="00B050"/>
                </a:solidFill>
              </a:rPr>
              <a:t/>
            </a:r>
            <a:br>
              <a:rPr lang="en-US" sz="2400" b="1" dirty="0" smtClean="0">
                <a:solidFill>
                  <a:srgbClr val="00B050"/>
                </a:solidFill>
              </a:rPr>
            </a:br>
            <a:r>
              <a:rPr lang="en-US" sz="2400" b="1" dirty="0" smtClean="0">
                <a:solidFill>
                  <a:srgbClr val="00B050"/>
                </a:solidFill>
              </a:rPr>
              <a:t>41. Functions of the local authority. </a:t>
            </a:r>
            <a:r>
              <a:rPr lang="en-US" sz="2400" b="1" dirty="0" smtClean="0"/>
              <a:t/>
            </a:r>
            <a:br>
              <a:rPr lang="en-US" sz="2400" b="1" dirty="0" smtClean="0"/>
            </a:br>
            <a:r>
              <a:rPr lang="en-US" sz="2400" b="1" dirty="0" smtClean="0"/>
              <a:t/>
            </a:r>
            <a:br>
              <a:rPr lang="en-US" sz="2400" b="1" dirty="0" smtClean="0"/>
            </a:br>
            <a:r>
              <a:rPr lang="en-US" sz="2400" b="1" dirty="0"/>
              <a:t/>
            </a:r>
            <a:br>
              <a:rPr lang="en-US" sz="2400" b="1" dirty="0"/>
            </a:br>
            <a:r>
              <a:rPr lang="en-US" sz="2400" b="1" dirty="0" smtClean="0"/>
              <a:t>CHAPTER VII</a:t>
            </a:r>
            <a:br>
              <a:rPr lang="en-US" sz="2400" b="1" dirty="0" smtClean="0"/>
            </a:br>
            <a:r>
              <a:rPr lang="en-US" sz="2400" b="1" dirty="0" smtClean="0"/>
              <a:t/>
            </a:r>
            <a:br>
              <a:rPr lang="en-US" sz="2400" b="1" dirty="0" smtClean="0"/>
            </a:br>
            <a:r>
              <a:rPr lang="en-US" sz="2400" b="1" dirty="0" smtClean="0"/>
              <a:t> NATIONAL INSTITUTEOF DISASTER MANAGEMENT </a:t>
            </a:r>
            <a:br>
              <a:rPr lang="en-US" sz="2400" b="1" dirty="0" smtClean="0"/>
            </a:br>
            <a:r>
              <a:rPr lang="en-US" sz="2400" b="1" dirty="0" smtClean="0">
                <a:solidFill>
                  <a:srgbClr val="FF0000"/>
                </a:solidFill>
              </a:rPr>
              <a:t>42. National Institute of Disaster Management. </a:t>
            </a:r>
            <a:br>
              <a:rPr lang="en-US" sz="2400" b="1" dirty="0" smtClean="0">
                <a:solidFill>
                  <a:srgbClr val="FF0000"/>
                </a:solidFill>
              </a:rPr>
            </a:br>
            <a:r>
              <a:rPr lang="en-US" sz="2400" b="1" dirty="0" smtClean="0">
                <a:solidFill>
                  <a:srgbClr val="FF0000"/>
                </a:solidFill>
              </a:rPr>
              <a:t>43. Officers and other employees of the National Institute.</a:t>
            </a:r>
            <a:r>
              <a:rPr lang="en-US" sz="2400" b="1" dirty="0" smtClean="0"/>
              <a:t/>
            </a:r>
            <a:br>
              <a:rPr lang="en-US" sz="2400" b="1" dirty="0" smtClean="0"/>
            </a:br>
            <a:r>
              <a:rPr lang="en-US" sz="2400" b="1" dirty="0" smtClean="0"/>
              <a:t/>
            </a:r>
            <a:br>
              <a:rPr lang="en-US" sz="2400" b="1" dirty="0" smtClean="0"/>
            </a:br>
            <a:r>
              <a:rPr lang="en-US" sz="2400" b="1" dirty="0" smtClean="0"/>
              <a:t> CHAPTER VIII</a:t>
            </a:r>
            <a:br>
              <a:rPr lang="en-US" sz="2400" b="1" dirty="0" smtClean="0"/>
            </a:br>
            <a:r>
              <a:rPr lang="en-US" sz="2400" b="1" dirty="0" smtClean="0"/>
              <a:t/>
            </a:r>
            <a:br>
              <a:rPr lang="en-US" sz="2400" b="1" dirty="0" smtClean="0"/>
            </a:br>
            <a:r>
              <a:rPr lang="en-US" sz="2400" b="1" dirty="0" smtClean="0"/>
              <a:t> NATIONAL DISASTER RESPONSE FORCE </a:t>
            </a:r>
            <a:br>
              <a:rPr lang="en-US" sz="2400" b="1" dirty="0" smtClean="0"/>
            </a:br>
            <a:r>
              <a:rPr lang="en-US" sz="2400" b="1" dirty="0" smtClean="0">
                <a:solidFill>
                  <a:srgbClr val="0070C0"/>
                </a:solidFill>
              </a:rPr>
              <a:t>44. National Disaster Response Force. </a:t>
            </a:r>
            <a:br>
              <a:rPr lang="en-US" sz="2400" b="1" dirty="0" smtClean="0">
                <a:solidFill>
                  <a:srgbClr val="0070C0"/>
                </a:solidFill>
              </a:rPr>
            </a:br>
            <a:r>
              <a:rPr lang="en-US" sz="2400" b="1" dirty="0" smtClean="0">
                <a:solidFill>
                  <a:srgbClr val="0070C0"/>
                </a:solidFill>
              </a:rPr>
              <a:t>45. Control, direction, etc.</a:t>
            </a:r>
            <a:endParaRPr lang="en-US" sz="2400" b="1"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b="1" dirty="0" smtClean="0"/>
              <a:t>CHAPTER IX </a:t>
            </a:r>
            <a:br>
              <a:rPr lang="en-US" b="1" dirty="0" smtClean="0"/>
            </a:br>
            <a:endParaRPr lang="en-US" b="1" dirty="0"/>
          </a:p>
        </p:txBody>
      </p:sp>
      <p:sp>
        <p:nvSpPr>
          <p:cNvPr id="3" name="Content Placeholder 2"/>
          <p:cNvSpPr>
            <a:spLocks noGrp="1"/>
          </p:cNvSpPr>
          <p:nvPr>
            <p:ph sz="quarter" idx="1"/>
          </p:nvPr>
        </p:nvSpPr>
        <p:spPr/>
        <p:txBody>
          <a:bodyPr>
            <a:normAutofit/>
          </a:bodyPr>
          <a:lstStyle/>
          <a:p>
            <a:pPr>
              <a:buNone/>
            </a:pPr>
            <a:r>
              <a:rPr lang="en-US" sz="3600" b="1" dirty="0" smtClean="0"/>
              <a:t>FINANCE, ACCOUNTS AND AUDIT </a:t>
            </a:r>
          </a:p>
          <a:p>
            <a:pPr>
              <a:buNone/>
            </a:pPr>
            <a:endParaRPr lang="en-US" sz="3600" b="1" dirty="0" smtClean="0"/>
          </a:p>
          <a:p>
            <a:pPr>
              <a:buNone/>
            </a:pPr>
            <a:r>
              <a:rPr lang="en-US" b="1" dirty="0" smtClean="0">
                <a:solidFill>
                  <a:srgbClr val="0070C0"/>
                </a:solidFill>
              </a:rPr>
              <a:t>46. National Disaster Response Fund. </a:t>
            </a:r>
          </a:p>
          <a:p>
            <a:pPr>
              <a:buNone/>
            </a:pPr>
            <a:r>
              <a:rPr lang="en-US" b="1" dirty="0" smtClean="0">
                <a:solidFill>
                  <a:srgbClr val="0070C0"/>
                </a:solidFill>
              </a:rPr>
              <a:t>47. National Disaster Mitigation Fund. </a:t>
            </a:r>
          </a:p>
          <a:p>
            <a:pPr>
              <a:buNone/>
            </a:pPr>
            <a:r>
              <a:rPr lang="en-US" b="1" dirty="0" smtClean="0"/>
              <a:t>48. Establishment of funds by State Government. </a:t>
            </a:r>
          </a:p>
          <a:p>
            <a:pPr>
              <a:buNone/>
            </a:pPr>
            <a:r>
              <a:rPr lang="en-US" b="1" dirty="0" smtClean="0">
                <a:solidFill>
                  <a:srgbClr val="C00000"/>
                </a:solidFill>
              </a:rPr>
              <a:t>49. Allocation of funds by Ministries and Departments. </a:t>
            </a:r>
          </a:p>
          <a:p>
            <a:pPr>
              <a:buNone/>
            </a:pPr>
            <a:r>
              <a:rPr lang="en-US" b="1" dirty="0" smtClean="0">
                <a:solidFill>
                  <a:srgbClr val="00B050"/>
                </a:solidFill>
              </a:rPr>
              <a:t>50. Emergency procurement and accounting.</a:t>
            </a:r>
            <a:endParaRPr lang="en-US" b="1" dirty="0">
              <a:solidFill>
                <a:srgbClr val="00B05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199</TotalTime>
  <Words>743</Words>
  <Application>Microsoft Office PowerPoint</Application>
  <PresentationFormat>On-screen Show (4:3)</PresentationFormat>
  <Paragraphs>93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THE DISASTER MANAGEMENT ACT,  2005</vt:lpstr>
      <vt:lpstr> CHAPTER I </vt:lpstr>
      <vt:lpstr>CHAPTER II </vt:lpstr>
      <vt:lpstr>Slide 4</vt:lpstr>
      <vt:lpstr>CHAPTER III</vt:lpstr>
      <vt:lpstr>CHAPTER IV</vt:lpstr>
      <vt:lpstr>CHAPTER V</vt:lpstr>
      <vt:lpstr>CHAPTER VI   LOCAL AUTHORITIES  41. Functions of the local authority.    CHAPTER VII   NATIONAL INSTITUTEOF DISASTER MANAGEMENT  42. National Institute of Disaster Management.  43. Officers and other employees of the National Institute.   CHAPTER VIII   NATIONAL DISASTER RESPONSE FORCE  44. National Disaster Response Force.  45. Control, direction, etc.</vt:lpstr>
      <vt:lpstr>CHAPTER IX  </vt:lpstr>
      <vt:lpstr>CHAPTER X </vt:lpstr>
      <vt:lpstr>CHAPTER XI </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DISASTER MANAGEMENT ACT, 2005</dc:title>
  <dc:creator>Dr. Droupti Yadav</dc:creator>
  <cp:lastModifiedBy>Dr. Droupti Yadav</cp:lastModifiedBy>
  <cp:revision>5</cp:revision>
  <dcterms:created xsi:type="dcterms:W3CDTF">2022-04-30T07:15:16Z</dcterms:created>
  <dcterms:modified xsi:type="dcterms:W3CDTF">2022-04-30T10:35:17Z</dcterms:modified>
</cp:coreProperties>
</file>