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1A13098-58F3-4692-A1C1-8701AE7C40BD}" type="datetimeFigureOut">
              <a:rPr lang="en-IN" smtClean="0"/>
              <a:t>21-03-2022</a:t>
            </a:fld>
            <a:endParaRPr lang="en-IN"/>
          </a:p>
        </p:txBody>
      </p:sp>
      <p:sp>
        <p:nvSpPr>
          <p:cNvPr id="8" name="Slide Number Placeholder 7"/>
          <p:cNvSpPr>
            <a:spLocks noGrp="1"/>
          </p:cNvSpPr>
          <p:nvPr>
            <p:ph type="sldNum" sz="quarter" idx="11"/>
          </p:nvPr>
        </p:nvSpPr>
        <p:spPr/>
        <p:txBody>
          <a:bodyPr/>
          <a:lstStyle/>
          <a:p>
            <a:fld id="{9AAE22C1-22B5-44BB-A873-AE5BE1DBA7DB}" type="slidenum">
              <a:rPr lang="en-IN" smtClean="0"/>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13098-58F3-4692-A1C1-8701AE7C40BD}" type="datetimeFigureOut">
              <a:rPr lang="en-IN" smtClean="0"/>
              <a:t>21-03-2022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AE22C1-22B5-44BB-A873-AE5BE1DBA7DB}"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13098-58F3-4692-A1C1-8701AE7C40BD}" type="datetimeFigureOut">
              <a:rPr lang="en-IN" smtClean="0"/>
              <a:t>21-03-2022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AE22C1-22B5-44BB-A873-AE5BE1DBA7DB}"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A13098-58F3-4692-A1C1-8701AE7C40BD}" type="datetimeFigureOut">
              <a:rPr lang="en-IN" smtClean="0"/>
              <a:t>21-03-2022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AE22C1-22B5-44BB-A873-AE5BE1DBA7DB}"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13098-58F3-4692-A1C1-8701AE7C40BD}" type="datetimeFigureOut">
              <a:rPr lang="en-IN" smtClean="0"/>
              <a:t>21-03-2022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AAE22C1-22B5-44BB-A873-AE5BE1DBA7DB}" type="slidenum">
              <a:rPr lang="en-IN" smtClean="0"/>
              <a:t>‹#›</a:t>
            </a:fld>
            <a:endParaRPr lang="en-IN"/>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B1A13098-58F3-4692-A1C1-8701AE7C40BD}" type="datetimeFigureOut">
              <a:rPr lang="en-IN" smtClean="0"/>
              <a:t>21-03-2022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AAE22C1-22B5-44BB-A873-AE5BE1DBA7DB}" type="slidenum">
              <a:rPr lang="en-IN" smtClean="0"/>
              <a:t>‹#›</a:t>
            </a:fld>
            <a:endParaRPr lang="en-IN"/>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1A13098-58F3-4692-A1C1-8701AE7C40BD}" type="datetimeFigureOut">
              <a:rPr lang="en-IN" smtClean="0"/>
              <a:t>21-03-2022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AAE22C1-22B5-44BB-A873-AE5BE1DBA7DB}" type="slidenum">
              <a:rPr lang="en-IN" smtClean="0"/>
              <a:t>‹#›</a:t>
            </a:fld>
            <a:endParaRPr lang="en-IN"/>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A13098-58F3-4692-A1C1-8701AE7C40BD}" type="datetimeFigureOut">
              <a:rPr lang="en-IN" smtClean="0"/>
              <a:t>21-03-2022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AAE22C1-22B5-44BB-A873-AE5BE1DBA7DB}"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13098-58F3-4692-A1C1-8701AE7C40BD}" type="datetimeFigureOut">
              <a:rPr lang="en-IN" smtClean="0"/>
              <a:t>21-03-2022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AAE22C1-22B5-44BB-A873-AE5BE1DBA7DB}"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13098-58F3-4692-A1C1-8701AE7C40BD}" type="datetimeFigureOut">
              <a:rPr lang="en-IN" smtClean="0"/>
              <a:t>21-03-2022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AAE22C1-22B5-44BB-A873-AE5BE1DBA7DB}"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13098-58F3-4692-A1C1-8701AE7C40BD}" type="datetimeFigureOut">
              <a:rPr lang="en-IN" smtClean="0"/>
              <a:t>21-03-2022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AAE22C1-22B5-44BB-A873-AE5BE1DBA7DB}"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1A13098-58F3-4692-A1C1-8701AE7C40BD}" type="datetimeFigureOut">
              <a:rPr lang="en-IN" smtClean="0"/>
              <a:t>21-03-2022</a:t>
            </a:fld>
            <a:endParaRPr lang="en-IN"/>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IN"/>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AAE22C1-22B5-44BB-A873-AE5BE1DBA7DB}" type="slidenum">
              <a:rPr lang="en-IN" smtClean="0"/>
              <a:t>‹#›</a:t>
            </a:fld>
            <a:endParaRPr lang="en-IN"/>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132856"/>
            <a:ext cx="6910536" cy="1303785"/>
          </a:xfrm>
        </p:spPr>
        <p:txBody>
          <a:bodyPr/>
          <a:lstStyle/>
          <a:p>
            <a:r>
              <a:rPr lang="en-IN" sz="4000" b="1" dirty="0" smtClean="0">
                <a:effectLst/>
                <a:latin typeface="Times New Roman" pitchFamily="18" charset="0"/>
                <a:cs typeface="Times New Roman" pitchFamily="18" charset="0"/>
              </a:rPr>
              <a:t>GATE CONTROL THEORY </a:t>
            </a:r>
            <a:r>
              <a:rPr lang="en-IN" sz="4000" b="1" dirty="0" smtClean="0">
                <a:effectLst/>
                <a:latin typeface="Times New Roman" pitchFamily="18" charset="0"/>
                <a:cs typeface="Times New Roman" pitchFamily="18" charset="0"/>
              </a:rPr>
              <a:t>OF PAIN</a:t>
            </a:r>
            <a:endParaRPr lang="en-IN" sz="4000" b="1" dirty="0">
              <a:effectLst/>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IN" sz="2000" b="1" dirty="0" smtClean="0">
                <a:latin typeface="Times New Roman" pitchFamily="18" charset="0"/>
                <a:cs typeface="Times New Roman" pitchFamily="18" charset="0"/>
              </a:rPr>
              <a:t>AAKANKSHA BAJPAI</a:t>
            </a:r>
          </a:p>
          <a:p>
            <a:r>
              <a:rPr lang="en-IN" sz="2000" b="1" dirty="0" smtClean="0">
                <a:latin typeface="Times New Roman" pitchFamily="18" charset="0"/>
                <a:cs typeface="Times New Roman" pitchFamily="18" charset="0"/>
              </a:rPr>
              <a:t>ASSISTANT PROFESSOR</a:t>
            </a:r>
          </a:p>
          <a:p>
            <a:r>
              <a:rPr lang="en-IN" sz="2000" b="1" dirty="0" smtClean="0">
                <a:latin typeface="Times New Roman" pitchFamily="18" charset="0"/>
                <a:cs typeface="Times New Roman" pitchFamily="18" charset="0"/>
              </a:rPr>
              <a:t>SCHOOL OF HEALTH SCIENCES</a:t>
            </a:r>
            <a:endParaRPr lang="en-IN"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419817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507288" cy="6264696"/>
          </a:xfrm>
        </p:spPr>
        <p:txBody>
          <a:bodyPr>
            <a:normAutofit lnSpcReduction="10000"/>
          </a:bodyPr>
          <a:lstStyle/>
          <a:p>
            <a:r>
              <a:rPr lang="en-IN" sz="2000" b="1" dirty="0">
                <a:latin typeface="Times New Roman" pitchFamily="18" charset="0"/>
                <a:cs typeface="Times New Roman" pitchFamily="18" charset="0"/>
              </a:rPr>
              <a:t>ENDOGENOUS </a:t>
            </a:r>
            <a:r>
              <a:rPr lang="en-IN" sz="2000" b="1" dirty="0" smtClean="0">
                <a:latin typeface="Times New Roman" pitchFamily="18" charset="0"/>
                <a:cs typeface="Times New Roman" pitchFamily="18" charset="0"/>
              </a:rPr>
              <a:t>OPIATES</a:t>
            </a:r>
          </a:p>
          <a:p>
            <a:pPr marL="0" indent="0" algn="just">
              <a:lnSpc>
                <a:spcPct val="150000"/>
              </a:lnSpc>
              <a:buNone/>
            </a:pPr>
            <a:r>
              <a:rPr lang="en-US" sz="2000" dirty="0">
                <a:latin typeface="Times New Roman" pitchFamily="18" charset="0"/>
                <a:cs typeface="Times New Roman" pitchFamily="18" charset="0"/>
              </a:rPr>
              <a:t>The influence of the endogenous opiate system contributes to the higher centers’ descending mechanism of pain </a:t>
            </a:r>
            <a:r>
              <a:rPr lang="en-US" sz="2000" dirty="0" smtClean="0">
                <a:latin typeface="Times New Roman" pitchFamily="18" charset="0"/>
                <a:cs typeface="Times New Roman" pitchFamily="18" charset="0"/>
              </a:rPr>
              <a:t>control</a:t>
            </a:r>
            <a:r>
              <a:rPr lang="en-US" sz="2000" dirty="0">
                <a:latin typeface="Times New Roman" pitchFamily="18" charset="0"/>
                <a:cs typeface="Times New Roman" pitchFamily="18" charset="0"/>
              </a:rPr>
              <a:t>. The hypothalamus can also control pain caused by </a:t>
            </a:r>
            <a:r>
              <a:rPr lang="en-US" sz="2000" dirty="0" smtClean="0">
                <a:latin typeface="Times New Roman" pitchFamily="18" charset="0"/>
                <a:cs typeface="Times New Roman" pitchFamily="18" charset="0"/>
              </a:rPr>
              <a:t>prolonged </a:t>
            </a:r>
            <a:r>
              <a:rPr lang="en-US" sz="2000" dirty="0">
                <a:latin typeface="Times New Roman" pitchFamily="18" charset="0"/>
                <a:cs typeface="Times New Roman" pitchFamily="18" charset="0"/>
              </a:rPr>
              <a:t>intense stimulation. The hypothalamus controls the release of beta-endorphins from the pituitary gland. These powerful endogenous opiates then enter the bloodstream and circulate. This contribution results in strong inhibition of pain perception. </a:t>
            </a:r>
            <a:r>
              <a:rPr lang="en-US" sz="2000" dirty="0" err="1">
                <a:latin typeface="Times New Roman" pitchFamily="18" charset="0"/>
                <a:cs typeface="Times New Roman" pitchFamily="18" charset="0"/>
              </a:rPr>
              <a:t>Enkephalin</a:t>
            </a:r>
            <a:r>
              <a:rPr lang="en-US" sz="2000" dirty="0">
                <a:latin typeface="Times New Roman" pitchFamily="18" charset="0"/>
                <a:cs typeface="Times New Roman" pitchFamily="18" charset="0"/>
              </a:rPr>
              <a:t> is another endogenous </a:t>
            </a:r>
            <a:r>
              <a:rPr lang="en-US" sz="2000" dirty="0" smtClean="0">
                <a:latin typeface="Times New Roman" pitchFamily="18" charset="0"/>
                <a:cs typeface="Times New Roman" pitchFamily="18" charset="0"/>
              </a:rPr>
              <a:t>opiate</a:t>
            </a:r>
            <a:r>
              <a:rPr lang="en-US" sz="2000" dirty="0">
                <a:latin typeface="Times New Roman" pitchFamily="18" charset="0"/>
                <a:cs typeface="Times New Roman" pitchFamily="18" charset="0"/>
              </a:rPr>
              <a:t>, triggered by the descending mechanism, originating in the raphe nucleus</a:t>
            </a:r>
            <a:r>
              <a:rPr lang="en-US" sz="2000" dirty="0" smtClean="0">
                <a:latin typeface="Times New Roman" pitchFamily="18" charset="0"/>
                <a:cs typeface="Times New Roman" pitchFamily="18" charset="0"/>
              </a:rPr>
              <a:t>.</a:t>
            </a:r>
          </a:p>
          <a:p>
            <a:pPr marL="0" indent="0" algn="just">
              <a:lnSpc>
                <a:spcPct val="150000"/>
              </a:lnSpc>
              <a:buNone/>
            </a:pPr>
            <a:r>
              <a:rPr lang="en-US" sz="2000" dirty="0">
                <a:latin typeface="Times New Roman" pitchFamily="18" charset="0"/>
                <a:cs typeface="Times New Roman" pitchFamily="18" charset="0"/>
              </a:rPr>
              <a:t>The basic descending mechanism is that certain </a:t>
            </a:r>
            <a:r>
              <a:rPr lang="en-US" sz="2000" dirty="0" err="1">
                <a:latin typeface="Times New Roman" pitchFamily="18" charset="0"/>
                <a:cs typeface="Times New Roman" pitchFamily="18" charset="0"/>
              </a:rPr>
              <a:t>highercenter</a:t>
            </a:r>
            <a:r>
              <a:rPr lang="en-US" sz="2000" dirty="0">
                <a:latin typeface="Times New Roman" pitchFamily="18" charset="0"/>
                <a:cs typeface="Times New Roman" pitchFamily="18" charset="0"/>
              </a:rPr>
              <a:t> (brain) structures can facilitate the closing of the gate or inhibition of small-diameter afferent traffic through descending connections in the dorsal horn. The portions of the cerebral cortex responsible for emotion facilitate the periaqueductal gray region, starting a descending pain </a:t>
            </a:r>
            <a:r>
              <a:rPr lang="en-US" sz="2000" dirty="0" smtClean="0">
                <a:latin typeface="Times New Roman" pitchFamily="18" charset="0"/>
                <a:cs typeface="Times New Roman" pitchFamily="18" charset="0"/>
              </a:rPr>
              <a:t>control </a:t>
            </a:r>
            <a:r>
              <a:rPr lang="en-US" sz="2000" dirty="0">
                <a:latin typeface="Times New Roman" pitchFamily="18" charset="0"/>
                <a:cs typeface="Times New Roman" pitchFamily="18" charset="0"/>
              </a:rPr>
              <a:t>mechanism. This portion of the descending mechanism is often referred to as “central biasing.” </a:t>
            </a:r>
            <a:endParaRPr lang="en-IN"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511396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476672"/>
            <a:ext cx="5976664" cy="587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1336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88640"/>
            <a:ext cx="6059016" cy="648072"/>
          </a:xfrm>
        </p:spPr>
        <p:txBody>
          <a:bodyPr/>
          <a:lstStyle/>
          <a:p>
            <a:r>
              <a:rPr lang="en-IN" sz="2800" dirty="0"/>
              <a:t>PAIN PATHWAYS</a:t>
            </a:r>
            <a:endParaRPr lang="en-IN" sz="2800" dirty="0"/>
          </a:p>
        </p:txBody>
      </p:sp>
      <p:sp>
        <p:nvSpPr>
          <p:cNvPr id="3" name="Content Placeholder 2"/>
          <p:cNvSpPr>
            <a:spLocks noGrp="1"/>
          </p:cNvSpPr>
          <p:nvPr>
            <p:ph idx="1"/>
          </p:nvPr>
        </p:nvSpPr>
        <p:spPr>
          <a:xfrm>
            <a:off x="395536" y="764704"/>
            <a:ext cx="8291264" cy="5760640"/>
          </a:xfrm>
        </p:spPr>
        <p:txBody>
          <a:bodyPr>
            <a:normAutofit/>
          </a:bodyPr>
          <a:lstStyle/>
          <a:p>
            <a:pPr algn="just">
              <a:lnSpc>
                <a:spcPct val="150000"/>
              </a:lnSpc>
            </a:pPr>
            <a:r>
              <a:rPr lang="en-IN" sz="2000" b="1" dirty="0">
                <a:latin typeface="Times New Roman" pitchFamily="18" charset="0"/>
                <a:cs typeface="Times New Roman" pitchFamily="18" charset="0"/>
              </a:rPr>
              <a:t>Peripheral Pain </a:t>
            </a:r>
            <a:r>
              <a:rPr lang="en-IN" sz="2000" b="1" dirty="0" smtClean="0">
                <a:latin typeface="Times New Roman" pitchFamily="18" charset="0"/>
                <a:cs typeface="Times New Roman" pitchFamily="18" charset="0"/>
              </a:rPr>
              <a:t>Pathways</a:t>
            </a:r>
          </a:p>
          <a:p>
            <a:pPr marL="0" indent="0" algn="just">
              <a:lnSpc>
                <a:spcPct val="150000"/>
              </a:lnSpc>
              <a:buNone/>
            </a:pPr>
            <a:r>
              <a:rPr lang="en-US" sz="2000" dirty="0" err="1">
                <a:latin typeface="Times New Roman" pitchFamily="18" charset="0"/>
                <a:cs typeface="Times New Roman" pitchFamily="18" charset="0"/>
              </a:rPr>
              <a:t>Nociceptors</a:t>
            </a:r>
            <a:r>
              <a:rPr lang="en-US" sz="2000" dirty="0">
                <a:latin typeface="Times New Roman" pitchFamily="18" charset="0"/>
                <a:cs typeface="Times New Roman" pitchFamily="18" charset="0"/>
              </a:rPr>
              <a:t> (also called pain receptors) are free, </a:t>
            </a:r>
            <a:r>
              <a:rPr lang="en-US" sz="2000" dirty="0" err="1" smtClean="0">
                <a:latin typeface="Times New Roman" pitchFamily="18" charset="0"/>
                <a:cs typeface="Times New Roman" pitchFamily="18" charset="0"/>
              </a:rPr>
              <a:t>noncorpuscular</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nerve endings of </a:t>
            </a:r>
            <a:r>
              <a:rPr lang="en-US" sz="2000" dirty="0" smtClean="0">
                <a:latin typeface="Times New Roman" pitchFamily="18" charset="0"/>
                <a:cs typeface="Times New Roman" pitchFamily="18" charset="0"/>
              </a:rPr>
              <a:t>A-delta and </a:t>
            </a:r>
            <a:r>
              <a:rPr lang="en-US" sz="2000" dirty="0">
                <a:latin typeface="Times New Roman" pitchFamily="18" charset="0"/>
                <a:cs typeface="Times New Roman" pitchFamily="18" charset="0"/>
              </a:rPr>
              <a:t>C fibers that </a:t>
            </a:r>
            <a:r>
              <a:rPr lang="en-US" sz="2000" dirty="0" smtClean="0">
                <a:latin typeface="Times New Roman" pitchFamily="18" charset="0"/>
                <a:cs typeface="Times New Roman" pitchFamily="18" charset="0"/>
              </a:rPr>
              <a:t>conduct </a:t>
            </a:r>
            <a:r>
              <a:rPr lang="en-US" sz="2000" dirty="0">
                <a:latin typeface="Times New Roman" pitchFamily="18" charset="0"/>
                <a:cs typeface="Times New Roman" pitchFamily="18" charset="0"/>
              </a:rPr>
              <a:t>nerve impulses toward the central nervous system. They are found in the skin, muscle, joints, bone, and viscera and have a high threshold for activation. This threshold is lowered by release of chemical substances after tissue injury and inflammation. These chemical substances include prostaglandins, </a:t>
            </a:r>
            <a:r>
              <a:rPr lang="en-US" sz="2000" dirty="0" err="1">
                <a:latin typeface="Times New Roman" pitchFamily="18" charset="0"/>
                <a:cs typeface="Times New Roman" pitchFamily="18" charset="0"/>
              </a:rPr>
              <a:t>bradykinin</a:t>
            </a:r>
            <a:r>
              <a:rPr lang="en-US" sz="2000" dirty="0">
                <a:latin typeface="Times New Roman" pitchFamily="18" charset="0"/>
                <a:cs typeface="Times New Roman" pitchFamily="18" charset="0"/>
              </a:rPr>
              <a:t>, histamine, acetylcholine, potassium ions, substance P, calcitonin </a:t>
            </a:r>
            <a:r>
              <a:rPr lang="en-US" sz="2000" dirty="0" err="1">
                <a:latin typeface="Times New Roman" pitchFamily="18" charset="0"/>
                <a:cs typeface="Times New Roman" pitchFamily="18" charset="0"/>
              </a:rPr>
              <a:t>generelated</a:t>
            </a:r>
            <a:r>
              <a:rPr lang="en-US" sz="2000" dirty="0">
                <a:latin typeface="Times New Roman" pitchFamily="18" charset="0"/>
                <a:cs typeface="Times New Roman" pitchFamily="18" charset="0"/>
              </a:rPr>
              <a:t> peptide, serotonin (5-HT), nerve growth factor, thromboxane, acidic environment, leukotriene, and adenosine triphosphate. In other words, these substances sensitize the nerve </a:t>
            </a:r>
            <a:r>
              <a:rPr lang="en-US" sz="2000" dirty="0" smtClean="0">
                <a:latin typeface="Times New Roman" pitchFamily="18" charset="0"/>
                <a:cs typeface="Times New Roman" pitchFamily="18" charset="0"/>
              </a:rPr>
              <a:t>endings.</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4175019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1724" y="476672"/>
            <a:ext cx="7361790"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0728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408712"/>
          </a:xfrm>
        </p:spPr>
        <p:txBody>
          <a:bodyPr>
            <a:normAutofit lnSpcReduction="10000"/>
          </a:bodyPr>
          <a:lstStyle/>
          <a:p>
            <a:pPr algn="just">
              <a:lnSpc>
                <a:spcPct val="150000"/>
              </a:lnSpc>
            </a:pPr>
            <a:r>
              <a:rPr lang="en-US" sz="2000" dirty="0" smtClean="0">
                <a:latin typeface="Times New Roman" pitchFamily="18" charset="0"/>
                <a:cs typeface="Times New Roman" pitchFamily="18" charset="0"/>
              </a:rPr>
              <a:t>A-delta fibers </a:t>
            </a:r>
            <a:r>
              <a:rPr lang="en-US" sz="2000" dirty="0">
                <a:latin typeface="Times New Roman" pitchFamily="18" charset="0"/>
                <a:cs typeface="Times New Roman" pitchFamily="18" charset="0"/>
              </a:rPr>
              <a:t>are thin </a:t>
            </a:r>
            <a:r>
              <a:rPr lang="en-US" sz="2000" dirty="0" err="1">
                <a:latin typeface="Times New Roman" pitchFamily="18" charset="0"/>
                <a:cs typeface="Times New Roman" pitchFamily="18" charset="0"/>
              </a:rPr>
              <a:t>myelinated</a:t>
            </a:r>
            <a:r>
              <a:rPr lang="en-US" sz="2000" dirty="0">
                <a:latin typeface="Times New Roman" pitchFamily="18" charset="0"/>
                <a:cs typeface="Times New Roman" pitchFamily="18" charset="0"/>
              </a:rPr>
              <a:t> fibers </a:t>
            </a:r>
            <a:r>
              <a:rPr lang="en-US" sz="2000" dirty="0" smtClean="0">
                <a:latin typeface="Times New Roman" pitchFamily="18" charset="0"/>
                <a:cs typeface="Times New Roman" pitchFamily="18" charset="0"/>
              </a:rPr>
              <a:t>that </a:t>
            </a:r>
            <a:r>
              <a:rPr lang="en-US" sz="2000" dirty="0">
                <a:latin typeface="Times New Roman" pitchFamily="18" charset="0"/>
                <a:cs typeface="Times New Roman" pitchFamily="18" charset="0"/>
              </a:rPr>
              <a:t>respond to high-intensity mechanical and thermal stimuli. They </a:t>
            </a:r>
            <a:r>
              <a:rPr lang="en-US" sz="2000" dirty="0" smtClean="0">
                <a:latin typeface="Times New Roman" pitchFamily="18" charset="0"/>
                <a:cs typeface="Times New Roman" pitchFamily="18" charset="0"/>
              </a:rPr>
              <a:t>are </a:t>
            </a:r>
            <a:r>
              <a:rPr lang="en-US" sz="2000" dirty="0">
                <a:latin typeface="Times New Roman" pitchFamily="18" charset="0"/>
                <a:cs typeface="Times New Roman" pitchFamily="18" charset="0"/>
              </a:rPr>
              <a:t>responsible for fast-conducting peripheral pain signals. The function of </a:t>
            </a:r>
            <a:r>
              <a:rPr lang="en-US" sz="2000" dirty="0" smtClean="0">
                <a:latin typeface="Times New Roman" pitchFamily="18" charset="0"/>
                <a:cs typeface="Times New Roman" pitchFamily="18" charset="0"/>
              </a:rPr>
              <a:t>A-delta fibers </a:t>
            </a:r>
            <a:r>
              <a:rPr lang="en-US" sz="2000" dirty="0">
                <a:latin typeface="Times New Roman" pitchFamily="18" charset="0"/>
                <a:cs typeface="Times New Roman" pitchFamily="18" charset="0"/>
              </a:rPr>
              <a:t>is associated with the first pain sensation, precise location of noxious stimuli on the body, and generation of withdraw reflexes. The sensations associated with </a:t>
            </a:r>
            <a:r>
              <a:rPr lang="en-US" sz="2000" dirty="0" smtClean="0">
                <a:latin typeface="Times New Roman" pitchFamily="18" charset="0"/>
                <a:cs typeface="Times New Roman" pitchFamily="18" charset="0"/>
              </a:rPr>
              <a:t>A-delta </a:t>
            </a:r>
            <a:r>
              <a:rPr lang="en-US" sz="2000" dirty="0">
                <a:latin typeface="Times New Roman" pitchFamily="18" charset="0"/>
                <a:cs typeface="Times New Roman" pitchFamily="18" charset="0"/>
              </a:rPr>
              <a:t>fiber activation are usually described as sharp, stabbing, or pricking</a:t>
            </a:r>
            <a:r>
              <a:rPr lang="en-US" sz="2000" dirty="0" smtClean="0">
                <a:latin typeface="Times New Roman" pitchFamily="18" charset="0"/>
                <a:cs typeface="Times New Roman" pitchFamily="18" charset="0"/>
              </a:rPr>
              <a:t>.</a:t>
            </a:r>
          </a:p>
          <a:p>
            <a:pPr algn="just">
              <a:lnSpc>
                <a:spcPct val="150000"/>
              </a:lnSpc>
            </a:pPr>
            <a:endParaRPr lang="en-US" sz="2000" dirty="0" smtClean="0">
              <a:latin typeface="Times New Roman" pitchFamily="18" charset="0"/>
              <a:cs typeface="Times New Roman" pitchFamily="18" charset="0"/>
            </a:endParaRPr>
          </a:p>
          <a:p>
            <a:pPr algn="just">
              <a:lnSpc>
                <a:spcPct val="150000"/>
              </a:lnSpc>
            </a:pPr>
            <a:r>
              <a:rPr lang="en-US" sz="2000" dirty="0">
                <a:latin typeface="Times New Roman" pitchFamily="18" charset="0"/>
                <a:cs typeface="Times New Roman" pitchFamily="18" charset="0"/>
              </a:rPr>
              <a:t>C </a:t>
            </a:r>
            <a:r>
              <a:rPr lang="en-US" sz="2000" dirty="0" smtClean="0">
                <a:latin typeface="Times New Roman" pitchFamily="18" charset="0"/>
                <a:cs typeface="Times New Roman" pitchFamily="18" charset="0"/>
              </a:rPr>
              <a:t>fibers </a:t>
            </a:r>
            <a:r>
              <a:rPr lang="en-US" sz="2000" dirty="0">
                <a:latin typeface="Times New Roman" pitchFamily="18" charset="0"/>
                <a:cs typeface="Times New Roman" pitchFamily="18" charset="0"/>
              </a:rPr>
              <a:t>are </a:t>
            </a:r>
            <a:r>
              <a:rPr lang="en-US" sz="2000" dirty="0" err="1">
                <a:latin typeface="Times New Roman" pitchFamily="18" charset="0"/>
                <a:cs typeface="Times New Roman" pitchFamily="18" charset="0"/>
              </a:rPr>
              <a:t>unmyelinated</a:t>
            </a:r>
            <a:r>
              <a:rPr lang="en-US" sz="2000" dirty="0">
                <a:latin typeface="Times New Roman" pitchFamily="18" charset="0"/>
                <a:cs typeface="Times New Roman" pitchFamily="18" charset="0"/>
              </a:rPr>
              <a:t> and thin fibers </a:t>
            </a:r>
            <a:r>
              <a:rPr lang="en-US" sz="2000" dirty="0" smtClean="0">
                <a:latin typeface="Times New Roman" pitchFamily="18" charset="0"/>
                <a:cs typeface="Times New Roman" pitchFamily="18" charset="0"/>
              </a:rPr>
              <a:t>that </a:t>
            </a:r>
            <a:r>
              <a:rPr lang="en-US" sz="2000" dirty="0">
                <a:latin typeface="Times New Roman" pitchFamily="18" charset="0"/>
                <a:cs typeface="Times New Roman" pitchFamily="18" charset="0"/>
              </a:rPr>
              <a:t>respond to a broad range of painful stimuli, including mechanical, thermal, or chemical. They are also called </a:t>
            </a:r>
            <a:r>
              <a:rPr lang="en-US" sz="2000" dirty="0" err="1">
                <a:latin typeface="Times New Roman" pitchFamily="18" charset="0"/>
                <a:cs typeface="Times New Roman" pitchFamily="18" charset="0"/>
              </a:rPr>
              <a:t>polymodal</a:t>
            </a:r>
            <a:r>
              <a:rPr lang="en-US" sz="2000" dirty="0">
                <a:latin typeface="Times New Roman" pitchFamily="18" charset="0"/>
                <a:cs typeface="Times New Roman" pitchFamily="18" charset="0"/>
              </a:rPr>
              <a:t> fibers, meaning that they respond to a variety of painful </a:t>
            </a:r>
            <a:r>
              <a:rPr lang="en-US" sz="2000" dirty="0" smtClean="0">
                <a:latin typeface="Times New Roman" pitchFamily="18" charset="0"/>
                <a:cs typeface="Times New Roman" pitchFamily="18" charset="0"/>
              </a:rPr>
              <a:t>stimuli. </a:t>
            </a:r>
            <a:r>
              <a:rPr lang="en-US" sz="2000" dirty="0">
                <a:latin typeface="Times New Roman" pitchFamily="18" charset="0"/>
                <a:cs typeface="Times New Roman" pitchFamily="18" charset="0"/>
              </a:rPr>
              <a:t>The pain produced by activation of C fibers is considered second pain and </a:t>
            </a:r>
            <a:r>
              <a:rPr lang="en-US" sz="2000" dirty="0" smtClean="0">
                <a:latin typeface="Times New Roman" pitchFamily="18" charset="0"/>
                <a:cs typeface="Times New Roman" pitchFamily="18" charset="0"/>
              </a:rPr>
              <a:t>characterized </a:t>
            </a:r>
            <a:r>
              <a:rPr lang="en-US" sz="2000" dirty="0">
                <a:latin typeface="Times New Roman" pitchFamily="18" charset="0"/>
                <a:cs typeface="Times New Roman" pitchFamily="18" charset="0"/>
              </a:rPr>
              <a:t>as slow, dull, aching, burning, and long lasting. C fibers generate second-pain sensation and are </a:t>
            </a:r>
            <a:r>
              <a:rPr lang="en-US" sz="2000" dirty="0" smtClean="0">
                <a:latin typeface="Times New Roman" pitchFamily="18" charset="0"/>
                <a:cs typeface="Times New Roman" pitchFamily="18" charset="0"/>
              </a:rPr>
              <a:t>important </a:t>
            </a:r>
            <a:r>
              <a:rPr lang="en-US" sz="2000" dirty="0">
                <a:latin typeface="Times New Roman" pitchFamily="18" charset="0"/>
                <a:cs typeface="Times New Roman" pitchFamily="18" charset="0"/>
              </a:rPr>
              <a:t>to prevent further tissue </a:t>
            </a:r>
            <a:r>
              <a:rPr lang="en-US" sz="2000" dirty="0" smtClean="0">
                <a:latin typeface="Times New Roman" pitchFamily="18" charset="0"/>
                <a:cs typeface="Times New Roman" pitchFamily="18" charset="0"/>
              </a:rPr>
              <a:t>damage.</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3675169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507288" cy="6408712"/>
          </a:xfrm>
        </p:spPr>
        <p:txBody>
          <a:bodyPr>
            <a:normAutofit fontScale="92500" lnSpcReduction="20000"/>
          </a:bodyPr>
          <a:lstStyle/>
          <a:p>
            <a:r>
              <a:rPr lang="en-IN" sz="2000" b="1" dirty="0">
                <a:latin typeface="Times New Roman" pitchFamily="18" charset="0"/>
                <a:cs typeface="Times New Roman" pitchFamily="18" charset="0"/>
              </a:rPr>
              <a:t>Central Pain </a:t>
            </a:r>
            <a:r>
              <a:rPr lang="en-IN" sz="2000" b="1" dirty="0" smtClean="0">
                <a:latin typeface="Times New Roman" pitchFamily="18" charset="0"/>
                <a:cs typeface="Times New Roman" pitchFamily="18" charset="0"/>
              </a:rPr>
              <a:t>Pathways</a:t>
            </a:r>
          </a:p>
          <a:p>
            <a:pPr marL="0" indent="0" algn="just">
              <a:buNone/>
            </a:pP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spinothalamic</a:t>
            </a:r>
            <a:r>
              <a:rPr lang="en-US" sz="2000" dirty="0">
                <a:latin typeface="Times New Roman" pitchFamily="18" charset="0"/>
                <a:cs typeface="Times New Roman" pitchFamily="18" charset="0"/>
              </a:rPr>
              <a:t> tract (STT) is generally considered the main pathway responsible for </a:t>
            </a:r>
            <a:r>
              <a:rPr lang="en-US" sz="2000" dirty="0" smtClean="0">
                <a:latin typeface="Times New Roman" pitchFamily="18" charset="0"/>
                <a:cs typeface="Times New Roman" pitchFamily="18" charset="0"/>
              </a:rPr>
              <a:t>transmitting </a:t>
            </a:r>
            <a:r>
              <a:rPr lang="en-US" sz="2000" dirty="0">
                <a:latin typeface="Times New Roman" pitchFamily="18" charset="0"/>
                <a:cs typeface="Times New Roman" pitchFamily="18" charset="0"/>
              </a:rPr>
              <a:t>nociceptive input from somatic and visceral tissue to higher centers. Most neurons of the STT cross the midline at the spinal cord level via the anterior white commissure to ascend to the </a:t>
            </a:r>
            <a:r>
              <a:rPr lang="en-US" sz="2000" dirty="0" err="1">
                <a:latin typeface="Times New Roman" pitchFamily="18" charset="0"/>
                <a:cs typeface="Times New Roman" pitchFamily="18" charset="0"/>
              </a:rPr>
              <a:t>ventroposterior</a:t>
            </a:r>
            <a:r>
              <a:rPr lang="en-US" sz="2000" dirty="0">
                <a:latin typeface="Times New Roman" pitchFamily="18" charset="0"/>
                <a:cs typeface="Times New Roman" pitchFamily="18" charset="0"/>
              </a:rPr>
              <a:t> lateral </a:t>
            </a:r>
            <a:r>
              <a:rPr lang="en-US" sz="2000" dirty="0" smtClean="0">
                <a:latin typeface="Times New Roman" pitchFamily="18" charset="0"/>
                <a:cs typeface="Times New Roman" pitchFamily="18" charset="0"/>
              </a:rPr>
              <a:t>thalamic </a:t>
            </a:r>
            <a:r>
              <a:rPr lang="en-US" sz="2000" dirty="0">
                <a:latin typeface="Times New Roman" pitchFamily="18" charset="0"/>
                <a:cs typeface="Times New Roman" pitchFamily="18" charset="0"/>
              </a:rPr>
              <a:t>nucleus and medial thalamic nuclei. STT cells carry discriminative features of type and location of pain and respond to noxious thermal and mechanical stimuli</a:t>
            </a:r>
            <a:r>
              <a:rPr lang="en-US" sz="2000" dirty="0" smtClean="0">
                <a:latin typeface="Times New Roman" pitchFamily="18" charset="0"/>
                <a:cs typeface="Times New Roman" pitchFamily="18" charset="0"/>
              </a:rPr>
              <a:t>.</a:t>
            </a:r>
          </a:p>
          <a:p>
            <a:pPr marL="0" indent="0" algn="just">
              <a:lnSpc>
                <a:spcPct val="150000"/>
              </a:lnSpc>
              <a:buNone/>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spinomesencephalic</a:t>
            </a:r>
            <a:r>
              <a:rPr lang="en-US" sz="2000" dirty="0">
                <a:latin typeface="Times New Roman" pitchFamily="18" charset="0"/>
                <a:cs typeface="Times New Roman" pitchFamily="18" charset="0"/>
              </a:rPr>
              <a:t> tract ascends to the midbrain and terminates in periaqueductal gray (PAG). </a:t>
            </a:r>
            <a:r>
              <a:rPr lang="en-US" sz="2000" dirty="0" err="1" smtClean="0">
                <a:latin typeface="Times New Roman" pitchFamily="18" charset="0"/>
                <a:cs typeface="Times New Roman" pitchFamily="18" charset="0"/>
              </a:rPr>
              <a:t>Spinomesencephalic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cells terminating in the PAG may activate a descending inhibitory system that promotes analgesia due to the release of serotonin. </a:t>
            </a:r>
            <a:endParaRPr lang="en-US" sz="2000" dirty="0" smtClean="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The </a:t>
            </a:r>
            <a:r>
              <a:rPr lang="en-US" sz="2000" dirty="0" err="1">
                <a:latin typeface="Times New Roman" pitchFamily="18" charset="0"/>
                <a:cs typeface="Times New Roman" pitchFamily="18" charset="0"/>
              </a:rPr>
              <a:t>spinoreticular</a:t>
            </a:r>
            <a:r>
              <a:rPr lang="en-US" sz="2000" dirty="0">
                <a:latin typeface="Times New Roman" pitchFamily="18" charset="0"/>
                <a:cs typeface="Times New Roman" pitchFamily="18" charset="0"/>
              </a:rPr>
              <a:t> tract is constituted by cells that ascend to the medullary </a:t>
            </a:r>
            <a:r>
              <a:rPr lang="en-US" sz="2000" dirty="0" smtClean="0">
                <a:latin typeface="Times New Roman" pitchFamily="18" charset="0"/>
                <a:cs typeface="Times New Roman" pitchFamily="18" charset="0"/>
              </a:rPr>
              <a:t>reticular </a:t>
            </a:r>
            <a:r>
              <a:rPr lang="en-US" sz="2000" dirty="0">
                <a:latin typeface="Times New Roman" pitchFamily="18" charset="0"/>
                <a:cs typeface="Times New Roman" pitchFamily="18" charset="0"/>
              </a:rPr>
              <a:t>formation and to the </a:t>
            </a:r>
            <a:r>
              <a:rPr lang="en-US" sz="2000" dirty="0" err="1">
                <a:latin typeface="Times New Roman" pitchFamily="18" charset="0"/>
                <a:cs typeface="Times New Roman" pitchFamily="18" charset="0"/>
              </a:rPr>
              <a:t>pontine</a:t>
            </a:r>
            <a:r>
              <a:rPr lang="en-US" sz="2000" dirty="0">
                <a:latin typeface="Times New Roman" pitchFamily="18" charset="0"/>
                <a:cs typeface="Times New Roman" pitchFamily="18" charset="0"/>
              </a:rPr>
              <a:t> reticular formation. Neurons of the </a:t>
            </a:r>
            <a:r>
              <a:rPr lang="en-US" sz="2000" dirty="0" err="1">
                <a:latin typeface="Times New Roman" pitchFamily="18" charset="0"/>
                <a:cs typeface="Times New Roman" pitchFamily="18" charset="0"/>
              </a:rPr>
              <a:t>spinoreticular</a:t>
            </a:r>
            <a:r>
              <a:rPr lang="en-US" sz="2000" dirty="0">
                <a:latin typeface="Times New Roman" pitchFamily="18" charset="0"/>
                <a:cs typeface="Times New Roman" pitchFamily="18" charset="0"/>
              </a:rPr>
              <a:t> tract allow for suppression or facilitation of pain and are involved in the </a:t>
            </a:r>
            <a:r>
              <a:rPr lang="en-US" sz="2000" dirty="0" smtClean="0">
                <a:latin typeface="Times New Roman" pitchFamily="18" charset="0"/>
                <a:cs typeface="Times New Roman" pitchFamily="18" charset="0"/>
              </a:rPr>
              <a:t>motivational</a:t>
            </a:r>
            <a:r>
              <a:rPr lang="en-US" sz="2000" dirty="0">
                <a:latin typeface="Times New Roman" pitchFamily="18" charset="0"/>
                <a:cs typeface="Times New Roman" pitchFamily="18" charset="0"/>
              </a:rPr>
              <a:t>, emotional, and unpleasant components of pain.</a:t>
            </a:r>
            <a:endParaRPr lang="en-IN"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675466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692696"/>
            <a:ext cx="6250757" cy="5486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6923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91264" cy="5976664"/>
          </a:xfrm>
        </p:spPr>
        <p:txBody>
          <a:bodyPr>
            <a:normAutofit/>
          </a:bodyPr>
          <a:lstStyle/>
          <a:p>
            <a:pPr algn="just">
              <a:lnSpc>
                <a:spcPct val="150000"/>
              </a:lnSpc>
            </a:pPr>
            <a:r>
              <a:rPr lang="en-US" sz="2000" dirty="0">
                <a:latin typeface="Times New Roman" pitchFamily="18" charset="0"/>
                <a:cs typeface="Times New Roman" pitchFamily="18" charset="0"/>
              </a:rPr>
              <a:t>The Gate Control Theory of pain control can be described in terms of ascending and descending parts. The classic example of the ascending mechanism is rubbing the painful area to reduce the pain for some injuries</a:t>
            </a:r>
            <a:r>
              <a:rPr lang="en-US" sz="2000" dirty="0" smtClean="0">
                <a:latin typeface="Times New Roman" pitchFamily="18" charset="0"/>
                <a:cs typeface="Times New Roman" pitchFamily="18" charset="0"/>
              </a:rPr>
              <a:t>.</a:t>
            </a:r>
          </a:p>
          <a:p>
            <a:pPr algn="just">
              <a:lnSpc>
                <a:spcPct val="150000"/>
              </a:lnSpc>
            </a:pPr>
            <a:r>
              <a:rPr lang="en-US" sz="2000" dirty="0">
                <a:latin typeface="Times New Roman" pitchFamily="18" charset="0"/>
                <a:cs typeface="Times New Roman" pitchFamily="18" charset="0"/>
              </a:rPr>
              <a:t>The gate control theory was proposed in 1965 by </a:t>
            </a:r>
            <a:r>
              <a:rPr lang="en-US" sz="2000" dirty="0" err="1">
                <a:latin typeface="Times New Roman" pitchFamily="18" charset="0"/>
                <a:cs typeface="Times New Roman" pitchFamily="18" charset="0"/>
              </a:rPr>
              <a:t>Melzack</a:t>
            </a:r>
            <a:r>
              <a:rPr lang="en-US" sz="2000" dirty="0">
                <a:latin typeface="Times New Roman" pitchFamily="18" charset="0"/>
                <a:cs typeface="Times New Roman" pitchFamily="18" charset="0"/>
              </a:rPr>
              <a:t> and Wall and was modified in 1975 and </a:t>
            </a:r>
            <a:r>
              <a:rPr lang="en-US" sz="2000" dirty="0" smtClean="0">
                <a:latin typeface="Times New Roman" pitchFamily="18" charset="0"/>
                <a:cs typeface="Times New Roman" pitchFamily="18" charset="0"/>
              </a:rPr>
              <a:t>1982.</a:t>
            </a:r>
          </a:p>
          <a:p>
            <a:pPr algn="just">
              <a:lnSpc>
                <a:spcPct val="150000"/>
              </a:lnSpc>
            </a:pP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hey </a:t>
            </a:r>
            <a:r>
              <a:rPr lang="en-US" sz="2000" dirty="0">
                <a:latin typeface="Times New Roman" pitchFamily="18" charset="0"/>
                <a:cs typeface="Times New Roman" pitchFamily="18" charset="0"/>
              </a:rPr>
              <a:t>proposed a more complex interaction of peripheral and central </a:t>
            </a:r>
            <a:r>
              <a:rPr lang="en-US" sz="2000" dirty="0" smtClean="0">
                <a:latin typeface="Times New Roman" pitchFamily="18" charset="0"/>
                <a:cs typeface="Times New Roman" pitchFamily="18" charset="0"/>
              </a:rPr>
              <a:t>mechanisms</a:t>
            </a:r>
            <a:r>
              <a:rPr lang="en-US" sz="2000" dirty="0">
                <a:latin typeface="Times New Roman" pitchFamily="18" charset="0"/>
                <a:cs typeface="Times New Roman" pitchFamily="18" charset="0"/>
              </a:rPr>
              <a:t>. Injury activates small-diameter </a:t>
            </a:r>
            <a:r>
              <a:rPr lang="en-US" sz="2000" dirty="0" err="1">
                <a:latin typeface="Times New Roman" pitchFamily="18" charset="0"/>
                <a:cs typeface="Times New Roman" pitchFamily="18" charset="0"/>
              </a:rPr>
              <a:t>myelinated</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afferent </a:t>
            </a:r>
            <a:r>
              <a:rPr lang="en-US" sz="2000" dirty="0">
                <a:latin typeface="Times New Roman" pitchFamily="18" charset="0"/>
                <a:cs typeface="Times New Roman" pitchFamily="18" charset="0"/>
              </a:rPr>
              <a:t>nerve fibers (A-delta fibers) and small-diameter </a:t>
            </a:r>
            <a:r>
              <a:rPr lang="en-US" sz="2000" dirty="0" err="1">
                <a:latin typeface="Times New Roman" pitchFamily="18" charset="0"/>
                <a:cs typeface="Times New Roman" pitchFamily="18" charset="0"/>
              </a:rPr>
              <a:t>unmyelinated</a:t>
            </a:r>
            <a:r>
              <a:rPr lang="en-US" sz="2000" dirty="0">
                <a:latin typeface="Times New Roman" pitchFamily="18" charset="0"/>
                <a:cs typeface="Times New Roman" pitchFamily="18" charset="0"/>
              </a:rPr>
              <a:t> afferent fibers (C fibers</a:t>
            </a:r>
            <a:r>
              <a:rPr lang="en-US" sz="2000" dirty="0" smtClean="0">
                <a:latin typeface="Times New Roman" pitchFamily="18" charset="0"/>
                <a:cs typeface="Times New Roman" pitchFamily="18" charset="0"/>
              </a:rPr>
              <a:t>).</a:t>
            </a:r>
          </a:p>
          <a:p>
            <a:pPr algn="just">
              <a:lnSpc>
                <a:spcPct val="150000"/>
              </a:lnSpc>
            </a:pPr>
            <a:r>
              <a:rPr lang="en-US" sz="2000" dirty="0">
                <a:latin typeface="Times New Roman" pitchFamily="18" charset="0"/>
                <a:cs typeface="Times New Roman" pitchFamily="18" charset="0"/>
              </a:rPr>
              <a:t>These nerve </a:t>
            </a:r>
            <a:r>
              <a:rPr lang="en-US" sz="2000" dirty="0" smtClean="0">
                <a:latin typeface="Times New Roman" pitchFamily="18" charset="0"/>
                <a:cs typeface="Times New Roman" pitchFamily="18" charset="0"/>
              </a:rPr>
              <a:t>impulses </a:t>
            </a:r>
            <a:r>
              <a:rPr lang="en-US" sz="2000" dirty="0">
                <a:latin typeface="Times New Roman" pitchFamily="18" charset="0"/>
                <a:cs typeface="Times New Roman" pitchFamily="18" charset="0"/>
              </a:rPr>
              <a:t>excite central transmission cells (</a:t>
            </a:r>
            <a:r>
              <a:rPr lang="en-US" sz="2000" b="1" i="1" dirty="0">
                <a:latin typeface="Times New Roman" pitchFamily="18" charset="0"/>
                <a:cs typeface="Times New Roman" pitchFamily="18" charset="0"/>
              </a:rPr>
              <a:t>T cells</a:t>
            </a:r>
            <a:r>
              <a:rPr lang="en-US" sz="2000" dirty="0">
                <a:latin typeface="Times New Roman" pitchFamily="18" charset="0"/>
                <a:cs typeface="Times New Roman" pitchFamily="18" charset="0"/>
              </a:rPr>
              <a:t>) that were proposed to be in the </a:t>
            </a:r>
            <a:r>
              <a:rPr lang="en-US" sz="2000" dirty="0" err="1">
                <a:latin typeface="Times New Roman" pitchFamily="18" charset="0"/>
                <a:cs typeface="Times New Roman" pitchFamily="18" charset="0"/>
              </a:rPr>
              <a:t>substantia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gelatinosa</a:t>
            </a:r>
            <a:r>
              <a:rPr lang="en-US" sz="2000" dirty="0">
                <a:latin typeface="Times New Roman" pitchFamily="18" charset="0"/>
                <a:cs typeface="Times New Roman" pitchFamily="18" charset="0"/>
              </a:rPr>
              <a:t> of the dorsal horn of the spinal cord.</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2807719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91264" cy="5433467"/>
          </a:xfrm>
        </p:spPr>
        <p:txBody>
          <a:bodyPr/>
          <a:lstStyle/>
          <a:p>
            <a:pPr marL="0" indent="0" algn="ctr">
              <a:buNone/>
            </a:pPr>
            <a:endParaRPr lang="en-US" b="1" i="1" dirty="0" smtClean="0">
              <a:latin typeface="Times New Roman" pitchFamily="18" charset="0"/>
              <a:cs typeface="Times New Roman" pitchFamily="18" charset="0"/>
            </a:endParaRPr>
          </a:p>
          <a:p>
            <a:pPr marL="0" indent="0" algn="ctr">
              <a:buNone/>
            </a:pPr>
            <a:endParaRPr lang="en-US" b="1" i="1" dirty="0">
              <a:latin typeface="Times New Roman" pitchFamily="18" charset="0"/>
              <a:cs typeface="Times New Roman" pitchFamily="18" charset="0"/>
            </a:endParaRPr>
          </a:p>
          <a:p>
            <a:pPr marL="0" indent="0" algn="ctr">
              <a:buNone/>
            </a:pPr>
            <a:endParaRPr lang="en-US" b="1" i="1" dirty="0" smtClean="0">
              <a:latin typeface="Times New Roman" pitchFamily="18" charset="0"/>
              <a:cs typeface="Times New Roman" pitchFamily="18" charset="0"/>
            </a:endParaRPr>
          </a:p>
          <a:p>
            <a:pPr marL="0" indent="0" algn="ctr">
              <a:buNone/>
            </a:pPr>
            <a:endParaRPr lang="en-US" b="1" i="1" dirty="0">
              <a:latin typeface="Times New Roman" pitchFamily="18" charset="0"/>
              <a:cs typeface="Times New Roman" pitchFamily="18" charset="0"/>
            </a:endParaRPr>
          </a:p>
          <a:p>
            <a:pPr marL="0" indent="0" algn="ctr">
              <a:buNone/>
            </a:pPr>
            <a:r>
              <a:rPr lang="en-US" b="1" i="1" dirty="0" smtClean="0">
                <a:latin typeface="Times New Roman" pitchFamily="18" charset="0"/>
                <a:cs typeface="Times New Roman" pitchFamily="18" charset="0"/>
              </a:rPr>
              <a:t>*Note- Tract </a:t>
            </a:r>
            <a:r>
              <a:rPr lang="en-US" b="1" i="1" dirty="0">
                <a:latin typeface="Times New Roman" pitchFamily="18" charset="0"/>
                <a:cs typeface="Times New Roman" pitchFamily="18" charset="0"/>
              </a:rPr>
              <a:t>cells: Second-order neurons of the pain and temperature pathways. The axons of these cells cross the midline of the spinal cord and ascend in the anterior lateral fasciculus. Tract cells are sometimes called T cells, but they should not be confused with the T cells of the immune system</a:t>
            </a:r>
            <a:r>
              <a:rPr lang="en-US" dirty="0"/>
              <a:t>.</a:t>
            </a:r>
            <a:endParaRPr lang="en-IN" dirty="0"/>
          </a:p>
        </p:txBody>
      </p:sp>
    </p:spTree>
    <p:extLst>
      <p:ext uri="{BB962C8B-B14F-4D97-AF65-F5344CB8AC3E}">
        <p14:creationId xmlns:p14="http://schemas.microsoft.com/office/powerpoint/2010/main" val="2218272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435280" cy="5577483"/>
          </a:xfrm>
        </p:spPr>
        <p:txBody>
          <a:bodyPr>
            <a:normAutofit/>
          </a:bodyPr>
          <a:lstStyle/>
          <a:p>
            <a:pPr algn="just">
              <a:lnSpc>
                <a:spcPct val="150000"/>
              </a:lnSpc>
            </a:pPr>
            <a:r>
              <a:rPr lang="en-US" sz="2000" dirty="0">
                <a:latin typeface="Times New Roman" pitchFamily="18" charset="0"/>
                <a:cs typeface="Times New Roman" pitchFamily="18" charset="0"/>
              </a:rPr>
              <a:t>These T cells receive a </a:t>
            </a:r>
            <a:r>
              <a:rPr lang="en-US" sz="2000" dirty="0" smtClean="0">
                <a:latin typeface="Times New Roman" pitchFamily="18" charset="0"/>
                <a:cs typeface="Times New Roman" pitchFamily="18" charset="0"/>
              </a:rPr>
              <a:t>convergence </a:t>
            </a:r>
            <a:r>
              <a:rPr lang="en-US" sz="2000" dirty="0">
                <a:latin typeface="Times New Roman" pitchFamily="18" charset="0"/>
                <a:cs typeface="Times New Roman" pitchFamily="18" charset="0"/>
              </a:rPr>
              <a:t>of excitatory and inhibitory influences, some from </a:t>
            </a:r>
            <a:r>
              <a:rPr lang="en-US" sz="2000" dirty="0" err="1">
                <a:latin typeface="Times New Roman" pitchFamily="18" charset="0"/>
                <a:cs typeface="Times New Roman" pitchFamily="18" charset="0"/>
              </a:rPr>
              <a:t>nociceptors</a:t>
            </a:r>
            <a:r>
              <a:rPr lang="en-US" sz="2000" dirty="0">
                <a:latin typeface="Times New Roman" pitchFamily="18" charset="0"/>
                <a:cs typeface="Times New Roman" pitchFamily="18" charset="0"/>
              </a:rPr>
              <a:t> and some from other sensory nerve endings. Whether further transmission occurs and the pain signal is sent on to higher centers to be perceived by the </a:t>
            </a:r>
            <a:r>
              <a:rPr lang="en-US" sz="2000" dirty="0" smtClean="0">
                <a:latin typeface="Times New Roman" pitchFamily="18" charset="0"/>
                <a:cs typeface="Times New Roman" pitchFamily="18" charset="0"/>
              </a:rPr>
              <a:t>individual </a:t>
            </a:r>
            <a:r>
              <a:rPr lang="en-US" sz="2000" dirty="0">
                <a:latin typeface="Times New Roman" pitchFamily="18" charset="0"/>
                <a:cs typeface="Times New Roman" pitchFamily="18" charset="0"/>
              </a:rPr>
              <a:t>depends on the summation of inhibitory and excitatory influences. In addition, </a:t>
            </a:r>
            <a:r>
              <a:rPr lang="en-US" sz="2000" dirty="0" err="1">
                <a:latin typeface="Times New Roman" pitchFamily="18" charset="0"/>
                <a:cs typeface="Times New Roman" pitchFamily="18" charset="0"/>
              </a:rPr>
              <a:t>Melzack</a:t>
            </a:r>
            <a:r>
              <a:rPr lang="en-US" sz="2000" dirty="0">
                <a:latin typeface="Times New Roman" pitchFamily="18" charset="0"/>
                <a:cs typeface="Times New Roman" pitchFamily="18" charset="0"/>
              </a:rPr>
              <a:t> and Wall </a:t>
            </a:r>
            <a:r>
              <a:rPr lang="en-US" sz="2000" dirty="0" smtClean="0">
                <a:latin typeface="Times New Roman" pitchFamily="18" charset="0"/>
                <a:cs typeface="Times New Roman" pitchFamily="18" charset="0"/>
              </a:rPr>
              <a:t>proposed </a:t>
            </a:r>
            <a:r>
              <a:rPr lang="en-US" sz="2000" dirty="0">
                <a:latin typeface="Times New Roman" pitchFamily="18" charset="0"/>
                <a:cs typeface="Times New Roman" pitchFamily="18" charset="0"/>
              </a:rPr>
              <a:t>that descending control from the brainstem and cortex also strongly influenced the excitability of the transmission cells. They stated that “psychological </a:t>
            </a:r>
            <a:r>
              <a:rPr lang="en-US" sz="2000" dirty="0" smtClean="0">
                <a:latin typeface="Times New Roman" pitchFamily="18" charset="0"/>
                <a:cs typeface="Times New Roman" pitchFamily="18" charset="0"/>
              </a:rPr>
              <a:t>factors </a:t>
            </a:r>
            <a:r>
              <a:rPr lang="en-US" sz="2000" dirty="0">
                <a:latin typeface="Times New Roman" pitchFamily="18" charset="0"/>
                <a:cs typeface="Times New Roman" pitchFamily="18" charset="0"/>
              </a:rPr>
              <a:t>such as past experience, attention, and emotion influence pain response and perception by acting on the gate control </a:t>
            </a:r>
            <a:r>
              <a:rPr lang="en-US" sz="2000" dirty="0" smtClean="0">
                <a:latin typeface="Times New Roman" pitchFamily="18" charset="0"/>
                <a:cs typeface="Times New Roman" pitchFamily="18" charset="0"/>
              </a:rPr>
              <a:t>system.</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130236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151</TotalTime>
  <Words>897</Words>
  <Application>Microsoft Office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Executive</vt:lpstr>
      <vt:lpstr>GATE CONTROL THEORY OF PAIN</vt:lpstr>
      <vt:lpstr>PAIN PATHWAYS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Aakanksha Bajpai</dc:creator>
  <cp:lastModifiedBy>Aakanksha Bajpai</cp:lastModifiedBy>
  <cp:revision>10</cp:revision>
  <dcterms:created xsi:type="dcterms:W3CDTF">2022-03-03T16:47:44Z</dcterms:created>
  <dcterms:modified xsi:type="dcterms:W3CDTF">2022-03-21T17:41:34Z</dcterms:modified>
</cp:coreProperties>
</file>