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256" r:id="rId3"/>
    <p:sldId id="257" r:id="rId4"/>
    <p:sldId id="259" r:id="rId5"/>
    <p:sldId id="260" r:id="rId6"/>
    <p:sldId id="261" r:id="rId7"/>
    <p:sldId id="262" r:id="rId8"/>
    <p:sldId id="306" r:id="rId9"/>
    <p:sldId id="308" r:id="rId10"/>
    <p:sldId id="309" r:id="rId11"/>
    <p:sldId id="310" r:id="rId12"/>
    <p:sldId id="311" r:id="rId13"/>
    <p:sldId id="285" r:id="rId14"/>
    <p:sldId id="287" r:id="rId15"/>
    <p:sldId id="288" r:id="rId16"/>
    <p:sldId id="289" r:id="rId17"/>
    <p:sldId id="298" r:id="rId18"/>
    <p:sldId id="290" r:id="rId19"/>
    <p:sldId id="299" r:id="rId20"/>
    <p:sldId id="291" r:id="rId21"/>
    <p:sldId id="307" r:id="rId22"/>
    <p:sldId id="293" r:id="rId23"/>
    <p:sldId id="312" r:id="rId24"/>
    <p:sldId id="302" r:id="rId25"/>
    <p:sldId id="303" r:id="rId26"/>
    <p:sldId id="304" r:id="rId27"/>
    <p:sldId id="305" r:id="rId28"/>
    <p:sldId id="296"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BFED958-ABFC-4005-BBE7-5292F5356BF9}">
          <p14:sldIdLst>
            <p14:sldId id="258"/>
            <p14:sldId id="256"/>
            <p14:sldId id="257"/>
            <p14:sldId id="259"/>
            <p14:sldId id="260"/>
            <p14:sldId id="261"/>
            <p14:sldId id="262"/>
            <p14:sldId id="306"/>
            <p14:sldId id="308"/>
            <p14:sldId id="309"/>
            <p14:sldId id="310"/>
            <p14:sldId id="311"/>
            <p14:sldId id="285"/>
            <p14:sldId id="287"/>
            <p14:sldId id="288"/>
            <p14:sldId id="289"/>
            <p14:sldId id="298"/>
            <p14:sldId id="290"/>
            <p14:sldId id="299"/>
            <p14:sldId id="291"/>
            <p14:sldId id="307"/>
            <p14:sldId id="293"/>
            <p14:sldId id="312"/>
            <p14:sldId id="302"/>
            <p14:sldId id="303"/>
            <p14:sldId id="304"/>
            <p14:sldId id="305"/>
            <p14:sldId id="296"/>
            <p14:sldId id="3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5806" autoAdjust="0"/>
  </p:normalViewPr>
  <p:slideViewPr>
    <p:cSldViewPr snapToGrid="0">
      <p:cViewPr varScale="1">
        <p:scale>
          <a:sx n="109" d="100"/>
          <a:sy n="109" d="100"/>
        </p:scale>
        <p:origin x="864"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066886-944F-1B19-36B9-7E9DA3265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6A56E0-4110-43FE-8C6F-A2841D3A35B3}" type="datetimeFigureOut">
              <a:rPr lang="en-IN" smtClean="0"/>
              <a:t>13-07-2023</a:t>
            </a:fld>
            <a:endParaRPr lang="en-IN"/>
          </a:p>
        </p:txBody>
      </p:sp>
      <p:sp>
        <p:nvSpPr>
          <p:cNvPr id="4" name="Footer Placeholder 3">
            <a:extLst>
              <a:ext uri="{FF2B5EF4-FFF2-40B4-BE49-F238E27FC236}">
                <a16:creationId xmlns:a16="http://schemas.microsoft.com/office/drawing/2014/main" id="{3BDBEF0D-A0ED-564E-B5CE-370DE0674F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8E4E5727-A11B-9F88-8697-C34B31AA16E4}"/>
              </a:ext>
            </a:extLst>
          </p:cNvPr>
          <p:cNvSpPr>
            <a:spLocks noGrp="1"/>
          </p:cNvSpPr>
          <p:nvPr>
            <p:ph type="sldNum" sz="quarter" idx="3"/>
          </p:nvPr>
        </p:nvSpPr>
        <p:spPr>
          <a:xfrm>
            <a:off x="3732213" y="8685212"/>
            <a:ext cx="2971800" cy="458787"/>
          </a:xfrm>
          <a:prstGeom prst="rect">
            <a:avLst/>
          </a:prstGeom>
        </p:spPr>
        <p:txBody>
          <a:bodyPr vert="horz" lIns="91440" tIns="45720" rIns="91440" bIns="45720" rtlCol="0" anchor="b"/>
          <a:lstStyle>
            <a:lvl1pPr algn="r">
              <a:defRPr sz="1200"/>
            </a:lvl1pPr>
          </a:lstStyle>
          <a:p>
            <a:r>
              <a:rPr lang="en-IN" dirty="0"/>
              <a:t>1</a:t>
            </a:r>
          </a:p>
        </p:txBody>
      </p:sp>
      <p:sp>
        <p:nvSpPr>
          <p:cNvPr id="6" name="Header Placeholder 5">
            <a:extLst>
              <a:ext uri="{FF2B5EF4-FFF2-40B4-BE49-F238E27FC236}">
                <a16:creationId xmlns:a16="http://schemas.microsoft.com/office/drawing/2014/main" id="{785C3FE2-D08C-73F4-0D91-CDD666CF52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Tree>
    <p:extLst>
      <p:ext uri="{BB962C8B-B14F-4D97-AF65-F5344CB8AC3E}">
        <p14:creationId xmlns:p14="http://schemas.microsoft.com/office/powerpoint/2010/main" val="386148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94F39-E0BD-48BF-9D94-3A57AF32FAAB}" type="datetimeFigureOut">
              <a:rPr lang="en-IN" smtClean="0"/>
              <a:t>13-07-2023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r>
              <a:rPr lang="en-IN" dirty="0"/>
              <a:t>1</a:t>
            </a:r>
          </a:p>
        </p:txBody>
      </p:sp>
    </p:spTree>
    <p:extLst>
      <p:ext uri="{BB962C8B-B14F-4D97-AF65-F5344CB8AC3E}">
        <p14:creationId xmlns:p14="http://schemas.microsoft.com/office/powerpoint/2010/main" val="208551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r>
              <a:rPr lang="en-IN"/>
              <a:t>1</a:t>
            </a:r>
            <a:endParaRPr lang="en-IN" dirty="0"/>
          </a:p>
        </p:txBody>
      </p:sp>
    </p:spTree>
    <p:extLst>
      <p:ext uri="{BB962C8B-B14F-4D97-AF65-F5344CB8AC3E}">
        <p14:creationId xmlns:p14="http://schemas.microsoft.com/office/powerpoint/2010/main" val="3658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FEC4DAA5-4FC1-4F2E-94FE-A6656BBC4874}" type="datetime1">
              <a:rPr lang="en-US" smtClean="0"/>
              <a:t>7/13/2023</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r>
              <a:rPr lang="en-US"/>
              <a:t>@Anmol kumar</a:t>
            </a:r>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082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80CEE6C-033E-4A9C-BB8C-57DDEC13984A}" type="datetime1">
              <a:rPr lang="en-US" smtClean="0"/>
              <a:t>7/13/2023</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r>
              <a:rPr lang="en-US"/>
              <a:t>@Anmol kumar</a:t>
            </a:r>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3420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6276811C-6B5A-4C0E-BC3F-31ED806531C3}" type="datetime1">
              <a:rPr lang="en-US" smtClean="0"/>
              <a:t>7/13/2023</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r>
              <a:rPr lang="en-US"/>
              <a:t>@Anmol kumar</a:t>
            </a:r>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8463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lvl1pPr>
              <a:defRPr sz="4000" b="1">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lvl1pPr marL="360000" indent="-360000">
              <a:buFont typeface="Wingdings" panose="05000000000000000000" pitchFamily="2" charset="2"/>
              <a:buChar char="v"/>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31D83D05-4A86-4DDF-A827-68858496920F}" type="datetime1">
              <a:rPr lang="en-US" smtClean="0"/>
              <a:t>7/13/2023</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r>
              <a:rPr lang="en-US"/>
              <a:t>@Anmol kumar</a:t>
            </a:r>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0893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C71528FA-F5BE-4EF1-B755-EDB486E99300}" type="datetime1">
              <a:rPr lang="en-US" smtClean="0"/>
              <a:t>7/13/2023</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r>
              <a:rPr lang="en-US"/>
              <a:t>@Anmol kumar</a:t>
            </a:r>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2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C14EAC48-CD03-4806-BC99-E1E3C35F96E5}" type="datetime1">
              <a:rPr lang="en-US" smtClean="0"/>
              <a:t>7/13/2023</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r>
              <a:rPr lang="en-US"/>
              <a:t>@Anmol kumar</a:t>
            </a:r>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4791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E2C3C84B-C5F9-460B-A909-6735210CFFE4}" type="datetime1">
              <a:rPr lang="en-US" smtClean="0"/>
              <a:t>7/13/2023</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r>
              <a:rPr lang="en-US"/>
              <a:t>@Anmol kumar</a:t>
            </a:r>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2584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952CD6D4-2FA2-475A-8FD2-C84A391855FA}" type="datetime1">
              <a:rPr lang="en-US" smtClean="0"/>
              <a:t>7/13/2023</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305071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68C8858C-EBB8-6BC9-B310-9F68E082C54A}"/>
              </a:ext>
            </a:extLst>
          </p:cNvPr>
          <p:cNvSpPr>
            <a:spLocks noGrp="1"/>
          </p:cNvSpPr>
          <p:nvPr>
            <p:ph type="dt" sz="half" idx="10"/>
          </p:nvPr>
        </p:nvSpPr>
        <p:spPr/>
        <p:txBody>
          <a:bodyPr/>
          <a:lstStyle/>
          <a:p>
            <a:fld id="{88DEA313-AD49-4675-8026-F96CED3D9BC7}" type="datetime1">
              <a:rPr lang="en-US" smtClean="0"/>
              <a:t>7/13/2023</a:t>
            </a:fld>
            <a:endParaRPr lang="en-US" dirty="0"/>
          </a:p>
        </p:txBody>
      </p:sp>
      <p:sp>
        <p:nvSpPr>
          <p:cNvPr id="10" name="Footer Placeholder 9">
            <a:extLst>
              <a:ext uri="{FF2B5EF4-FFF2-40B4-BE49-F238E27FC236}">
                <a16:creationId xmlns:a16="http://schemas.microsoft.com/office/drawing/2014/main" id="{F26BD528-DF21-C1E1-CD64-411302888C12}"/>
              </a:ext>
            </a:extLst>
          </p:cNvPr>
          <p:cNvSpPr>
            <a:spLocks noGrp="1"/>
          </p:cNvSpPr>
          <p:nvPr>
            <p:ph type="ftr" sz="quarter" idx="11"/>
          </p:nvPr>
        </p:nvSpPr>
        <p:spPr/>
        <p:txBody>
          <a:bodyPr/>
          <a:lstStyle/>
          <a:p>
            <a:r>
              <a:rPr lang="en-US"/>
              <a:t>@Anmol kumar</a:t>
            </a:r>
            <a:endParaRPr lang="en-US" dirty="0"/>
          </a:p>
        </p:txBody>
      </p:sp>
      <p:sp>
        <p:nvSpPr>
          <p:cNvPr id="11" name="Slide Number Placeholder 10">
            <a:extLst>
              <a:ext uri="{FF2B5EF4-FFF2-40B4-BE49-F238E27FC236}">
                <a16:creationId xmlns:a16="http://schemas.microsoft.com/office/drawing/2014/main" id="{FB5DEA66-5E12-4E09-32DA-01A7F4300A8C}"/>
              </a:ext>
            </a:extLst>
          </p:cNvPr>
          <p:cNvSpPr>
            <a:spLocks noGrp="1"/>
          </p:cNvSpPr>
          <p:nvPr>
            <p:ph type="sldNum" sz="quarter" idx="12"/>
          </p:nvPr>
        </p:nvSpPr>
        <p:spPr/>
        <p:txBody>
          <a:bodyPr/>
          <a:lstStyle>
            <a:lvl1pPr>
              <a:defRPr/>
            </a:lvl1pPr>
          </a:lstStyle>
          <a:p>
            <a:r>
              <a:rPr lang="en-US" dirty="0"/>
              <a:t>1</a:t>
            </a:r>
          </a:p>
          <a:p>
            <a:r>
              <a:rPr lang="en-US" dirty="0"/>
              <a:t>1</a:t>
            </a:r>
          </a:p>
        </p:txBody>
      </p:sp>
    </p:spTree>
    <p:extLst>
      <p:ext uri="{BB962C8B-B14F-4D97-AF65-F5344CB8AC3E}">
        <p14:creationId xmlns:p14="http://schemas.microsoft.com/office/powerpoint/2010/main" val="23500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24E1C3DF-84D8-499A-BD69-E02D24B0B70C}" type="datetime1">
              <a:rPr lang="en-US" smtClean="0"/>
              <a:t>7/13/2023</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r>
              <a:rPr lang="en-US"/>
              <a:t>@Anmol kumar</a:t>
            </a:r>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xmlns=""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CF459A10-B848-42AA-B467-344D8DD4C87C}" type="datetime1">
              <a:rPr lang="en-US" smtClean="0"/>
              <a:t>7/13/2023</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r>
              <a:rPr lang="en-US"/>
              <a:t>@Anmol kumar</a:t>
            </a:r>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xmlns=""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5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A335FC2-A540-4536-9D47-4768F1468834}" type="datetime1">
              <a:rPr lang="en-US" smtClean="0"/>
              <a:t>7/13/2023</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a:t>@Anmol kumar</a:t>
            </a:r>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7409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426A448-B624-C9C4-CEE0-C64E044955BD}"/>
              </a:ext>
            </a:extLst>
          </p:cNvPr>
          <p:cNvSpPr>
            <a:spLocks noGrp="1"/>
          </p:cNvSpPr>
          <p:nvPr>
            <p:ph type="title" idx="4294967295"/>
          </p:nvPr>
        </p:nvSpPr>
        <p:spPr>
          <a:xfrm>
            <a:off x="0" y="220663"/>
            <a:ext cx="10212388" cy="1112837"/>
          </a:xfrm>
        </p:spPr>
        <p:txBody>
          <a:bodyPr>
            <a:normAutofit/>
          </a:bodyPr>
          <a:lstStyle/>
          <a:p>
            <a:r>
              <a:rPr lang="en-US" sz="4800" b="1" dirty="0"/>
              <a:t>    Topic –   </a:t>
            </a:r>
            <a:r>
              <a:rPr lang="en-US" sz="4800" b="1" dirty="0">
                <a:solidFill>
                  <a:srgbClr val="FF0000"/>
                </a:solidFill>
              </a:rPr>
              <a:t>Immunoassay of Digoxin </a:t>
            </a:r>
            <a:endParaRPr lang="en-IN" sz="4800" b="1" dirty="0">
              <a:solidFill>
                <a:srgbClr val="FF0000"/>
              </a:solidFill>
            </a:endParaRPr>
          </a:p>
        </p:txBody>
      </p:sp>
      <p:pic>
        <p:nvPicPr>
          <p:cNvPr id="24" name="Picture 23">
            <a:extLst>
              <a:ext uri="{FF2B5EF4-FFF2-40B4-BE49-F238E27FC236}">
                <a16:creationId xmlns:a16="http://schemas.microsoft.com/office/drawing/2014/main" id="{95F06AA8-43DD-92E8-8A05-DF0E99CC1EB7}"/>
              </a:ext>
            </a:extLst>
          </p:cNvPr>
          <p:cNvPicPr>
            <a:picLocks noChangeAspect="1"/>
          </p:cNvPicPr>
          <p:nvPr/>
        </p:nvPicPr>
        <p:blipFill rotWithShape="1">
          <a:blip r:embed="rId2">
            <a:extLst>
              <a:ext uri="{28A0092B-C50C-407E-A947-70E740481C1C}">
                <a14:useLocalDpi xmlns:a14="http://schemas.microsoft.com/office/drawing/2010/main" val="0"/>
              </a:ext>
            </a:extLst>
          </a:blip>
          <a:srcRect l="6563" t="7526" r="14591" b="12310"/>
          <a:stretch/>
        </p:blipFill>
        <p:spPr>
          <a:xfrm>
            <a:off x="5092045" y="2936479"/>
            <a:ext cx="2007910" cy="2041516"/>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7884FCD5-69C0-1506-BA4E-0F785053FD53}"/>
              </a:ext>
            </a:extLst>
          </p:cNvPr>
          <p:cNvSpPr txBox="1"/>
          <p:nvPr/>
        </p:nvSpPr>
        <p:spPr>
          <a:xfrm>
            <a:off x="741851" y="1938856"/>
            <a:ext cx="7256840" cy="3108543"/>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mj-lt"/>
                <a:cs typeface="Times New Roman" pitchFamily="18" charset="0"/>
              </a:rPr>
              <a:t>School  of Pharmaceutical sciences</a:t>
            </a:r>
          </a:p>
          <a:p>
            <a:endParaRPr lang="en-US" sz="3200" b="1" dirty="0">
              <a:effectLst>
                <a:outerShdw blurRad="38100" dist="38100" dir="2700000" algn="tl">
                  <a:srgbClr val="000000">
                    <a:alpha val="43137"/>
                  </a:srgbClr>
                </a:outerShdw>
              </a:effectLst>
              <a:latin typeface="+mj-lt"/>
              <a:cs typeface="Times New Roman" pitchFamily="18" charset="0"/>
            </a:endParaRPr>
          </a:p>
          <a:p>
            <a:endParaRPr lang="en-US" sz="3200" b="1" dirty="0">
              <a:effectLst>
                <a:outerShdw blurRad="38100" dist="38100" dir="2700000" algn="tl">
                  <a:srgbClr val="000000">
                    <a:alpha val="43137"/>
                  </a:srgbClr>
                </a:outerShdw>
              </a:effectLst>
              <a:latin typeface="+mj-lt"/>
              <a:cs typeface="Times New Roman" pitchFamily="18" charset="0"/>
            </a:endParaRPr>
          </a:p>
          <a:p>
            <a:endParaRPr lang="en-US" sz="3200" b="1" dirty="0">
              <a:effectLst>
                <a:outerShdw blurRad="38100" dist="38100" dir="2700000" algn="tl">
                  <a:srgbClr val="000000">
                    <a:alpha val="43137"/>
                  </a:srgbClr>
                </a:outerShdw>
              </a:effectLst>
              <a:latin typeface="+mj-lt"/>
              <a:cs typeface="Times New Roman" pitchFamily="18" charset="0"/>
            </a:endParaRPr>
          </a:p>
          <a:p>
            <a:r>
              <a:rPr lang="en-US" sz="3200" b="1" dirty="0">
                <a:effectLst>
                  <a:outerShdw blurRad="38100" dist="38100" dir="2700000" algn="tl">
                    <a:srgbClr val="000000">
                      <a:alpha val="43137"/>
                    </a:srgbClr>
                  </a:outerShdw>
                </a:effectLst>
                <a:latin typeface="+mj-lt"/>
                <a:cs typeface="Times New Roman" pitchFamily="18" charset="0"/>
              </a:rPr>
              <a:t/>
            </a:r>
            <a:br>
              <a:rPr lang="en-US" sz="3200" b="1" dirty="0">
                <a:effectLst>
                  <a:outerShdw blurRad="38100" dist="38100" dir="2700000" algn="tl">
                    <a:srgbClr val="000000">
                      <a:alpha val="43137"/>
                    </a:srgbClr>
                  </a:outerShdw>
                </a:effectLst>
                <a:latin typeface="+mj-lt"/>
                <a:cs typeface="Times New Roman" pitchFamily="18" charset="0"/>
              </a:rPr>
            </a:br>
            <a:endParaRPr lang="en-IN" sz="3200" dirty="0">
              <a:latin typeface="+mj-lt"/>
            </a:endParaRPr>
          </a:p>
        </p:txBody>
      </p:sp>
      <p:pic>
        <p:nvPicPr>
          <p:cNvPr id="5" name="Picture 4">
            <a:extLst>
              <a:ext uri="{FF2B5EF4-FFF2-40B4-BE49-F238E27FC236}">
                <a16:creationId xmlns:a16="http://schemas.microsoft.com/office/drawing/2014/main" id="{561C9279-769A-19E7-643B-ECB8FAD79486}"/>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2814" t="15592" r="12835" b="11936"/>
          <a:stretch/>
        </p:blipFill>
        <p:spPr>
          <a:xfrm>
            <a:off x="8123143" y="1351531"/>
            <a:ext cx="3719313" cy="2355274"/>
          </a:xfrm>
          <a:prstGeom prst="roundRect">
            <a:avLst>
              <a:gd name="adj" fmla="val 8594"/>
            </a:avLst>
          </a:prstGeom>
          <a:solidFill>
            <a:srgbClr val="FFFFFF">
              <a:shade val="85000"/>
            </a:srgbClr>
          </a:solidFill>
          <a:ln w="19050">
            <a:solidFill>
              <a:schemeClr val="tx2"/>
            </a:solidFill>
          </a:ln>
          <a:effectLst>
            <a:reflection blurRad="12700" stA="38000" endPos="28000" dist="5000" dir="5400000" sy="-100000" algn="bl" rotWithShape="0"/>
          </a:effectLst>
        </p:spPr>
      </p:pic>
      <p:sp>
        <p:nvSpPr>
          <p:cNvPr id="6" name="Slide Number Placeholder 5">
            <a:extLst>
              <a:ext uri="{FF2B5EF4-FFF2-40B4-BE49-F238E27FC236}">
                <a16:creationId xmlns:a16="http://schemas.microsoft.com/office/drawing/2014/main" id="{B619FDD1-CD16-7446-101D-066B09A42929}"/>
              </a:ext>
            </a:extLst>
          </p:cNvPr>
          <p:cNvSpPr>
            <a:spLocks noGrp="1"/>
          </p:cNvSpPr>
          <p:nvPr>
            <p:ph type="sldNum" sz="quarter" idx="12"/>
          </p:nvPr>
        </p:nvSpPr>
        <p:spPr>
          <a:xfrm>
            <a:off x="9982800" y="6357600"/>
            <a:ext cx="1760150" cy="460800"/>
          </a:xfrm>
        </p:spPr>
        <p:txBody>
          <a:bodyPr/>
          <a:lstStyle/>
          <a:p>
            <a:r>
              <a:rPr lang="en-US" sz="1400" b="1" dirty="0"/>
              <a:t>1</a:t>
            </a:r>
          </a:p>
        </p:txBody>
      </p:sp>
    </p:spTree>
    <p:extLst>
      <p:ext uri="{BB962C8B-B14F-4D97-AF65-F5344CB8AC3E}">
        <p14:creationId xmlns:p14="http://schemas.microsoft.com/office/powerpoint/2010/main" val="286571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817D-5A7E-773D-62F7-316BD1EF85DD}"/>
              </a:ext>
            </a:extLst>
          </p:cNvPr>
          <p:cNvSpPr>
            <a:spLocks noGrp="1"/>
          </p:cNvSpPr>
          <p:nvPr>
            <p:ph type="title"/>
          </p:nvPr>
        </p:nvSpPr>
        <p:spPr/>
        <p:txBody>
          <a:bodyPr/>
          <a:lstStyle/>
          <a:p>
            <a:r>
              <a:rPr lang="en-US" dirty="0"/>
              <a:t>Competitive immunoassay</a:t>
            </a:r>
            <a:endParaRPr lang="en-IN" dirty="0"/>
          </a:p>
        </p:txBody>
      </p:sp>
      <p:sp>
        <p:nvSpPr>
          <p:cNvPr id="3" name="Content Placeholder 2">
            <a:extLst>
              <a:ext uri="{FF2B5EF4-FFF2-40B4-BE49-F238E27FC236}">
                <a16:creationId xmlns:a16="http://schemas.microsoft.com/office/drawing/2014/main" id="{E75E6602-F6FE-CAF9-B053-8610374A6793}"/>
              </a:ext>
            </a:extLst>
          </p:cNvPr>
          <p:cNvSpPr>
            <a:spLocks noGrp="1"/>
          </p:cNvSpPr>
          <p:nvPr>
            <p:ph idx="1"/>
          </p:nvPr>
        </p:nvSpPr>
        <p:spPr>
          <a:xfrm>
            <a:off x="989400" y="1685925"/>
            <a:ext cx="10753550" cy="4582900"/>
          </a:xfrm>
        </p:spPr>
        <p:txBody>
          <a:bodyPr>
            <a:normAutofit/>
          </a:bodyPr>
          <a:lstStyle/>
          <a:p>
            <a:pPr algn="just"/>
            <a:r>
              <a:rPr lang="en-US" b="0" i="0" dirty="0">
                <a:solidFill>
                  <a:srgbClr val="3B3835"/>
                </a:solidFill>
                <a:effectLst>
                  <a:outerShdw blurRad="38100" dist="38100" dir="2700000" algn="tl">
                    <a:srgbClr val="000000">
                      <a:alpha val="43137"/>
                    </a:srgbClr>
                  </a:outerShdw>
                </a:effectLst>
              </a:rPr>
              <a:t>These are reagent (ag) excess immunoassay.</a:t>
            </a:r>
          </a:p>
          <a:p>
            <a:pPr algn="just"/>
            <a:r>
              <a:rPr lang="en-US" b="0" i="0" dirty="0">
                <a:solidFill>
                  <a:srgbClr val="3B3835"/>
                </a:solidFill>
                <a:effectLst>
                  <a:outerShdw blurRad="38100" dist="38100" dir="2700000" algn="tl">
                    <a:srgbClr val="000000">
                      <a:alpha val="43137"/>
                    </a:srgbClr>
                  </a:outerShdw>
                </a:effectLst>
              </a:rPr>
              <a:t>In this assay a fixed amount of antibody and fixed amount of labeled antigen and an unlabeled antigen variable amount was taken. </a:t>
            </a:r>
          </a:p>
          <a:p>
            <a:pPr algn="just"/>
            <a:r>
              <a:rPr lang="en-US" b="0" i="0" dirty="0">
                <a:solidFill>
                  <a:srgbClr val="3B3835"/>
                </a:solidFill>
                <a:effectLst>
                  <a:outerShdw blurRad="38100" dist="38100" dir="2700000" algn="tl">
                    <a:srgbClr val="000000">
                      <a:alpha val="43137"/>
                    </a:srgbClr>
                  </a:outerShdw>
                </a:effectLst>
              </a:rPr>
              <a:t>Here labeled and unlabeled antigens both compete with each other for binding to a fixed amount of antibody. </a:t>
            </a:r>
            <a:endParaRPr lang="en-IN"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1C50E641-5010-83DE-E099-F86BA768BDB5}"/>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5A70A820-10C8-568A-78C8-AED890A663AE}"/>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41113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6931-0597-DDE6-6A5A-CC99456884F0}"/>
              </a:ext>
            </a:extLst>
          </p:cNvPr>
          <p:cNvSpPr>
            <a:spLocks noGrp="1"/>
          </p:cNvSpPr>
          <p:nvPr>
            <p:ph type="title"/>
          </p:nvPr>
        </p:nvSpPr>
        <p:spPr>
          <a:xfrm>
            <a:off x="649675" y="39600"/>
            <a:ext cx="10213200" cy="1112836"/>
          </a:xfrm>
        </p:spPr>
        <p:txBody>
          <a:bodyPr/>
          <a:lstStyle/>
          <a:p>
            <a:r>
              <a:rPr lang="en-US" i="0" dirty="0">
                <a:solidFill>
                  <a:srgbClr val="3B3835"/>
                </a:solidFill>
                <a:effectLst/>
              </a:rPr>
              <a:t>Non-competitive immunoassay</a:t>
            </a:r>
            <a:endParaRPr lang="en-IN" dirty="0"/>
          </a:p>
        </p:txBody>
      </p:sp>
      <p:sp>
        <p:nvSpPr>
          <p:cNvPr id="3" name="Content Placeholder 2">
            <a:extLst>
              <a:ext uri="{FF2B5EF4-FFF2-40B4-BE49-F238E27FC236}">
                <a16:creationId xmlns:a16="http://schemas.microsoft.com/office/drawing/2014/main" id="{0C4D7C33-4929-6DF9-2E99-D3175E760849}"/>
              </a:ext>
            </a:extLst>
          </p:cNvPr>
          <p:cNvSpPr>
            <a:spLocks noGrp="1"/>
          </p:cNvSpPr>
          <p:nvPr>
            <p:ph idx="1"/>
          </p:nvPr>
        </p:nvSpPr>
        <p:spPr>
          <a:xfrm>
            <a:off x="989400" y="1637375"/>
            <a:ext cx="10643276" cy="4720225"/>
          </a:xfrm>
        </p:spPr>
        <p:txBody>
          <a:bodyPr>
            <a:normAutofit fontScale="92500" lnSpcReduction="20000"/>
          </a:bodyPr>
          <a:lstStyle/>
          <a:p>
            <a:pPr algn="just"/>
            <a:r>
              <a:rPr lang="en-US" b="0" i="0" dirty="0">
                <a:solidFill>
                  <a:schemeClr val="tx1"/>
                </a:solidFill>
                <a:effectLst>
                  <a:outerShdw blurRad="38100" dist="38100" dir="2700000" algn="tl">
                    <a:srgbClr val="000000">
                      <a:alpha val="43137"/>
                    </a:srgbClr>
                  </a:outerShdw>
                </a:effectLst>
              </a:rPr>
              <a:t>These are antibody-excess immunoassays. </a:t>
            </a:r>
          </a:p>
          <a:p>
            <a:pPr algn="just"/>
            <a:r>
              <a:rPr lang="en-US" b="0" i="0" dirty="0">
                <a:solidFill>
                  <a:schemeClr val="tx1"/>
                </a:solidFill>
                <a:effectLst>
                  <a:outerShdw blurRad="38100" dist="38100" dir="2700000" algn="tl">
                    <a:srgbClr val="000000">
                      <a:alpha val="43137"/>
                    </a:srgbClr>
                  </a:outerShdw>
                </a:effectLst>
              </a:rPr>
              <a:t>In this, a fixed amount of antigen and a variable amount of unlabeled antibody and a fixed amount of labelled antibody were taken. </a:t>
            </a:r>
          </a:p>
          <a:p>
            <a:pPr algn="just"/>
            <a:r>
              <a:rPr lang="en-US" b="0" i="0" dirty="0">
                <a:solidFill>
                  <a:schemeClr val="tx1"/>
                </a:solidFill>
                <a:effectLst>
                  <a:outerShdw blurRad="38100" dist="38100" dir="2700000" algn="tl">
                    <a:srgbClr val="000000">
                      <a:alpha val="43137"/>
                    </a:srgbClr>
                  </a:outerShdw>
                </a:effectLst>
              </a:rPr>
              <a:t>The unknown analyte in the sample binds with labelled antibodies. </a:t>
            </a:r>
          </a:p>
          <a:p>
            <a:pPr algn="just"/>
            <a:r>
              <a:rPr lang="en-US" b="0" i="0" dirty="0">
                <a:solidFill>
                  <a:schemeClr val="tx1"/>
                </a:solidFill>
                <a:effectLst>
                  <a:outerShdw blurRad="38100" dist="38100" dir="2700000" algn="tl">
                    <a:srgbClr val="000000">
                      <a:alpha val="43137"/>
                    </a:srgbClr>
                  </a:outerShdw>
                </a:effectLst>
              </a:rPr>
              <a:t>The unbound, labelled antibodies are washed away and the bound labelled antibodies are measured. </a:t>
            </a:r>
          </a:p>
          <a:p>
            <a:pPr algn="just"/>
            <a:r>
              <a:rPr lang="en-US" b="0" i="0" dirty="0">
                <a:solidFill>
                  <a:schemeClr val="tx1"/>
                </a:solidFill>
                <a:effectLst>
                  <a:outerShdw blurRad="38100" dist="38100" dir="2700000" algn="tl">
                    <a:srgbClr val="000000">
                      <a:alpha val="43137"/>
                    </a:srgbClr>
                  </a:outerShdw>
                </a:effectLst>
              </a:rPr>
              <a:t>The intensity of the signal is directly proportional to the amount of unknown analyte. </a:t>
            </a:r>
          </a:p>
          <a:p>
            <a:pPr algn="just"/>
            <a:r>
              <a:rPr lang="en-US" b="0" i="0" dirty="0">
                <a:solidFill>
                  <a:schemeClr val="tx1"/>
                </a:solidFill>
                <a:effectLst>
                  <a:outerShdw blurRad="38100" dist="38100" dir="2700000" algn="tl">
                    <a:srgbClr val="000000">
                      <a:alpha val="43137"/>
                    </a:srgbClr>
                  </a:outerShdw>
                </a:effectLst>
              </a:rPr>
              <a:t>The amount of labelled antibody on the site is then measured. </a:t>
            </a:r>
          </a:p>
          <a:p>
            <a:pPr algn="just"/>
            <a:r>
              <a:rPr lang="en-US" b="0" i="0" dirty="0">
                <a:solidFill>
                  <a:schemeClr val="tx1"/>
                </a:solidFill>
                <a:effectLst>
                  <a:outerShdw blurRad="38100" dist="38100" dir="2700000" algn="tl">
                    <a:srgbClr val="000000">
                      <a:alpha val="43137"/>
                    </a:srgbClr>
                  </a:outerShdw>
                </a:effectLst>
              </a:rPr>
              <a:t>It will be directly proportional to the concentration of the analyte because the labelled antibody will not bind if the analyte is not present in the unknown sample.</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D61DC030-B863-9BED-79C1-E6F5DFBF2032}"/>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EA6A718D-6A82-1BB5-2359-805F9EBA02F6}"/>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40716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B9B0-37A4-3F0B-2119-6ADDFB80ADBE}"/>
              </a:ext>
            </a:extLst>
          </p:cNvPr>
          <p:cNvSpPr>
            <a:spLocks noGrp="1"/>
          </p:cNvSpPr>
          <p:nvPr>
            <p:ph type="title"/>
          </p:nvPr>
        </p:nvSpPr>
        <p:spPr/>
        <p:txBody>
          <a:bodyPr>
            <a:normAutofit/>
          </a:bodyPr>
          <a:lstStyle/>
          <a:p>
            <a:r>
              <a:rPr lang="en-US" sz="100" dirty="0"/>
              <a:t>.</a:t>
            </a:r>
            <a:endParaRPr lang="en-IN" sz="100" dirty="0"/>
          </a:p>
        </p:txBody>
      </p:sp>
      <p:sp>
        <p:nvSpPr>
          <p:cNvPr id="3" name="Content Placeholder 2">
            <a:extLst>
              <a:ext uri="{FF2B5EF4-FFF2-40B4-BE49-F238E27FC236}">
                <a16:creationId xmlns:a16="http://schemas.microsoft.com/office/drawing/2014/main" id="{E9BAA56D-6E3C-2903-EEC4-78B1F585C3D4}"/>
              </a:ext>
            </a:extLst>
          </p:cNvPr>
          <p:cNvSpPr>
            <a:spLocks noGrp="1"/>
          </p:cNvSpPr>
          <p:nvPr>
            <p:ph idx="1"/>
          </p:nvPr>
        </p:nvSpPr>
        <p:spPr>
          <a:xfrm>
            <a:off x="989400" y="1685925"/>
            <a:ext cx="10213200" cy="4592327"/>
          </a:xfrm>
        </p:spPr>
        <p:txBody>
          <a:bodyPr>
            <a:normAutofit lnSpcReduction="10000"/>
          </a:bodyPr>
          <a:lstStyle/>
          <a:p>
            <a:pPr marL="0" indent="0" algn="just">
              <a:buNone/>
            </a:pPr>
            <a:r>
              <a:rPr lang="en-US" b="1" i="0" dirty="0">
                <a:solidFill>
                  <a:schemeClr val="tx1"/>
                </a:solidFill>
                <a:effectLst>
                  <a:outerShdw blurRad="38100" dist="38100" dir="2700000" algn="tl">
                    <a:srgbClr val="000000">
                      <a:alpha val="43137"/>
                    </a:srgbClr>
                  </a:outerShdw>
                </a:effectLst>
              </a:rPr>
              <a:t>Homogeneous competitive immunoassay </a:t>
            </a:r>
          </a:p>
          <a:p>
            <a:pPr marL="0" indent="0" algn="just">
              <a:buNone/>
            </a:pPr>
            <a:r>
              <a:rPr lang="en-US" b="0" i="0" dirty="0">
                <a:solidFill>
                  <a:schemeClr val="tx1"/>
                </a:solidFill>
                <a:effectLst>
                  <a:outerShdw blurRad="38100" dist="38100" dir="2700000" algn="tl">
                    <a:srgbClr val="000000">
                      <a:alpha val="43137"/>
                    </a:srgbClr>
                  </a:outerShdw>
                </a:effectLst>
              </a:rPr>
              <a:t> In this, the unlabeled analyte in A sample competes with the labelled analyte to bind an antibody. The amount of labelled unbound analyte was then measured. </a:t>
            </a:r>
          </a:p>
          <a:p>
            <a:pPr marL="0" indent="0" algn="just">
              <a:buNone/>
            </a:pPr>
            <a:r>
              <a:rPr lang="en-US" b="0" i="0" dirty="0">
                <a:solidFill>
                  <a:schemeClr val="tx1"/>
                </a:solidFill>
                <a:effectLst>
                  <a:outerShdw blurRad="38100" dist="38100" dir="2700000" algn="tl">
                    <a:srgbClr val="000000">
                      <a:alpha val="43137"/>
                    </a:srgbClr>
                  </a:outerShdw>
                </a:effectLst>
              </a:rPr>
              <a:t>The amount of labelled unbound analyte is proportional to the amount of analyte in the sample.</a:t>
            </a:r>
          </a:p>
          <a:p>
            <a:pPr marL="0" indent="0" algn="just">
              <a:buNone/>
            </a:pPr>
            <a:r>
              <a:rPr lang="en-US" b="1" i="0" dirty="0">
                <a:solidFill>
                  <a:schemeClr val="tx1"/>
                </a:solidFill>
                <a:effectLst>
                  <a:outerShdw blurRad="38100" dist="38100" dir="2700000" algn="tl">
                    <a:srgbClr val="000000">
                      <a:alpha val="43137"/>
                    </a:srgbClr>
                  </a:outerShdw>
                </a:effectLst>
              </a:rPr>
              <a:t>Heterogeneous competitive immunoassay </a:t>
            </a:r>
          </a:p>
          <a:p>
            <a:pPr marL="0" indent="0" algn="just">
              <a:buNone/>
            </a:pPr>
            <a:r>
              <a:rPr lang="en-US" b="0" i="0" dirty="0">
                <a:solidFill>
                  <a:schemeClr val="tx1"/>
                </a:solidFill>
                <a:effectLst>
                  <a:outerShdw blurRad="38100" dist="38100" dir="2700000" algn="tl">
                    <a:srgbClr val="000000">
                      <a:alpha val="43137"/>
                    </a:srgbClr>
                  </a:outerShdw>
                </a:effectLst>
              </a:rPr>
              <a:t> In this assay, an unlabeled analyte in a sample competes with the labelled analyte to bind an antibody.  The unbound analyte is separated or washed away, and the remaining labelled, bound analyte is measured.</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24D0E225-618C-792D-EF6D-FDE9BAD8C877}"/>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A0C0574D-5AC0-C79A-6E04-3D6755CFA051}"/>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89868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0951-D9F5-265A-2F70-C42C89F0C30C}"/>
              </a:ext>
            </a:extLst>
          </p:cNvPr>
          <p:cNvSpPr>
            <a:spLocks noGrp="1"/>
          </p:cNvSpPr>
          <p:nvPr>
            <p:ph type="title"/>
          </p:nvPr>
        </p:nvSpPr>
        <p:spPr>
          <a:xfrm>
            <a:off x="600075" y="491412"/>
            <a:ext cx="8229600" cy="783353"/>
          </a:xfrm>
        </p:spPr>
        <p:txBody>
          <a:bodyPr>
            <a:normAutofit fontScale="90000"/>
          </a:bodyPr>
          <a:lstStyle/>
          <a:p>
            <a:pPr>
              <a:defRPr/>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a:effectLst>
                  <a:outerShdw blurRad="38100" dist="38100" dir="2700000" algn="tl">
                    <a:srgbClr val="000000">
                      <a:alpha val="43137"/>
                    </a:srgbClr>
                  </a:outerShdw>
                </a:effectLst>
                <a:cs typeface="Times New Roman" panose="02020603050405020304" pitchFamily="18" charset="0"/>
              </a:rPr>
              <a:t>Digoxin</a:t>
            </a:r>
            <a:endParaRPr lang="en-IN"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AD78A7A-AE82-903F-83AF-6D9356615B7A}"/>
              </a:ext>
            </a:extLst>
          </p:cNvPr>
          <p:cNvSpPr>
            <a:spLocks noGrp="1"/>
          </p:cNvSpPr>
          <p:nvPr>
            <p:ph idx="1"/>
          </p:nvPr>
        </p:nvSpPr>
        <p:spPr>
          <a:xfrm>
            <a:off x="876300" y="1553201"/>
            <a:ext cx="10866650" cy="4525963"/>
          </a:xfrm>
        </p:spPr>
        <p:txBody>
          <a:bodyPr>
            <a:normAutofit fontScale="92500"/>
          </a:bodyPr>
          <a:lstStyle/>
          <a:p>
            <a:pPr algn="just">
              <a:buFont typeface="Wingdings" panose="05000000000000000000" pitchFamily="2" charset="2"/>
              <a:buChar char="v"/>
              <a:defRPr/>
            </a:pP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Digoxin is the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primary cardiac glycoside </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extracted from the foxglove plant,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Digitalis lanata</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defRPr/>
            </a:pP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used in the: </a:t>
            </a:r>
          </a:p>
          <a:p>
            <a:pPr algn="just">
              <a:buFont typeface="Wingdings" panose="05000000000000000000" pitchFamily="2" charset="2"/>
              <a:buChar char="v"/>
              <a:defRPr/>
            </a:pP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 of CHF because of its inotropic effects on the myocardium. </a:t>
            </a:r>
          </a:p>
          <a:p>
            <a:pPr algn="just">
              <a:buFont typeface="Wingdings" panose="05000000000000000000" pitchFamily="2" charset="2"/>
              <a:buChar char="v"/>
              <a:defRPr/>
            </a:pP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treatment of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atrial fibrillation </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its chronotropic effects. treatment of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atrial flutter </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its positive inotropic effects. treatment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paroxysmal atrial tachycardia</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of its </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inotropic effects. </a:t>
            </a:r>
          </a:p>
          <a:p>
            <a:pPr algn="just">
              <a:buFont typeface="Wingdings" panose="05000000000000000000" pitchFamily="2" charset="2"/>
              <a:buChar char="v"/>
              <a:defRPr/>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Pharmacological Class </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Cardiac Glycoside </a:t>
            </a:r>
          </a:p>
          <a:p>
            <a:pPr algn="just">
              <a:buFont typeface="Wingdings" panose="05000000000000000000" pitchFamily="2" charset="2"/>
              <a:buChar char="v"/>
              <a:defRPr/>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Therapeutic Class </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Inotrope, antiarrhythmic.</a:t>
            </a:r>
            <a:endParaRPr lang="en-IN" sz="2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EF6E69-6DED-3D27-B158-137624999EF1}"/>
              </a:ext>
            </a:extLst>
          </p:cNvPr>
          <p:cNvSpPr>
            <a:spLocks noGrp="1"/>
          </p:cNvSpPr>
          <p:nvPr>
            <p:ph type="sldNum" sz="quarter" idx="12"/>
          </p:nvPr>
        </p:nvSpPr>
        <p:spPr/>
        <p:txBody>
          <a:bodyPr/>
          <a:lstStyle/>
          <a:p>
            <a:r>
              <a:rPr lang="en-US" sz="1400" b="1" dirty="0"/>
              <a:t>8</a:t>
            </a:r>
          </a:p>
        </p:txBody>
      </p:sp>
      <p:sp>
        <p:nvSpPr>
          <p:cNvPr id="5" name="Footer Placeholder 4">
            <a:extLst>
              <a:ext uri="{FF2B5EF4-FFF2-40B4-BE49-F238E27FC236}">
                <a16:creationId xmlns:a16="http://schemas.microsoft.com/office/drawing/2014/main" id="{C7540136-FD60-2FCF-E580-E7DDD184C558}"/>
              </a:ext>
            </a:extLst>
          </p:cNvPr>
          <p:cNvSpPr>
            <a:spLocks noGrp="1"/>
          </p:cNvSpPr>
          <p:nvPr>
            <p:ph type="ftr" sz="quarter" idx="11"/>
          </p:nvPr>
        </p:nvSpPr>
        <p:spPr/>
        <p:txBody>
          <a:bodyPr/>
          <a:lstStyle/>
          <a:p>
            <a:r>
              <a:rPr lang="en-US"/>
              <a:t>@Anmol kumar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A8-E0E1-C937-AD3C-5D84D5F68E5D}"/>
              </a:ext>
            </a:extLst>
          </p:cNvPr>
          <p:cNvSpPr>
            <a:spLocks noGrp="1"/>
          </p:cNvSpPr>
          <p:nvPr>
            <p:ph type="title"/>
          </p:nvPr>
        </p:nvSpPr>
        <p:spPr>
          <a:xfrm>
            <a:off x="446475" y="247651"/>
            <a:ext cx="10213200" cy="1112836"/>
          </a:xfrm>
        </p:spPr>
        <p:txBody>
          <a:bodyPr/>
          <a:lstStyle/>
          <a:p>
            <a:r>
              <a:rPr lang="en-US" altLang="en-US" sz="4000" b="1" dirty="0">
                <a:cs typeface="Times New Roman" panose="02020603050405020304" pitchFamily="18" charset="0"/>
              </a:rPr>
              <a:t>Need of Digoxin immunoassay</a:t>
            </a:r>
            <a:endParaRPr lang="en-IN" dirty="0"/>
          </a:p>
        </p:txBody>
      </p:sp>
      <p:sp>
        <p:nvSpPr>
          <p:cNvPr id="3" name="Content Placeholder 2">
            <a:extLst>
              <a:ext uri="{FF2B5EF4-FFF2-40B4-BE49-F238E27FC236}">
                <a16:creationId xmlns:a16="http://schemas.microsoft.com/office/drawing/2014/main" id="{D8021102-C453-ED50-97A3-F5FA51413403}"/>
              </a:ext>
            </a:extLst>
          </p:cNvPr>
          <p:cNvSpPr>
            <a:spLocks noGrp="1"/>
          </p:cNvSpPr>
          <p:nvPr>
            <p:ph idx="1"/>
          </p:nvPr>
        </p:nvSpPr>
        <p:spPr>
          <a:xfrm>
            <a:off x="533400" y="1552574"/>
            <a:ext cx="11410949" cy="4924425"/>
          </a:xfrm>
        </p:spPr>
        <p:txBody>
          <a:bodyPr>
            <a:noAutofit/>
          </a:bodyPr>
          <a:lstStyle/>
          <a:p>
            <a:pPr algn="just">
              <a:buFont typeface="Wingdings" panose="05000000000000000000" pitchFamily="2" charset="2"/>
              <a:buChar char="v"/>
              <a:defRPr/>
            </a:pPr>
            <a:r>
              <a:rPr lang="en-US"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Digoxin has a narrow range of safe and effective concentrations in serum. Although the therapeutic and toxic concentrations overlap, measurement of digoxin levels helps to maintain effective concentrations and to diagnose and prevent overdosage.</a:t>
            </a:r>
          </a:p>
          <a:p>
            <a:pPr algn="just">
              <a:buFont typeface="Wingdings" panose="05000000000000000000" pitchFamily="2" charset="2"/>
              <a:buChar char="v"/>
              <a:defRPr/>
            </a:pPr>
            <a:r>
              <a:rPr lang="en-US"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Monitoring serum digoxin concentrations, along with careful clinical assessment, is the most effective means of ensuring safe and effective therapy for several reasons:  </a:t>
            </a:r>
          </a:p>
          <a:p>
            <a:pPr algn="just">
              <a:buFont typeface="Wingdings" panose="05000000000000000000" pitchFamily="2" charset="2"/>
              <a:buChar char="ü"/>
              <a:defRPr/>
            </a:pPr>
            <a:r>
              <a:rPr lang="en-US"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Studies have shown a relationship between serum digoxin concentrations and clinical signs of toxicity. </a:t>
            </a:r>
          </a:p>
          <a:p>
            <a:pPr algn="just">
              <a:buFont typeface="Wingdings" panose="05000000000000000000" pitchFamily="2" charset="2"/>
              <a:buChar char="ü"/>
              <a:defRPr/>
            </a:pPr>
            <a:r>
              <a:rPr lang="en-US"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manifestations of digoxin toxicity (cardiac disturbances, gastrointestinal problems, and central nervous system disorders) can mimic those of disease processes. </a:t>
            </a:r>
          </a:p>
          <a:p>
            <a:pPr algn="just">
              <a:buFont typeface="Wingdings" panose="05000000000000000000" pitchFamily="2" charset="2"/>
              <a:buChar char="ü"/>
              <a:defRPr/>
            </a:pPr>
            <a:r>
              <a:rPr lang="en-US"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Concomitant use of other drugs, particularly quinidine, can markedly alter serum digoxin concentrations</a:t>
            </a:r>
            <a:endParaRPr lang="en-IN" sz="1900" dirty="0">
              <a:solidFill>
                <a:schemeClr val="tx1"/>
              </a:solidFill>
              <a:effectLst>
                <a:outerShdw blurRad="38100" dist="38100" dir="2700000" algn="tl">
                  <a:srgbClr val="000000">
                    <a:alpha val="43137"/>
                  </a:srgbClr>
                </a:outerShdw>
              </a:effectLst>
            </a:endParaRPr>
          </a:p>
          <a:p>
            <a:pPr algn="just">
              <a:buFont typeface="Wingdings" panose="05000000000000000000" pitchFamily="2" charset="2"/>
              <a:buChar char="ü"/>
              <a:defRPr/>
            </a:pPr>
            <a:endParaRPr lang="en-IN" sz="19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IN" sz="1900"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9CAFD0E0-FBD3-DD01-0AE1-D8EA4D8D4DF3}"/>
              </a:ext>
            </a:extLst>
          </p:cNvPr>
          <p:cNvSpPr>
            <a:spLocks noGrp="1"/>
          </p:cNvSpPr>
          <p:nvPr>
            <p:ph type="sldNum" sz="quarter" idx="12"/>
          </p:nvPr>
        </p:nvSpPr>
        <p:spPr/>
        <p:txBody>
          <a:bodyPr/>
          <a:lstStyle/>
          <a:p>
            <a:r>
              <a:rPr lang="en-US" sz="1400" b="1" dirty="0"/>
              <a:t>9</a:t>
            </a:r>
          </a:p>
        </p:txBody>
      </p:sp>
      <p:sp>
        <p:nvSpPr>
          <p:cNvPr id="5" name="Footer Placeholder 4">
            <a:extLst>
              <a:ext uri="{FF2B5EF4-FFF2-40B4-BE49-F238E27FC236}">
                <a16:creationId xmlns:a16="http://schemas.microsoft.com/office/drawing/2014/main" id="{F8DB5231-78C6-ABCD-892C-E938BCCC2665}"/>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111986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4D1A-EA00-80FC-8B49-D019FBFEDF61}"/>
              </a:ext>
            </a:extLst>
          </p:cNvPr>
          <p:cNvSpPr>
            <a:spLocks noGrp="1"/>
          </p:cNvSpPr>
          <p:nvPr>
            <p:ph type="title"/>
          </p:nvPr>
        </p:nvSpPr>
        <p:spPr>
          <a:xfrm>
            <a:off x="513150" y="573089"/>
            <a:ext cx="10213200" cy="1112836"/>
          </a:xfrm>
        </p:spPr>
        <p:txBody>
          <a:bodyPr>
            <a:normAutofit fontScale="90000"/>
          </a:bodyPr>
          <a:lstStyle/>
          <a:p>
            <a:r>
              <a:rPr lang="en-US" altLang="en-US" dirty="0"/>
              <a:t>Analytical methods for immunoassay of Digoxin</a:t>
            </a:r>
            <a:r>
              <a:rPr lang="en-IN" altLang="en-US" dirty="0"/>
              <a:t/>
            </a:r>
            <a:br>
              <a:rPr lang="en-IN" altLang="en-US" dirty="0"/>
            </a:br>
            <a:endParaRPr lang="en-IN" dirty="0"/>
          </a:p>
        </p:txBody>
      </p:sp>
      <p:sp>
        <p:nvSpPr>
          <p:cNvPr id="3" name="Content Placeholder 2">
            <a:extLst>
              <a:ext uri="{FF2B5EF4-FFF2-40B4-BE49-F238E27FC236}">
                <a16:creationId xmlns:a16="http://schemas.microsoft.com/office/drawing/2014/main" id="{AB91AE42-2951-881F-97D8-030E9DCB0C0D}"/>
              </a:ext>
            </a:extLst>
          </p:cNvPr>
          <p:cNvSpPr>
            <a:spLocks noGrp="1"/>
          </p:cNvSpPr>
          <p:nvPr>
            <p:ph idx="1"/>
          </p:nvPr>
        </p:nvSpPr>
        <p:spPr/>
        <p:txBody>
          <a:bodyPr/>
          <a:lstStyle/>
          <a:p>
            <a:pPr>
              <a:buFont typeface="Wingdings" panose="05000000000000000000" pitchFamily="2" charset="2"/>
              <a:buChar char="v"/>
              <a:defRPr/>
            </a:pPr>
            <a:r>
              <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Radioimmunoassay (RIA) </a:t>
            </a:r>
          </a:p>
          <a:p>
            <a:pPr>
              <a:buFont typeface="Wingdings" panose="05000000000000000000" pitchFamily="2" charset="2"/>
              <a:buChar char="v"/>
              <a:defRPr/>
            </a:pPr>
            <a:r>
              <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Enzyme Immunoassay ( EIA) </a:t>
            </a:r>
          </a:p>
          <a:p>
            <a:pPr>
              <a:buFont typeface="Wingdings" panose="05000000000000000000" pitchFamily="2" charset="2"/>
              <a:buChar char="v"/>
              <a:defRPr/>
            </a:pPr>
            <a:r>
              <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Fluorescence Polarisation Immunoassay (FPIA) </a:t>
            </a:r>
          </a:p>
          <a:p>
            <a:pPr>
              <a:buFont typeface="Wingdings" panose="05000000000000000000" pitchFamily="2" charset="2"/>
              <a:buChar char="v"/>
              <a:defRPr/>
            </a:pPr>
            <a:r>
              <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Enzyme Multiplied Immunoassay (EMIT)</a:t>
            </a:r>
          </a:p>
          <a:p>
            <a:endParaRPr lang="en-IN" dirty="0">
              <a:solidFill>
                <a:schemeClr val="tx1"/>
              </a:solidFill>
            </a:endParaRPr>
          </a:p>
        </p:txBody>
      </p:sp>
      <p:sp>
        <p:nvSpPr>
          <p:cNvPr id="4" name="Slide Number Placeholder 3">
            <a:extLst>
              <a:ext uri="{FF2B5EF4-FFF2-40B4-BE49-F238E27FC236}">
                <a16:creationId xmlns:a16="http://schemas.microsoft.com/office/drawing/2014/main" id="{E73490F7-2CC9-8354-353C-12D2CB9FFD25}"/>
              </a:ext>
            </a:extLst>
          </p:cNvPr>
          <p:cNvSpPr>
            <a:spLocks noGrp="1"/>
          </p:cNvSpPr>
          <p:nvPr>
            <p:ph type="sldNum" sz="quarter" idx="12"/>
          </p:nvPr>
        </p:nvSpPr>
        <p:spPr/>
        <p:txBody>
          <a:bodyPr/>
          <a:lstStyle/>
          <a:p>
            <a:r>
              <a:rPr lang="en-US" sz="1400" b="1" dirty="0"/>
              <a:t>10</a:t>
            </a:r>
          </a:p>
        </p:txBody>
      </p:sp>
      <p:sp>
        <p:nvSpPr>
          <p:cNvPr id="5" name="Footer Placeholder 4">
            <a:extLst>
              <a:ext uri="{FF2B5EF4-FFF2-40B4-BE49-F238E27FC236}">
                <a16:creationId xmlns:a16="http://schemas.microsoft.com/office/drawing/2014/main" id="{052B0AD5-557A-78AF-EC8D-2128F593B582}"/>
              </a:ext>
            </a:extLst>
          </p:cNvPr>
          <p:cNvSpPr>
            <a:spLocks noGrp="1"/>
          </p:cNvSpPr>
          <p:nvPr>
            <p:ph type="ftr" sz="quarter" idx="11"/>
          </p:nvPr>
        </p:nvSpPr>
        <p:spPr/>
        <p:txBody>
          <a:bodyPr/>
          <a:lstStyle/>
          <a:p>
            <a:r>
              <a:rPr lang="en-US"/>
              <a:t>@Anmol kumar</a:t>
            </a:r>
            <a:endParaRPr lang="en-US" dirty="0"/>
          </a:p>
        </p:txBody>
      </p:sp>
      <p:pic>
        <p:nvPicPr>
          <p:cNvPr id="7" name="Picture 6">
            <a:extLst>
              <a:ext uri="{FF2B5EF4-FFF2-40B4-BE49-F238E27FC236}">
                <a16:creationId xmlns:a16="http://schemas.microsoft.com/office/drawing/2014/main" id="{5D96770F-A176-AB96-2469-1DCBD31BB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790" y="1781667"/>
            <a:ext cx="3289954" cy="3289954"/>
          </a:xfrm>
          <a:prstGeom prst="rect">
            <a:avLst/>
          </a:prstGeom>
          <a:ln>
            <a:noFill/>
          </a:ln>
          <a:effectLst>
            <a:softEdge rad="112500"/>
          </a:effectLst>
        </p:spPr>
      </p:pic>
    </p:spTree>
    <p:extLst>
      <p:ext uri="{BB962C8B-B14F-4D97-AF65-F5344CB8AC3E}">
        <p14:creationId xmlns:p14="http://schemas.microsoft.com/office/powerpoint/2010/main" val="149091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C3BF-3293-60A3-8365-31E26FB45A73}"/>
              </a:ext>
            </a:extLst>
          </p:cNvPr>
          <p:cNvSpPr>
            <a:spLocks noGrp="1"/>
          </p:cNvSpPr>
          <p:nvPr>
            <p:ph type="title"/>
          </p:nvPr>
        </p:nvSpPr>
        <p:spPr>
          <a:xfrm>
            <a:off x="465525" y="133350"/>
            <a:ext cx="10213200" cy="1112836"/>
          </a:xfrm>
        </p:spPr>
        <p:txBody>
          <a:bodyPr/>
          <a:lstStyle/>
          <a:p>
            <a:r>
              <a:rPr lang="en-IN" dirty="0">
                <a:effectLst>
                  <a:outerShdw blurRad="38100" dist="38100" dir="2700000" algn="tl">
                    <a:srgbClr val="000000">
                      <a:alpha val="43137"/>
                    </a:srgbClr>
                  </a:outerShdw>
                </a:effectLst>
                <a:cs typeface="Times New Roman" panose="02020603050405020304" pitchFamily="18" charset="0"/>
              </a:rPr>
              <a:t>Radioimmunoassay (RIA) </a:t>
            </a:r>
            <a:endParaRPr lang="en-IN" dirty="0"/>
          </a:p>
        </p:txBody>
      </p:sp>
      <p:sp>
        <p:nvSpPr>
          <p:cNvPr id="3" name="Content Placeholder 2">
            <a:extLst>
              <a:ext uri="{FF2B5EF4-FFF2-40B4-BE49-F238E27FC236}">
                <a16:creationId xmlns:a16="http://schemas.microsoft.com/office/drawing/2014/main" id="{BFC279C9-141F-6C8D-E416-629AC56FAB38}"/>
              </a:ext>
            </a:extLst>
          </p:cNvPr>
          <p:cNvSpPr>
            <a:spLocks noGrp="1"/>
          </p:cNvSpPr>
          <p:nvPr>
            <p:ph idx="1"/>
          </p:nvPr>
        </p:nvSpPr>
        <p:spPr>
          <a:xfrm>
            <a:off x="733425" y="1434832"/>
            <a:ext cx="11009525" cy="4932195"/>
          </a:xfrm>
        </p:spPr>
        <p:txBody>
          <a:bodyPr>
            <a:noAutofit/>
          </a:bodyPr>
          <a:lstStyle/>
          <a:p>
            <a:r>
              <a:rPr lang="en-US" sz="1900" dirty="0">
                <a:solidFill>
                  <a:schemeClr val="tx1"/>
                </a:solidFill>
              </a:rPr>
              <a:t>RIA is an analytical technique used to determine the concentration of antigens present in the blood or serum with help of a radiolabeled tracer.</a:t>
            </a:r>
          </a:p>
          <a:p>
            <a:r>
              <a:rPr lang="en-US" sz="1900" b="1" dirty="0">
                <a:solidFill>
                  <a:schemeClr val="tx1"/>
                </a:solidFill>
              </a:rPr>
              <a:t>Principle – </a:t>
            </a:r>
            <a:r>
              <a:rPr lang="en-US" sz="1900" dirty="0">
                <a:solidFill>
                  <a:schemeClr val="tx1"/>
                </a:solidFill>
              </a:rPr>
              <a:t>It is based upon the competitive binding between radiolabeled antigen and unlabeled antigen with selective antibody, then radioactivity is determined.</a:t>
            </a:r>
            <a:endParaRPr lang="en-IN" sz="1900" dirty="0">
              <a:solidFill>
                <a:schemeClr val="tx1"/>
              </a:solidFill>
            </a:endParaRPr>
          </a:p>
        </p:txBody>
      </p:sp>
      <p:sp>
        <p:nvSpPr>
          <p:cNvPr id="4" name="Slide Number Placeholder 3">
            <a:extLst>
              <a:ext uri="{FF2B5EF4-FFF2-40B4-BE49-F238E27FC236}">
                <a16:creationId xmlns:a16="http://schemas.microsoft.com/office/drawing/2014/main" id="{80EFE086-6C74-2861-0310-100CB046A1DE}"/>
              </a:ext>
            </a:extLst>
          </p:cNvPr>
          <p:cNvSpPr>
            <a:spLocks noGrp="1"/>
          </p:cNvSpPr>
          <p:nvPr>
            <p:ph type="sldNum" sz="quarter" idx="12"/>
          </p:nvPr>
        </p:nvSpPr>
        <p:spPr/>
        <p:txBody>
          <a:bodyPr/>
          <a:lstStyle/>
          <a:p>
            <a:r>
              <a:rPr lang="en-US" sz="1400" b="1" dirty="0"/>
              <a:t>11</a:t>
            </a:r>
          </a:p>
        </p:txBody>
      </p:sp>
      <p:sp>
        <p:nvSpPr>
          <p:cNvPr id="5" name="Footer Placeholder 4">
            <a:extLst>
              <a:ext uri="{FF2B5EF4-FFF2-40B4-BE49-F238E27FC236}">
                <a16:creationId xmlns:a16="http://schemas.microsoft.com/office/drawing/2014/main" id="{05416984-1898-4DBC-68FC-C0B38CFF4ECE}"/>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134163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9DDFE4-8368-7701-A4E3-E9ED0D71F2F2}"/>
              </a:ext>
            </a:extLst>
          </p:cNvPr>
          <p:cNvSpPr>
            <a:spLocks noGrp="1"/>
          </p:cNvSpPr>
          <p:nvPr>
            <p:ph type="title"/>
          </p:nvPr>
        </p:nvSpPr>
        <p:spPr/>
        <p:txBody>
          <a:bodyPr>
            <a:normAutofit fontScale="90000"/>
          </a:bodyPr>
          <a:lstStyle/>
          <a:p>
            <a:r>
              <a:rPr lang="en-IN" b="1" dirty="0">
                <a:solidFill>
                  <a:srgbClr val="3B383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Radioimmunoassay (RIA)</a:t>
            </a:r>
            <a:br>
              <a:rPr lang="en-IN" b="1" dirty="0">
                <a:solidFill>
                  <a:srgbClr val="3B383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IN" b="1" dirty="0">
                <a:solidFill>
                  <a:srgbClr val="3B383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 </a:t>
            </a:r>
            <a:endParaRPr lang="en-IN" dirty="0"/>
          </a:p>
        </p:txBody>
      </p:sp>
      <p:sp>
        <p:nvSpPr>
          <p:cNvPr id="8" name="Content Placeholder 7">
            <a:extLst>
              <a:ext uri="{FF2B5EF4-FFF2-40B4-BE49-F238E27FC236}">
                <a16:creationId xmlns:a16="http://schemas.microsoft.com/office/drawing/2014/main" id="{94DAD44E-0063-76C5-610B-3E7E57F40BFE}"/>
              </a:ext>
            </a:extLst>
          </p:cNvPr>
          <p:cNvSpPr>
            <a:spLocks noGrp="1"/>
          </p:cNvSpPr>
          <p:nvPr>
            <p:ph idx="1"/>
          </p:nvPr>
        </p:nvSpPr>
        <p:spPr/>
        <p:txBody>
          <a:bodyPr/>
          <a:lstStyle/>
          <a:p>
            <a:pPr marL="0" indent="0">
              <a:buNone/>
            </a:pPr>
            <a:r>
              <a:rPr lang="en-US" dirty="0"/>
              <a:t>.</a:t>
            </a:r>
            <a:endParaRPr lang="en-IN" dirty="0"/>
          </a:p>
        </p:txBody>
      </p:sp>
      <p:sp>
        <p:nvSpPr>
          <p:cNvPr id="4" name="Footer Placeholder 3">
            <a:extLst>
              <a:ext uri="{FF2B5EF4-FFF2-40B4-BE49-F238E27FC236}">
                <a16:creationId xmlns:a16="http://schemas.microsoft.com/office/drawing/2014/main" id="{83F981D3-921D-9021-428C-BE32C0A80173}"/>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0CE9BED8-AF60-A658-8AF7-3B6A32F0511F}"/>
              </a:ext>
            </a:extLst>
          </p:cNvPr>
          <p:cNvSpPr>
            <a:spLocks noGrp="1"/>
          </p:cNvSpPr>
          <p:nvPr>
            <p:ph type="sldNum" sz="quarter" idx="12"/>
          </p:nvPr>
        </p:nvSpPr>
        <p:spPr/>
        <p:txBody>
          <a:bodyPr/>
          <a:lstStyle/>
          <a:p>
            <a:r>
              <a:rPr lang="en-US"/>
              <a:t>1</a:t>
            </a:r>
            <a:endParaRPr lang="en-US" dirty="0"/>
          </a:p>
        </p:txBody>
      </p:sp>
      <p:pic>
        <p:nvPicPr>
          <p:cNvPr id="3" name="Picture 2">
            <a:extLst>
              <a:ext uri="{FF2B5EF4-FFF2-40B4-BE49-F238E27FC236}">
                <a16:creationId xmlns:a16="http://schemas.microsoft.com/office/drawing/2014/main" id="{CEB8D442-7F69-C794-A0F5-202A474625F4}"/>
              </a:ext>
            </a:extLst>
          </p:cNvPr>
          <p:cNvPicPr>
            <a:picLocks noChangeAspect="1"/>
          </p:cNvPicPr>
          <p:nvPr/>
        </p:nvPicPr>
        <p:blipFill>
          <a:blip r:embed="rId2"/>
          <a:stretch>
            <a:fillRect/>
          </a:stretch>
        </p:blipFill>
        <p:spPr>
          <a:xfrm>
            <a:off x="1248441" y="1685925"/>
            <a:ext cx="9347287" cy="4588399"/>
          </a:xfrm>
          <a:prstGeom prst="rect">
            <a:avLst/>
          </a:prstGeom>
        </p:spPr>
      </p:pic>
    </p:spTree>
    <p:extLst>
      <p:ext uri="{BB962C8B-B14F-4D97-AF65-F5344CB8AC3E}">
        <p14:creationId xmlns:p14="http://schemas.microsoft.com/office/powerpoint/2010/main" val="290687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1BE-11F1-A947-A13D-EAC2813C4854}"/>
              </a:ext>
            </a:extLst>
          </p:cNvPr>
          <p:cNvSpPr>
            <a:spLocks noGrp="1"/>
          </p:cNvSpPr>
          <p:nvPr>
            <p:ph type="title"/>
          </p:nvPr>
        </p:nvSpPr>
        <p:spPr>
          <a:xfrm>
            <a:off x="475050" y="414339"/>
            <a:ext cx="10213200" cy="1112836"/>
          </a:xfrm>
        </p:spPr>
        <p:txBody>
          <a:bodyPr/>
          <a:lstStyle/>
          <a:p>
            <a:r>
              <a:rPr lang="en-IN" dirty="0">
                <a:solidFill>
                  <a:srgbClr val="3B3835"/>
                </a:solidFill>
                <a:effectLst>
                  <a:outerShdw blurRad="38100" dist="38100" dir="2700000" algn="tl">
                    <a:srgbClr val="000000">
                      <a:alpha val="43137"/>
                    </a:srgbClr>
                  </a:outerShdw>
                </a:effectLst>
                <a:cs typeface="Times New Roman" panose="02020603050405020304" pitchFamily="18" charset="0"/>
              </a:rPr>
              <a:t>Enzyme Immunoassay ( EIA) </a:t>
            </a:r>
            <a:endParaRPr lang="en-IN" dirty="0"/>
          </a:p>
        </p:txBody>
      </p:sp>
      <p:sp>
        <p:nvSpPr>
          <p:cNvPr id="3" name="Content Placeholder 2">
            <a:extLst>
              <a:ext uri="{FF2B5EF4-FFF2-40B4-BE49-F238E27FC236}">
                <a16:creationId xmlns:a16="http://schemas.microsoft.com/office/drawing/2014/main" id="{B3029AF8-5405-CB58-C90C-ECB17056C80F}"/>
              </a:ext>
            </a:extLst>
          </p:cNvPr>
          <p:cNvSpPr>
            <a:spLocks noGrp="1"/>
          </p:cNvSpPr>
          <p:nvPr>
            <p:ph idx="1"/>
          </p:nvPr>
        </p:nvSpPr>
        <p:spPr>
          <a:xfrm>
            <a:off x="666750" y="1819275"/>
            <a:ext cx="10882312" cy="4143375"/>
          </a:xfrm>
        </p:spPr>
        <p:txBody>
          <a:bodyPr/>
          <a:lstStyle/>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general principle of this technique is based on the binding of conjugated enzyme molecules with specific antibodies to detect and quantify the presence of either antigens or antibodies in the test sample. </a:t>
            </a:r>
          </a:p>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this method, the label on the tracer is an enzyme. </a:t>
            </a:r>
          </a:p>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catalytic properties of enzymes allow the detection and quantitation of small quantities of the drug.</a:t>
            </a:r>
            <a:endPar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IN" dirty="0">
              <a:solidFill>
                <a:schemeClr val="tx1"/>
              </a:solidFill>
            </a:endParaRPr>
          </a:p>
        </p:txBody>
      </p:sp>
      <p:sp>
        <p:nvSpPr>
          <p:cNvPr id="4" name="Slide Number Placeholder 3">
            <a:extLst>
              <a:ext uri="{FF2B5EF4-FFF2-40B4-BE49-F238E27FC236}">
                <a16:creationId xmlns:a16="http://schemas.microsoft.com/office/drawing/2014/main" id="{8DC2E0D2-C296-8B97-654F-3A64C4C9D133}"/>
              </a:ext>
            </a:extLst>
          </p:cNvPr>
          <p:cNvSpPr>
            <a:spLocks noGrp="1"/>
          </p:cNvSpPr>
          <p:nvPr>
            <p:ph type="sldNum" sz="quarter" idx="12"/>
          </p:nvPr>
        </p:nvSpPr>
        <p:spPr/>
        <p:txBody>
          <a:bodyPr/>
          <a:lstStyle/>
          <a:p>
            <a:r>
              <a:rPr lang="en-US" sz="1400" b="1" dirty="0"/>
              <a:t>12</a:t>
            </a:r>
          </a:p>
        </p:txBody>
      </p:sp>
      <p:sp>
        <p:nvSpPr>
          <p:cNvPr id="5" name="Footer Placeholder 4">
            <a:extLst>
              <a:ext uri="{FF2B5EF4-FFF2-40B4-BE49-F238E27FC236}">
                <a16:creationId xmlns:a16="http://schemas.microsoft.com/office/drawing/2014/main" id="{2874146E-2869-0A8E-33D3-21490A26BA95}"/>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11849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D894-AF34-27A2-5F5B-616FB9F1DE0E}"/>
              </a:ext>
            </a:extLst>
          </p:cNvPr>
          <p:cNvSpPr>
            <a:spLocks noGrp="1"/>
          </p:cNvSpPr>
          <p:nvPr>
            <p:ph type="title"/>
          </p:nvPr>
        </p:nvSpPr>
        <p:spPr/>
        <p:txBody>
          <a:bodyPr/>
          <a:lstStyle/>
          <a:p>
            <a:r>
              <a:rPr lang="en-IN" dirty="0">
                <a:solidFill>
                  <a:srgbClr val="3B3835"/>
                </a:solidFill>
                <a:effectLst>
                  <a:outerShdw blurRad="38100" dist="38100" dir="2700000" algn="tl">
                    <a:srgbClr val="000000">
                      <a:alpha val="43137"/>
                    </a:srgbClr>
                  </a:outerShdw>
                </a:effectLst>
                <a:cs typeface="Times New Roman" panose="02020603050405020304" pitchFamily="18" charset="0"/>
              </a:rPr>
              <a:t>Enzyme Immunoassay ( EIA) </a:t>
            </a:r>
            <a:endParaRPr lang="en-IN" dirty="0"/>
          </a:p>
        </p:txBody>
      </p:sp>
      <p:pic>
        <p:nvPicPr>
          <p:cNvPr id="7" name="Content Placeholder 6">
            <a:extLst>
              <a:ext uri="{FF2B5EF4-FFF2-40B4-BE49-F238E27FC236}">
                <a16:creationId xmlns:a16="http://schemas.microsoft.com/office/drawing/2014/main" id="{4D156F96-56EA-1894-F784-E798C3282932}"/>
              </a:ext>
            </a:extLst>
          </p:cNvPr>
          <p:cNvPicPr>
            <a:picLocks noGrp="1" noChangeAspect="1"/>
          </p:cNvPicPr>
          <p:nvPr>
            <p:ph idx="1"/>
          </p:nvPr>
        </p:nvPicPr>
        <p:blipFill>
          <a:blip r:embed="rId2"/>
          <a:stretch>
            <a:fillRect/>
          </a:stretch>
        </p:blipFill>
        <p:spPr>
          <a:xfrm>
            <a:off x="1423447" y="1847654"/>
            <a:ext cx="8964891" cy="4425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DE3F7C02-3784-4E3A-6869-6A80BD75818C}"/>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F6D35919-5E2F-3A25-D351-EB731D9A9BCC}"/>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108612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78E26D-C709-2A04-60CC-0B41FF79D440}"/>
              </a:ext>
            </a:extLst>
          </p:cNvPr>
          <p:cNvSpPr>
            <a:spLocks noGrp="1"/>
          </p:cNvSpPr>
          <p:nvPr>
            <p:ph type="title"/>
          </p:nvPr>
        </p:nvSpPr>
        <p:spPr>
          <a:xfrm>
            <a:off x="494100" y="300905"/>
            <a:ext cx="10213200" cy="1112836"/>
          </a:xfrm>
        </p:spPr>
        <p:txBody>
          <a:bodyPr>
            <a:normAutofit/>
          </a:bodyPr>
          <a:lstStyle/>
          <a:p>
            <a:r>
              <a:rPr lang="en-US" sz="4000" b="1" dirty="0"/>
              <a:t>Contents </a:t>
            </a:r>
            <a:endParaRPr lang="en-IN" sz="4000" b="1" dirty="0"/>
          </a:p>
        </p:txBody>
      </p:sp>
      <p:sp>
        <p:nvSpPr>
          <p:cNvPr id="7" name="Content Placeholder 6">
            <a:extLst>
              <a:ext uri="{FF2B5EF4-FFF2-40B4-BE49-F238E27FC236}">
                <a16:creationId xmlns:a16="http://schemas.microsoft.com/office/drawing/2014/main" id="{DC5776B4-FAFA-87AD-1FF7-ABAD2C2366C5}"/>
              </a:ext>
            </a:extLst>
          </p:cNvPr>
          <p:cNvSpPr>
            <a:spLocks noGrp="1"/>
          </p:cNvSpPr>
          <p:nvPr>
            <p:ph idx="1"/>
          </p:nvPr>
        </p:nvSpPr>
        <p:spPr>
          <a:xfrm>
            <a:off x="989400" y="1658216"/>
            <a:ext cx="10213200" cy="4040191"/>
          </a:xfrm>
        </p:spPr>
        <p:txBody>
          <a:bodyPr/>
          <a:lstStyle/>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Immunoassay </a:t>
            </a:r>
          </a:p>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of immunoassay </a:t>
            </a:r>
          </a:p>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of immunoassay</a:t>
            </a:r>
          </a:p>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Digoxin </a:t>
            </a:r>
          </a:p>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Immunoassay of Digoxin </a:t>
            </a:r>
          </a:p>
          <a:p>
            <a:pPr marL="457200" indent="-457200">
              <a:buFont typeface="+mj-lt"/>
              <a:buAutoNum type="arabicPeriod"/>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References </a:t>
            </a:r>
            <a:endPar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A87A466-20FF-D318-1501-8BD6838EC5BD}"/>
              </a:ext>
            </a:extLst>
          </p:cNvPr>
          <p:cNvSpPr>
            <a:spLocks noGrp="1"/>
          </p:cNvSpPr>
          <p:nvPr>
            <p:ph type="sldNum" sz="quarter" idx="12"/>
          </p:nvPr>
        </p:nvSpPr>
        <p:spPr/>
        <p:txBody>
          <a:bodyPr/>
          <a:lstStyle/>
          <a:p>
            <a:fld id="{FF2BD96E-3838-45D2-9031-D3AF67C920A5}" type="slidenum">
              <a:rPr lang="en-US" sz="1400" b="1" smtClean="0">
                <a:latin typeface="Times New Roman" panose="02020603050405020304" pitchFamily="18" charset="0"/>
                <a:cs typeface="Times New Roman" panose="02020603050405020304" pitchFamily="18" charset="0"/>
              </a:rPr>
              <a:t>2</a:t>
            </a:fld>
            <a:endParaRPr lang="en-US" sz="1400" b="1" dirty="0">
              <a:latin typeface="Times New Roman" panose="02020603050405020304" pitchFamily="18" charset="0"/>
              <a:cs typeface="Times New Roman" panose="02020603050405020304" pitchFamily="18" charset="0"/>
            </a:endParaRPr>
          </a:p>
        </p:txBody>
      </p:sp>
      <p:sp>
        <p:nvSpPr>
          <p:cNvPr id="8" name="Footer Placeholder 7">
            <a:extLst>
              <a:ext uri="{FF2B5EF4-FFF2-40B4-BE49-F238E27FC236}">
                <a16:creationId xmlns:a16="http://schemas.microsoft.com/office/drawing/2014/main" id="{ECDCB1BA-489B-5515-292A-43DF9868B82D}"/>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1423276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14D9-B409-4773-1429-85C7A4C8D0FE}"/>
              </a:ext>
            </a:extLst>
          </p:cNvPr>
          <p:cNvSpPr>
            <a:spLocks noGrp="1"/>
          </p:cNvSpPr>
          <p:nvPr>
            <p:ph type="title"/>
          </p:nvPr>
        </p:nvSpPr>
        <p:spPr>
          <a:xfrm>
            <a:off x="541725" y="148432"/>
            <a:ext cx="10213200" cy="1112836"/>
          </a:xfrm>
        </p:spPr>
        <p:txBody>
          <a:bodyPr/>
          <a:lstStyle/>
          <a:p>
            <a:r>
              <a:rPr lang="en-US" sz="4000" spc="-150" dirty="0">
                <a:solidFill>
                  <a:srgbClr val="3B3835"/>
                </a:solidFill>
                <a:effectLst>
                  <a:outerShdw blurRad="38100" dist="38100" dir="2700000" algn="tl">
                    <a:srgbClr val="000000">
                      <a:alpha val="43137"/>
                    </a:srgbClr>
                  </a:outerShdw>
                </a:effectLst>
                <a:cs typeface="Times New Roman" panose="02020603050405020304" pitchFamily="18" charset="0"/>
              </a:rPr>
              <a:t>Fluorescence Polarization Immunoassay (FPIA) </a:t>
            </a:r>
            <a:endParaRPr lang="en-IN" dirty="0"/>
          </a:p>
        </p:txBody>
      </p:sp>
      <p:sp>
        <p:nvSpPr>
          <p:cNvPr id="3" name="Content Placeholder 2">
            <a:extLst>
              <a:ext uri="{FF2B5EF4-FFF2-40B4-BE49-F238E27FC236}">
                <a16:creationId xmlns:a16="http://schemas.microsoft.com/office/drawing/2014/main" id="{62640E9F-CD5F-9B9B-A454-980AF364E5BD}"/>
              </a:ext>
            </a:extLst>
          </p:cNvPr>
          <p:cNvSpPr>
            <a:spLocks noGrp="1"/>
          </p:cNvSpPr>
          <p:nvPr>
            <p:ph idx="1"/>
          </p:nvPr>
        </p:nvSpPr>
        <p:spPr>
          <a:xfrm>
            <a:off x="657225" y="1685925"/>
            <a:ext cx="11182350" cy="4467225"/>
          </a:xfrm>
        </p:spPr>
        <p:txBody>
          <a:bodyPr>
            <a:normAutofit/>
          </a:bodyPr>
          <a:lstStyle/>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principle of the assay is that a fluorescent dye (attached to an antigen) can be excited by plane-polarized light at the appropriate wavelength. </a:t>
            </a:r>
          </a:p>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patient sample is incubated with a known quantity of the fluorescent-labeled drug and an antibody specific to the drug. The labeled and unlabeled drugs compete for the binding sites of the antibody. Polarized light is emitted at certain angles depending on whether the fluorescent-labeled drug is bound to antibodies or not. Since this is a competitive assay, the greater the amount of drug in the sample, the lower the amount of fluorescence. </a:t>
            </a:r>
          </a:p>
          <a:p>
            <a:pPr algn="just">
              <a:buFont typeface="Wingdings" panose="05000000000000000000" pitchFamily="2" charset="2"/>
              <a:buChar char="v"/>
              <a:defRPr/>
            </a:pP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intensity of polarized light is a measure of the concentration of the analyte.</a:t>
            </a:r>
            <a:endParaRPr lang="en-IN"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IN" dirty="0">
              <a:solidFill>
                <a:schemeClr val="tx1"/>
              </a:solidFill>
            </a:endParaRPr>
          </a:p>
        </p:txBody>
      </p:sp>
      <p:sp>
        <p:nvSpPr>
          <p:cNvPr id="4" name="Slide Number Placeholder 3">
            <a:extLst>
              <a:ext uri="{FF2B5EF4-FFF2-40B4-BE49-F238E27FC236}">
                <a16:creationId xmlns:a16="http://schemas.microsoft.com/office/drawing/2014/main" id="{BBFBAE06-58B9-59A3-2A8C-E872777801A8}"/>
              </a:ext>
            </a:extLst>
          </p:cNvPr>
          <p:cNvSpPr>
            <a:spLocks noGrp="1"/>
          </p:cNvSpPr>
          <p:nvPr>
            <p:ph type="sldNum" sz="quarter" idx="12"/>
          </p:nvPr>
        </p:nvSpPr>
        <p:spPr/>
        <p:txBody>
          <a:bodyPr/>
          <a:lstStyle/>
          <a:p>
            <a:r>
              <a:rPr lang="en-US" sz="1400" b="1" dirty="0"/>
              <a:t>14</a:t>
            </a:r>
          </a:p>
        </p:txBody>
      </p:sp>
      <p:sp>
        <p:nvSpPr>
          <p:cNvPr id="5" name="Footer Placeholder 4">
            <a:extLst>
              <a:ext uri="{FF2B5EF4-FFF2-40B4-BE49-F238E27FC236}">
                <a16:creationId xmlns:a16="http://schemas.microsoft.com/office/drawing/2014/main" id="{D11ED7E1-1E45-8BF6-48E1-AACDCD7E602F}"/>
              </a:ext>
            </a:extLst>
          </p:cNvPr>
          <p:cNvSpPr>
            <a:spLocks noGrp="1"/>
          </p:cNvSpPr>
          <p:nvPr>
            <p:ph type="ftr" sz="quarter" idx="11"/>
          </p:nvPr>
        </p:nvSpPr>
        <p:spPr/>
        <p:txBody>
          <a:bodyPr/>
          <a:lstStyle/>
          <a:p>
            <a:r>
              <a:rPr lang="en-US" dirty="0"/>
              <a:t>@Anmol Kumar</a:t>
            </a:r>
          </a:p>
        </p:txBody>
      </p:sp>
    </p:spTree>
    <p:extLst>
      <p:ext uri="{BB962C8B-B14F-4D97-AF65-F5344CB8AC3E}">
        <p14:creationId xmlns:p14="http://schemas.microsoft.com/office/powerpoint/2010/main" val="345214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CFA6-4F9C-2582-9E6D-8F61C980BF17}"/>
              </a:ext>
            </a:extLst>
          </p:cNvPr>
          <p:cNvSpPr>
            <a:spLocks noGrp="1"/>
          </p:cNvSpPr>
          <p:nvPr>
            <p:ph type="title"/>
          </p:nvPr>
        </p:nvSpPr>
        <p:spPr/>
        <p:txBody>
          <a:bodyPr/>
          <a:lstStyle/>
          <a:p>
            <a:r>
              <a:rPr lang="en-US" dirty="0"/>
              <a:t>FPIA</a:t>
            </a:r>
            <a:endParaRPr lang="en-IN" dirty="0"/>
          </a:p>
        </p:txBody>
      </p:sp>
      <p:pic>
        <p:nvPicPr>
          <p:cNvPr id="7" name="Content Placeholder 6">
            <a:extLst>
              <a:ext uri="{FF2B5EF4-FFF2-40B4-BE49-F238E27FC236}">
                <a16:creationId xmlns:a16="http://schemas.microsoft.com/office/drawing/2014/main" id="{1A27A5D5-D747-232F-5069-E7181A826F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752" y="1800520"/>
            <a:ext cx="9794449" cy="4557080"/>
          </a:xfrm>
          <a:ln w="12700">
            <a:solidFill>
              <a:schemeClr val="tx1"/>
            </a:solidFill>
          </a:ln>
        </p:spPr>
      </p:pic>
      <p:sp>
        <p:nvSpPr>
          <p:cNvPr id="4" name="Footer Placeholder 3">
            <a:extLst>
              <a:ext uri="{FF2B5EF4-FFF2-40B4-BE49-F238E27FC236}">
                <a16:creationId xmlns:a16="http://schemas.microsoft.com/office/drawing/2014/main" id="{B4725BC3-C619-B8DE-89E6-ACFD60E0C3AE}"/>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5A0508D8-5625-61DE-CB13-785DD120464E}"/>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45897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14D9-B409-4773-1429-85C7A4C8D0FE}"/>
              </a:ext>
            </a:extLst>
          </p:cNvPr>
          <p:cNvSpPr>
            <a:spLocks noGrp="1"/>
          </p:cNvSpPr>
          <p:nvPr>
            <p:ph type="title"/>
          </p:nvPr>
        </p:nvSpPr>
        <p:spPr>
          <a:xfrm>
            <a:off x="440125" y="257347"/>
            <a:ext cx="10213200" cy="1112836"/>
          </a:xfrm>
        </p:spPr>
        <p:txBody>
          <a:bodyPr/>
          <a:lstStyle/>
          <a:p>
            <a:r>
              <a:rPr lang="en-US" altLang="en-US" sz="4000" dirty="0">
                <a:solidFill>
                  <a:srgbClr val="3B3835"/>
                </a:solidFill>
              </a:rPr>
              <a:t>Enzyme Multiplied Immunoassay (EMIT) </a:t>
            </a:r>
            <a:endParaRPr lang="en-IN" dirty="0"/>
          </a:p>
        </p:txBody>
      </p:sp>
      <p:sp>
        <p:nvSpPr>
          <p:cNvPr id="3" name="Content Placeholder 2">
            <a:extLst>
              <a:ext uri="{FF2B5EF4-FFF2-40B4-BE49-F238E27FC236}">
                <a16:creationId xmlns:a16="http://schemas.microsoft.com/office/drawing/2014/main" id="{62640E9F-CD5F-9B9B-A454-980AF364E5BD}"/>
              </a:ext>
            </a:extLst>
          </p:cNvPr>
          <p:cNvSpPr>
            <a:spLocks noGrp="1"/>
          </p:cNvSpPr>
          <p:nvPr>
            <p:ph idx="1"/>
          </p:nvPr>
        </p:nvSpPr>
        <p:spPr>
          <a:xfrm>
            <a:off x="649675" y="1685925"/>
            <a:ext cx="10904149" cy="4040191"/>
          </a:xfrm>
        </p:spPr>
        <p:txBody>
          <a:bodyPr/>
          <a:lstStyle/>
          <a:p>
            <a:pPr algn="just"/>
            <a:r>
              <a:rPr lang="en-US" alt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Commonly used analytical method for immunoassay of digoxin.  </a:t>
            </a:r>
            <a:r>
              <a:rPr lang="en-US"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Methodology:</a:t>
            </a:r>
            <a:r>
              <a:rPr lang="en-US" alt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Enzyme multiplied immunoassay is manufactured using recombinant DNA technology, used for the analysis of digoxin and its active metabolites in serum or plasma.</a:t>
            </a:r>
          </a:p>
          <a:p>
            <a:pPr algn="just"/>
            <a:r>
              <a:rPr lang="en-US" alt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assay is based on competition between the drug in the sample and the drug labeled with recombinant glucose-6-phosphate dehydrogenase (rG6PDH) for antibody binding sites. Enzyme activity decreases upon binding to the antibody, so the drug concentration in the sample can be measured in terms of enzyme activity.</a:t>
            </a:r>
            <a:endParaRPr lang="en-IN" alt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051FA3CE-77EC-B213-811C-4793F1F9FCEB}"/>
              </a:ext>
            </a:extLst>
          </p:cNvPr>
          <p:cNvSpPr>
            <a:spLocks noGrp="1"/>
          </p:cNvSpPr>
          <p:nvPr>
            <p:ph type="sldNum" sz="quarter" idx="12"/>
          </p:nvPr>
        </p:nvSpPr>
        <p:spPr/>
        <p:txBody>
          <a:bodyPr/>
          <a:lstStyle/>
          <a:p>
            <a:r>
              <a:rPr lang="en-US" sz="1400" b="1" dirty="0"/>
              <a:t>15</a:t>
            </a:r>
          </a:p>
        </p:txBody>
      </p:sp>
      <p:sp>
        <p:nvSpPr>
          <p:cNvPr id="5" name="Footer Placeholder 4">
            <a:extLst>
              <a:ext uri="{FF2B5EF4-FFF2-40B4-BE49-F238E27FC236}">
                <a16:creationId xmlns:a16="http://schemas.microsoft.com/office/drawing/2014/main" id="{2DDE6D1F-4DCB-C943-3FF4-96A003F6B297}"/>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69737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B311-A917-3BC6-F195-4D916A74ACAF}"/>
              </a:ext>
            </a:extLst>
          </p:cNvPr>
          <p:cNvSpPr>
            <a:spLocks noGrp="1"/>
          </p:cNvSpPr>
          <p:nvPr>
            <p:ph type="title"/>
          </p:nvPr>
        </p:nvSpPr>
        <p:spPr/>
        <p:txBody>
          <a:bodyPr/>
          <a:lstStyle/>
          <a:p>
            <a:r>
              <a:rPr lang="en-US" dirty="0"/>
              <a:t>EMIT</a:t>
            </a:r>
            <a:endParaRPr lang="en-IN" dirty="0"/>
          </a:p>
        </p:txBody>
      </p:sp>
      <p:pic>
        <p:nvPicPr>
          <p:cNvPr id="7" name="Content Placeholder 6">
            <a:extLst>
              <a:ext uri="{FF2B5EF4-FFF2-40B4-BE49-F238E27FC236}">
                <a16:creationId xmlns:a16="http://schemas.microsoft.com/office/drawing/2014/main" id="{D0280B5B-D01F-B925-7576-F84EDDE675C6}"/>
              </a:ext>
            </a:extLst>
          </p:cNvPr>
          <p:cNvPicPr>
            <a:picLocks noGrp="1" noChangeAspect="1"/>
          </p:cNvPicPr>
          <p:nvPr>
            <p:ph idx="1"/>
          </p:nvPr>
        </p:nvPicPr>
        <p:blipFill>
          <a:blip r:embed="rId2"/>
          <a:stretch>
            <a:fillRect/>
          </a:stretch>
        </p:blipFill>
        <p:spPr>
          <a:xfrm>
            <a:off x="1819373" y="1979629"/>
            <a:ext cx="7805393" cy="4377971"/>
          </a:xfrm>
          <a:ln>
            <a:solidFill>
              <a:schemeClr val="tx1"/>
            </a:solidFill>
          </a:ln>
        </p:spPr>
      </p:pic>
      <p:sp>
        <p:nvSpPr>
          <p:cNvPr id="4" name="Footer Placeholder 3">
            <a:extLst>
              <a:ext uri="{FF2B5EF4-FFF2-40B4-BE49-F238E27FC236}">
                <a16:creationId xmlns:a16="http://schemas.microsoft.com/office/drawing/2014/main" id="{616BBD31-1EAB-F3B3-F39F-E868DDB93CEB}"/>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423B0B76-09BF-1401-BEBE-26610E2B9414}"/>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602119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B48C-3470-D379-EF03-C3C90086660B}"/>
              </a:ext>
            </a:extLst>
          </p:cNvPr>
          <p:cNvSpPr>
            <a:spLocks noGrp="1"/>
          </p:cNvSpPr>
          <p:nvPr>
            <p:ph type="title"/>
          </p:nvPr>
        </p:nvSpPr>
        <p:spPr>
          <a:xfrm>
            <a:off x="800864" y="-98417"/>
            <a:ext cx="10213200" cy="1112836"/>
          </a:xfrm>
        </p:spPr>
        <p:txBody>
          <a:bodyPr>
            <a:normAutofit fontScale="90000"/>
          </a:bodyPr>
          <a:lstStyle/>
          <a:p>
            <a:r>
              <a:rPr lang="en-US" dirty="0"/>
              <a:t>The general procedure of Immunoassay of Digoxin</a:t>
            </a:r>
            <a:endParaRPr lang="en-IN" dirty="0"/>
          </a:p>
        </p:txBody>
      </p:sp>
      <p:sp>
        <p:nvSpPr>
          <p:cNvPr id="3" name="Content Placeholder 2">
            <a:extLst>
              <a:ext uri="{FF2B5EF4-FFF2-40B4-BE49-F238E27FC236}">
                <a16:creationId xmlns:a16="http://schemas.microsoft.com/office/drawing/2014/main" id="{79CD313F-4A4E-3F43-EC5C-3D0A945113B0}"/>
              </a:ext>
            </a:extLst>
          </p:cNvPr>
          <p:cNvSpPr>
            <a:spLocks noGrp="1"/>
          </p:cNvSpPr>
          <p:nvPr>
            <p:ph idx="1"/>
          </p:nvPr>
        </p:nvSpPr>
        <p:spPr>
          <a:xfrm>
            <a:off x="970546" y="1208250"/>
            <a:ext cx="10614996" cy="5149349"/>
          </a:xfrm>
        </p:spPr>
        <p:txBody>
          <a:bodyPr>
            <a:noAutofit/>
          </a:bodyPr>
          <a:lstStyle/>
          <a:p>
            <a:pPr algn="just">
              <a:buFont typeface="Wingdings" panose="05000000000000000000" pitchFamily="2" charset="2"/>
              <a:buChar char="q"/>
            </a:pPr>
            <a:r>
              <a:rPr lang="en-US" sz="1900" b="1" i="0" dirty="0">
                <a:solidFill>
                  <a:schemeClr val="tx1"/>
                </a:solidFill>
                <a:effectLst>
                  <a:outerShdw blurRad="38100" dist="38100" dir="2700000" algn="tl">
                    <a:srgbClr val="000000">
                      <a:alpha val="43137"/>
                    </a:srgbClr>
                  </a:outerShdw>
                </a:effectLst>
              </a:rPr>
              <a:t>Specimen Collection and Preparation : </a:t>
            </a:r>
          </a:p>
          <a:p>
            <a:pPr algn="just"/>
            <a:r>
              <a:rPr lang="en-US" sz="1900" b="0" i="0" dirty="0">
                <a:solidFill>
                  <a:schemeClr val="tx1"/>
                </a:solidFill>
                <a:effectLst>
                  <a:outerShdw blurRad="38100" dist="38100" dir="2700000" algn="tl">
                    <a:srgbClr val="000000">
                      <a:alpha val="43137"/>
                    </a:srgbClr>
                  </a:outerShdw>
                </a:effectLst>
              </a:rPr>
              <a:t> Each assay requires serum or plasma. </a:t>
            </a:r>
          </a:p>
          <a:p>
            <a:pPr algn="just"/>
            <a:r>
              <a:rPr lang="en-US" sz="1900" b="0" i="0" dirty="0">
                <a:solidFill>
                  <a:schemeClr val="tx1"/>
                </a:solidFill>
                <a:effectLst>
                  <a:outerShdw blurRad="38100" dist="38100" dir="2700000" algn="tl">
                    <a:srgbClr val="000000">
                      <a:alpha val="43137"/>
                    </a:srgbClr>
                  </a:outerShdw>
                </a:effectLst>
              </a:rPr>
              <a:t> Sample volume is instrument-dependent. </a:t>
            </a:r>
          </a:p>
          <a:p>
            <a:pPr algn="just"/>
            <a:r>
              <a:rPr lang="en-US" sz="1900" b="0" i="0" dirty="0">
                <a:solidFill>
                  <a:schemeClr val="tx1"/>
                </a:solidFill>
                <a:effectLst>
                  <a:outerShdw blurRad="38100" dist="38100" dir="2700000" algn="tl">
                    <a:srgbClr val="000000">
                      <a:alpha val="43137"/>
                    </a:srgbClr>
                  </a:outerShdw>
                </a:effectLst>
              </a:rPr>
              <a:t> Use fresh samples. If samples are to be tested within 8 hours of collection, they may be stored at room temperature (20–25°C). </a:t>
            </a:r>
          </a:p>
          <a:p>
            <a:pPr algn="just"/>
            <a:r>
              <a:rPr lang="en-US" sz="1900" b="0" i="0" dirty="0">
                <a:solidFill>
                  <a:schemeClr val="tx1"/>
                </a:solidFill>
                <a:effectLst>
                  <a:outerShdw blurRad="38100" dist="38100" dir="2700000" algn="tl">
                    <a:srgbClr val="000000">
                      <a:alpha val="43137"/>
                    </a:srgbClr>
                  </a:outerShdw>
                </a:effectLst>
              </a:rPr>
              <a:t> For transporting, maintain the sample temperature at 2–8°C. Samples can be stored refrigerated at 2–8°C for up to 7 days or stored frozen (- 20°C) for up to 6 months. Repeated freeze-thaw cycles should be avoided. </a:t>
            </a:r>
          </a:p>
          <a:p>
            <a:pPr algn="just"/>
            <a:r>
              <a:rPr lang="en-US" sz="1900" b="0" i="0" dirty="0">
                <a:solidFill>
                  <a:schemeClr val="tx1"/>
                </a:solidFill>
                <a:effectLst>
                  <a:outerShdw blurRad="38100" dist="38100" dir="2700000" algn="tl">
                    <a:srgbClr val="000000">
                      <a:alpha val="43137"/>
                    </a:srgbClr>
                  </a:outerShdw>
                </a:effectLst>
              </a:rPr>
              <a:t> If the samples contain particulate matter, or fibrous material then Vigorously mix the sample in a vortex for at least 30 seconds or Centrifuge the sample at ≥2000 rpm for 15 minutes.</a:t>
            </a:r>
            <a:endParaRPr lang="en-IN" sz="1900"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4528650D-858A-C762-5CDA-6633C66D9CF8}"/>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6876F355-A953-AF13-AA3B-FFFBAF55201B}"/>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56963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3747-320D-540C-9BA3-BE3FC2F0255A}"/>
              </a:ext>
            </a:extLst>
          </p:cNvPr>
          <p:cNvSpPr>
            <a:spLocks noGrp="1"/>
          </p:cNvSpPr>
          <p:nvPr>
            <p:ph type="title"/>
          </p:nvPr>
        </p:nvSpPr>
        <p:spPr/>
        <p:txBody>
          <a:bodyPr/>
          <a:lstStyle/>
          <a:p>
            <a:r>
              <a:rPr lang="en-US" dirty="0"/>
              <a:t>Conti…</a:t>
            </a:r>
            <a:endParaRPr lang="en-IN" dirty="0"/>
          </a:p>
        </p:txBody>
      </p:sp>
      <p:sp>
        <p:nvSpPr>
          <p:cNvPr id="3" name="Content Placeholder 2">
            <a:extLst>
              <a:ext uri="{FF2B5EF4-FFF2-40B4-BE49-F238E27FC236}">
                <a16:creationId xmlns:a16="http://schemas.microsoft.com/office/drawing/2014/main" id="{23E99AC2-F37F-88AA-0D9B-EC917DB15F59}"/>
              </a:ext>
            </a:extLst>
          </p:cNvPr>
          <p:cNvSpPr>
            <a:spLocks noGrp="1"/>
          </p:cNvSpPr>
          <p:nvPr>
            <p:ph idx="1"/>
          </p:nvPr>
        </p:nvSpPr>
        <p:spPr/>
        <p:txBody>
          <a:bodyPr/>
          <a:lstStyle/>
          <a:p>
            <a:pPr>
              <a:buFont typeface="Wingdings" panose="05000000000000000000" pitchFamily="2" charset="2"/>
              <a:buChar char="q"/>
            </a:pPr>
            <a:r>
              <a:rPr lang="en-IN" b="1" i="0" dirty="0">
                <a:solidFill>
                  <a:schemeClr val="tx1"/>
                </a:solidFill>
                <a:effectLst>
                  <a:outerShdw blurRad="38100" dist="38100" dir="2700000" algn="tl">
                    <a:srgbClr val="000000">
                      <a:alpha val="43137"/>
                    </a:srgbClr>
                  </a:outerShdw>
                </a:effectLst>
              </a:rPr>
              <a:t> Reagents:  </a:t>
            </a:r>
          </a:p>
          <a:p>
            <a:r>
              <a:rPr lang="en-IN" b="0" i="0" dirty="0">
                <a:solidFill>
                  <a:schemeClr val="tx1"/>
                </a:solidFill>
                <a:effectLst>
                  <a:outerShdw blurRad="38100" dist="38100" dir="2700000" algn="tl">
                    <a:srgbClr val="000000">
                      <a:alpha val="43137"/>
                    </a:srgbClr>
                  </a:outerShdw>
                </a:effectLst>
              </a:rPr>
              <a:t>Sample( serum containing digoxin) </a:t>
            </a:r>
          </a:p>
          <a:p>
            <a:r>
              <a:rPr lang="en-IN" b="0" i="0" dirty="0">
                <a:solidFill>
                  <a:schemeClr val="tx1"/>
                </a:solidFill>
                <a:effectLst>
                  <a:outerShdw blurRad="38100" dist="38100" dir="2700000" algn="tl">
                    <a:srgbClr val="000000">
                      <a:alpha val="43137"/>
                    </a:srgbClr>
                  </a:outerShdw>
                </a:effectLst>
              </a:rPr>
              <a:t>Digoxin tracer reagent( digoxin-HRP in a buffer dye) </a:t>
            </a:r>
          </a:p>
          <a:p>
            <a:r>
              <a:rPr lang="en-IN" b="0" i="0" dirty="0">
                <a:solidFill>
                  <a:schemeClr val="tx1"/>
                </a:solidFill>
                <a:effectLst>
                  <a:outerShdw blurRad="38100" dist="38100" dir="2700000" algn="tl">
                    <a:srgbClr val="000000">
                      <a:alpha val="43137"/>
                    </a:srgbClr>
                  </a:outerShdw>
                </a:effectLst>
              </a:rPr>
              <a:t> Rabbit serum antibody(digoxin-ab) </a:t>
            </a:r>
          </a:p>
          <a:p>
            <a:r>
              <a:rPr lang="en-IN" b="0" i="0" dirty="0">
                <a:solidFill>
                  <a:schemeClr val="tx1"/>
                </a:solidFill>
                <a:effectLst>
                  <a:outerShdw blurRad="38100" dist="38100" dir="2700000" algn="tl">
                    <a:srgbClr val="000000">
                      <a:alpha val="43137"/>
                    </a:srgbClr>
                  </a:outerShdw>
                </a:effectLst>
              </a:rPr>
              <a:t> Washing buffer </a:t>
            </a:r>
          </a:p>
          <a:p>
            <a:r>
              <a:rPr lang="en-IN" b="0" i="0" dirty="0">
                <a:solidFill>
                  <a:schemeClr val="tx1"/>
                </a:solidFill>
                <a:effectLst>
                  <a:outerShdw blurRad="38100" dist="38100" dir="2700000" algn="tl">
                    <a:srgbClr val="000000">
                      <a:alpha val="43137"/>
                    </a:srgbClr>
                  </a:outerShdw>
                </a:effectLst>
              </a:rPr>
              <a:t> Signal agent( luminol in buffer)</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4B58CB38-A6B7-FBBB-8D65-5F8CD686BB47}"/>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0E816A27-A29C-3581-A2B1-AA6577B23348}"/>
              </a:ext>
            </a:extLst>
          </p:cNvPr>
          <p:cNvSpPr>
            <a:spLocks noGrp="1"/>
          </p:cNvSpPr>
          <p:nvPr>
            <p:ph type="sldNum" sz="quarter" idx="12"/>
          </p:nvPr>
        </p:nvSpPr>
        <p:spPr/>
        <p:txBody>
          <a:bodyPr/>
          <a:lstStyle/>
          <a:p>
            <a:r>
              <a:rPr lang="en-US"/>
              <a:t>1</a:t>
            </a:r>
            <a:endParaRPr lang="en-US" dirty="0"/>
          </a:p>
        </p:txBody>
      </p:sp>
      <p:pic>
        <p:nvPicPr>
          <p:cNvPr id="1026" name="Picture 2">
            <a:extLst>
              <a:ext uri="{FF2B5EF4-FFF2-40B4-BE49-F238E27FC236}">
                <a16:creationId xmlns:a16="http://schemas.microsoft.com/office/drawing/2014/main" id="{2A41F163-6672-F1BD-E654-F61AEBB8B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715" y="3582187"/>
            <a:ext cx="3488939" cy="23217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2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FF55-AA71-0A53-110C-67B2F231FAFE}"/>
              </a:ext>
            </a:extLst>
          </p:cNvPr>
          <p:cNvSpPr>
            <a:spLocks noGrp="1"/>
          </p:cNvSpPr>
          <p:nvPr>
            <p:ph type="title"/>
          </p:nvPr>
        </p:nvSpPr>
        <p:spPr>
          <a:xfrm>
            <a:off x="649675" y="205440"/>
            <a:ext cx="10213200" cy="1112836"/>
          </a:xfrm>
        </p:spPr>
        <p:txBody>
          <a:bodyPr/>
          <a:lstStyle/>
          <a:p>
            <a:r>
              <a:rPr lang="en-IN" dirty="0">
                <a:effectLst>
                  <a:outerShdw blurRad="38100" dist="38100" dir="2700000" algn="tl">
                    <a:srgbClr val="000000">
                      <a:alpha val="43137"/>
                    </a:srgbClr>
                  </a:outerShdw>
                </a:effectLst>
              </a:rPr>
              <a:t>Procedure: </a:t>
            </a:r>
          </a:p>
        </p:txBody>
      </p:sp>
      <p:sp>
        <p:nvSpPr>
          <p:cNvPr id="3" name="Content Placeholder 2">
            <a:extLst>
              <a:ext uri="{FF2B5EF4-FFF2-40B4-BE49-F238E27FC236}">
                <a16:creationId xmlns:a16="http://schemas.microsoft.com/office/drawing/2014/main" id="{40E6DAE3-BBE8-EAE6-FD44-DD1377F0869B}"/>
              </a:ext>
            </a:extLst>
          </p:cNvPr>
          <p:cNvSpPr>
            <a:spLocks noGrp="1"/>
          </p:cNvSpPr>
          <p:nvPr>
            <p:ph idx="1"/>
          </p:nvPr>
        </p:nvSpPr>
        <p:spPr>
          <a:xfrm>
            <a:off x="989400" y="1508125"/>
            <a:ext cx="10539581" cy="4507485"/>
          </a:xfrm>
        </p:spPr>
        <p:txBody>
          <a:bodyPr>
            <a:normAutofit lnSpcReduction="10000"/>
          </a:bodyPr>
          <a:lstStyle/>
          <a:p>
            <a:pPr algn="just"/>
            <a:r>
              <a:rPr lang="en-IN" b="0" i="0" dirty="0">
                <a:solidFill>
                  <a:schemeClr val="tx1"/>
                </a:solidFill>
                <a:effectLst>
                  <a:outerShdw blurRad="38100" dist="38100" dir="2700000" algn="tl">
                    <a:srgbClr val="000000">
                      <a:alpha val="43137"/>
                    </a:srgbClr>
                  </a:outerShdw>
                </a:effectLst>
              </a:rPr>
              <a:t> 96-well microplate </a:t>
            </a:r>
          </a:p>
          <a:p>
            <a:pPr algn="just"/>
            <a:r>
              <a:rPr lang="en-IN" b="0" i="0" dirty="0">
                <a:solidFill>
                  <a:schemeClr val="tx1"/>
                </a:solidFill>
                <a:effectLst>
                  <a:outerShdw blurRad="38100" dist="38100" dir="2700000" algn="tl">
                    <a:srgbClr val="000000">
                      <a:alpha val="43137"/>
                    </a:srgbClr>
                  </a:outerShdw>
                </a:effectLst>
              </a:rPr>
              <a:t> Add 0.025ml (25</a:t>
            </a:r>
            <a:r>
              <a:rPr lang="el-GR" b="0" i="0" dirty="0">
                <a:solidFill>
                  <a:schemeClr val="tx1"/>
                </a:solidFill>
                <a:effectLst>
                  <a:outerShdw blurRad="38100" dist="38100" dir="2700000" algn="tl">
                    <a:srgbClr val="000000">
                      <a:alpha val="43137"/>
                    </a:srgbClr>
                  </a:outerShdw>
                </a:effectLst>
              </a:rPr>
              <a:t>μ</a:t>
            </a:r>
            <a:r>
              <a:rPr lang="en-IN" b="0" i="0" dirty="0">
                <a:solidFill>
                  <a:schemeClr val="tx1"/>
                </a:solidFill>
                <a:effectLst>
                  <a:outerShdw blurRad="38100" dist="38100" dir="2700000" algn="tl">
                    <a:srgbClr val="000000">
                      <a:alpha val="43137"/>
                    </a:srgbClr>
                  </a:outerShdw>
                </a:effectLst>
              </a:rPr>
              <a:t>l) of the appropriate serum specimen into the assigned well. </a:t>
            </a:r>
          </a:p>
          <a:p>
            <a:pPr algn="just"/>
            <a:r>
              <a:rPr lang="en-IN" b="0" i="0" dirty="0">
                <a:solidFill>
                  <a:schemeClr val="tx1"/>
                </a:solidFill>
                <a:effectLst>
                  <a:outerShdw blurRad="38100" dist="38100" dir="2700000" algn="tl">
                    <a:srgbClr val="000000">
                      <a:alpha val="43137"/>
                    </a:srgbClr>
                  </a:outerShdw>
                </a:effectLst>
              </a:rPr>
              <a:t> Add 0.050 ml (50</a:t>
            </a:r>
            <a:r>
              <a:rPr lang="el-GR" b="0" i="0" dirty="0">
                <a:solidFill>
                  <a:schemeClr val="tx1"/>
                </a:solidFill>
                <a:effectLst>
                  <a:outerShdw blurRad="38100" dist="38100" dir="2700000" algn="tl">
                    <a:srgbClr val="000000">
                      <a:alpha val="43137"/>
                    </a:srgbClr>
                  </a:outerShdw>
                </a:effectLst>
              </a:rPr>
              <a:t>μ</a:t>
            </a:r>
            <a:r>
              <a:rPr lang="en-IN" b="0" i="0" dirty="0">
                <a:solidFill>
                  <a:schemeClr val="tx1"/>
                </a:solidFill>
                <a:effectLst>
                  <a:outerShdw blurRad="38100" dist="38100" dir="2700000" algn="tl">
                    <a:srgbClr val="000000">
                      <a:alpha val="43137"/>
                    </a:srgbClr>
                  </a:outerShdw>
                </a:effectLst>
              </a:rPr>
              <a:t>l) of Digoxin Enzyme Reagent( HRP) to all the wells. </a:t>
            </a:r>
          </a:p>
          <a:p>
            <a:pPr algn="just"/>
            <a:r>
              <a:rPr lang="en-IN" b="0" i="0" dirty="0">
                <a:solidFill>
                  <a:schemeClr val="tx1"/>
                </a:solidFill>
                <a:effectLst>
                  <a:outerShdw blurRad="38100" dist="38100" dir="2700000" algn="tl">
                    <a:srgbClr val="000000">
                      <a:alpha val="43137"/>
                    </a:srgbClr>
                  </a:outerShdw>
                </a:effectLst>
              </a:rPr>
              <a:t> Swirl the microplate gently for 20-30 seconds to mix. </a:t>
            </a:r>
          </a:p>
          <a:p>
            <a:pPr algn="just"/>
            <a:r>
              <a:rPr lang="en-IN" b="0" i="0" dirty="0">
                <a:solidFill>
                  <a:schemeClr val="tx1"/>
                </a:solidFill>
                <a:effectLst>
                  <a:outerShdw blurRad="38100" dist="38100" dir="2700000" algn="tl">
                    <a:srgbClr val="000000">
                      <a:alpha val="43137"/>
                    </a:srgbClr>
                  </a:outerShdw>
                </a:effectLst>
              </a:rPr>
              <a:t> Add 0.050 ml (50</a:t>
            </a:r>
            <a:r>
              <a:rPr lang="el-GR" b="0" i="0" dirty="0">
                <a:solidFill>
                  <a:schemeClr val="tx1"/>
                </a:solidFill>
                <a:effectLst>
                  <a:outerShdw blurRad="38100" dist="38100" dir="2700000" algn="tl">
                    <a:srgbClr val="000000">
                      <a:alpha val="43137"/>
                    </a:srgbClr>
                  </a:outerShdw>
                </a:effectLst>
              </a:rPr>
              <a:t>μ</a:t>
            </a:r>
            <a:r>
              <a:rPr lang="en-IN" b="0" i="0" dirty="0">
                <a:solidFill>
                  <a:schemeClr val="tx1"/>
                </a:solidFill>
                <a:effectLst>
                  <a:outerShdw blurRad="38100" dist="38100" dir="2700000" algn="tl">
                    <a:srgbClr val="000000">
                      <a:alpha val="43137"/>
                    </a:srgbClr>
                  </a:outerShdw>
                </a:effectLst>
              </a:rPr>
              <a:t>l) Digoxin antibody( rabbit serum) to all wells </a:t>
            </a:r>
          </a:p>
          <a:p>
            <a:pPr algn="just"/>
            <a:r>
              <a:rPr lang="en-IN" b="0" i="0" dirty="0">
                <a:solidFill>
                  <a:schemeClr val="tx1"/>
                </a:solidFill>
                <a:effectLst>
                  <a:outerShdw blurRad="38100" dist="38100" dir="2700000" algn="tl">
                    <a:srgbClr val="000000">
                      <a:alpha val="43137"/>
                    </a:srgbClr>
                  </a:outerShdw>
                </a:effectLst>
              </a:rPr>
              <a:t> Swirl the microplate gently for 20-30 seconds to mix. </a:t>
            </a:r>
          </a:p>
          <a:p>
            <a:pPr algn="just"/>
            <a:r>
              <a:rPr lang="en-IN" b="0" i="0" dirty="0">
                <a:solidFill>
                  <a:schemeClr val="tx1"/>
                </a:solidFill>
                <a:effectLst>
                  <a:outerShdw blurRad="38100" dist="38100" dir="2700000" algn="tl">
                    <a:srgbClr val="000000">
                      <a:alpha val="43137"/>
                    </a:srgbClr>
                  </a:outerShdw>
                </a:effectLst>
              </a:rPr>
              <a:t> Cover and incubate for 30 minutes at room temperature. </a:t>
            </a:r>
          </a:p>
          <a:p>
            <a:pPr algn="just"/>
            <a:r>
              <a:rPr lang="en-IN" b="0" i="0" dirty="0">
                <a:solidFill>
                  <a:schemeClr val="tx1"/>
                </a:solidFill>
                <a:effectLst>
                  <a:outerShdw blurRad="38100" dist="38100" dir="2700000" algn="tl">
                    <a:srgbClr val="000000">
                      <a:alpha val="43137"/>
                    </a:srgbClr>
                  </a:outerShdw>
                </a:effectLst>
              </a:rPr>
              <a:t> Add 0.350ml (350</a:t>
            </a:r>
            <a:r>
              <a:rPr lang="el-GR" b="0" i="0" dirty="0">
                <a:solidFill>
                  <a:schemeClr val="tx1"/>
                </a:solidFill>
                <a:effectLst>
                  <a:outerShdw blurRad="38100" dist="38100" dir="2700000" algn="tl">
                    <a:srgbClr val="000000">
                      <a:alpha val="43137"/>
                    </a:srgbClr>
                  </a:outerShdw>
                </a:effectLst>
              </a:rPr>
              <a:t>μ</a:t>
            </a:r>
            <a:r>
              <a:rPr lang="en-IN" b="0" i="0" dirty="0">
                <a:solidFill>
                  <a:schemeClr val="tx1"/>
                </a:solidFill>
                <a:effectLst>
                  <a:outerShdw blurRad="38100" dist="38100" dir="2700000" algn="tl">
                    <a:srgbClr val="000000">
                      <a:alpha val="43137"/>
                    </a:srgbClr>
                  </a:outerShdw>
                </a:effectLst>
              </a:rPr>
              <a:t>l) of washing buffer &amp; wash for 3 times.</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7F728366-8117-58F9-1B97-EB9E2DF222D3}"/>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294544B3-B70C-C976-6F6C-37D3A46A0A18}"/>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0713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132E-A76C-0A3F-4C09-D689CFCC5A91}"/>
              </a:ext>
            </a:extLst>
          </p:cNvPr>
          <p:cNvSpPr>
            <a:spLocks noGrp="1"/>
          </p:cNvSpPr>
          <p:nvPr>
            <p:ph type="title"/>
          </p:nvPr>
        </p:nvSpPr>
        <p:spPr>
          <a:xfrm>
            <a:off x="677541" y="140765"/>
            <a:ext cx="10213200" cy="1112836"/>
          </a:xfrm>
        </p:spPr>
        <p:txBody>
          <a:bodyPr/>
          <a:lstStyle/>
          <a:p>
            <a:r>
              <a:rPr lang="en-US" dirty="0" err="1">
                <a:effectLst>
                  <a:outerShdw blurRad="38100" dist="38100" dir="2700000" algn="tl">
                    <a:srgbClr val="000000">
                      <a:alpha val="43137"/>
                    </a:srgbClr>
                  </a:outerShdw>
                </a:effectLst>
              </a:rPr>
              <a:t>Cont</a:t>
            </a:r>
            <a:r>
              <a:rPr lang="en-US" dirty="0"/>
              <a:t>… </a:t>
            </a:r>
            <a:endParaRPr lang="en-IN" dirty="0"/>
          </a:p>
        </p:txBody>
      </p:sp>
      <p:sp>
        <p:nvSpPr>
          <p:cNvPr id="3" name="Content Placeholder 2">
            <a:extLst>
              <a:ext uri="{FF2B5EF4-FFF2-40B4-BE49-F238E27FC236}">
                <a16:creationId xmlns:a16="http://schemas.microsoft.com/office/drawing/2014/main" id="{91816814-3FF2-5417-7FAC-1BF5E99A38F4}"/>
              </a:ext>
            </a:extLst>
          </p:cNvPr>
          <p:cNvSpPr>
            <a:spLocks noGrp="1"/>
          </p:cNvSpPr>
          <p:nvPr>
            <p:ph idx="1"/>
          </p:nvPr>
        </p:nvSpPr>
        <p:spPr/>
        <p:txBody>
          <a:bodyPr/>
          <a:lstStyle/>
          <a:p>
            <a:r>
              <a:rPr lang="en-US" b="0" i="0" dirty="0">
                <a:solidFill>
                  <a:schemeClr val="tx1"/>
                </a:solidFill>
                <a:effectLst>
                  <a:outerShdw blurRad="38100" dist="38100" dir="2700000" algn="tl">
                    <a:srgbClr val="000000">
                      <a:alpha val="43137"/>
                    </a:srgbClr>
                  </a:outerShdw>
                </a:effectLst>
              </a:rPr>
              <a:t> Add 0.100 ml (100μl) of working signal reagent to all wells. </a:t>
            </a:r>
          </a:p>
          <a:p>
            <a:r>
              <a:rPr lang="en-US" b="0" i="0" dirty="0">
                <a:solidFill>
                  <a:schemeClr val="tx1"/>
                </a:solidFill>
                <a:effectLst>
                  <a:outerShdw blurRad="38100" dist="38100" dir="2700000" algn="tl">
                    <a:srgbClr val="000000">
                      <a:alpha val="43137"/>
                    </a:srgbClr>
                  </a:outerShdw>
                </a:effectLst>
              </a:rPr>
              <a:t> </a:t>
            </a:r>
            <a:r>
              <a:rPr lang="en-US" b="1" i="0" dirty="0">
                <a:solidFill>
                  <a:schemeClr val="tx1"/>
                </a:solidFill>
                <a:effectLst>
                  <a:outerShdw blurRad="38100" dist="38100" dir="2700000" algn="tl">
                    <a:srgbClr val="000000">
                      <a:alpha val="43137"/>
                    </a:srgbClr>
                  </a:outerShdw>
                </a:effectLst>
              </a:rPr>
              <a:t>DO NOT SHAKE THE PLATE AFTER THIS ADDITION. </a:t>
            </a:r>
          </a:p>
          <a:p>
            <a:r>
              <a:rPr lang="en-US" b="0" i="0" dirty="0">
                <a:solidFill>
                  <a:schemeClr val="tx1"/>
                </a:solidFill>
                <a:effectLst>
                  <a:outerShdw blurRad="38100" dist="38100" dir="2700000" algn="tl">
                    <a:srgbClr val="000000">
                      <a:alpha val="43137"/>
                    </a:srgbClr>
                  </a:outerShdw>
                </a:effectLst>
              </a:rPr>
              <a:t> Incubate at room temperature for fifteen (15) minutes. </a:t>
            </a:r>
          </a:p>
          <a:p>
            <a:r>
              <a:rPr lang="en-US" b="0" i="0" dirty="0">
                <a:solidFill>
                  <a:schemeClr val="tx1"/>
                </a:solidFill>
                <a:effectLst>
                  <a:outerShdw blurRad="38100" dist="38100" dir="2700000" algn="tl">
                    <a:srgbClr val="000000">
                      <a:alpha val="43137"/>
                    </a:srgbClr>
                  </a:outerShdw>
                </a:effectLst>
              </a:rPr>
              <a:t> Read the relative light unit with a chemiluminescence microplate reader. </a:t>
            </a:r>
          </a:p>
          <a:p>
            <a:r>
              <a:rPr lang="en-US" b="0" i="0" dirty="0">
                <a:solidFill>
                  <a:schemeClr val="tx1"/>
                </a:solidFill>
                <a:effectLst>
                  <a:outerShdw blurRad="38100" dist="38100" dir="2700000" algn="tl">
                    <a:srgbClr val="000000">
                      <a:alpha val="43137"/>
                    </a:srgbClr>
                  </a:outerShdw>
                </a:effectLst>
              </a:rPr>
              <a:t> The results should be read within thirty (30) minutes of adding the signal reagent.</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E82EA529-A80A-1ADF-E60E-40D9A215C0E8}"/>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66FD619C-842E-3A7D-63A5-396D75310B72}"/>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686993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DB1-8E52-9F2C-5080-BEF96C9C79EB}"/>
              </a:ext>
            </a:extLst>
          </p:cNvPr>
          <p:cNvSpPr>
            <a:spLocks noGrp="1"/>
          </p:cNvSpPr>
          <p:nvPr>
            <p:ph type="title"/>
          </p:nvPr>
        </p:nvSpPr>
        <p:spPr/>
        <p:txBody>
          <a:bodyPr/>
          <a:lstStyle/>
          <a:p>
            <a:r>
              <a:rPr lang="en-US" dirty="0"/>
              <a:t>References </a:t>
            </a:r>
            <a:endParaRPr lang="en-IN" dirty="0"/>
          </a:p>
        </p:txBody>
      </p:sp>
      <p:sp>
        <p:nvSpPr>
          <p:cNvPr id="3" name="Content Placeholder 2">
            <a:extLst>
              <a:ext uri="{FF2B5EF4-FFF2-40B4-BE49-F238E27FC236}">
                <a16:creationId xmlns:a16="http://schemas.microsoft.com/office/drawing/2014/main" id="{87D102DE-A27A-F0D0-95E7-AAED170A1000}"/>
              </a:ext>
            </a:extLst>
          </p:cNvPr>
          <p:cNvSpPr>
            <a:spLocks noGrp="1"/>
          </p:cNvSpPr>
          <p:nvPr>
            <p:ph idx="1"/>
          </p:nvPr>
        </p:nvSpPr>
        <p:spPr/>
        <p:txBody>
          <a:bodyPr/>
          <a:lstStyle/>
          <a:p>
            <a:pPr marL="457200" indent="-457200">
              <a:buFont typeface="+mj-lt"/>
              <a:buAutoNum type="arabicPeriod"/>
            </a:pPr>
            <a:r>
              <a:rPr lang="en-IN" b="0" i="0" dirty="0" err="1">
                <a:solidFill>
                  <a:schemeClr val="tx1"/>
                </a:solidFill>
                <a:effectLst>
                  <a:outerShdw blurRad="38100" dist="38100" dir="2700000" algn="tl">
                    <a:srgbClr val="000000">
                      <a:alpha val="43137"/>
                    </a:srgbClr>
                  </a:outerShdw>
                </a:effectLst>
              </a:rPr>
              <a:t>A.F.Davidson</a:t>
            </a:r>
            <a:r>
              <a:rPr lang="en-IN" b="0" i="0" dirty="0">
                <a:solidFill>
                  <a:schemeClr val="tx1"/>
                </a:solidFill>
                <a:effectLst>
                  <a:outerShdw blurRad="38100" dist="38100" dir="2700000" algn="tl">
                    <a:srgbClr val="000000">
                      <a:alpha val="43137"/>
                    </a:srgbClr>
                  </a:outerShdw>
                </a:effectLst>
              </a:rPr>
              <a:t>, H.L. Walton, D. J. Pinto, </a:t>
            </a:r>
            <a:r>
              <a:rPr lang="en-IN" b="0" i="0" dirty="0" err="1">
                <a:solidFill>
                  <a:schemeClr val="tx1"/>
                </a:solidFill>
                <a:effectLst>
                  <a:outerShdw blurRad="38100" dist="38100" dir="2700000" algn="tl">
                    <a:srgbClr val="000000">
                      <a:alpha val="43137"/>
                    </a:srgbClr>
                  </a:outerShdw>
                </a:effectLst>
              </a:rPr>
              <a:t>R.E.Immunoassay,New</a:t>
            </a:r>
            <a:r>
              <a:rPr lang="en-IN" b="0" i="0" dirty="0">
                <a:solidFill>
                  <a:schemeClr val="tx1"/>
                </a:solidFill>
                <a:effectLst>
                  <a:outerShdw blurRad="38100" dist="38100" dir="2700000" algn="tl">
                    <a:srgbClr val="000000">
                      <a:alpha val="43137"/>
                    </a:srgbClr>
                  </a:outerShdw>
                </a:effectLst>
              </a:rPr>
              <a:t> York ,1988, pp.60.</a:t>
            </a:r>
          </a:p>
          <a:p>
            <a:pPr marL="457200" indent="-457200">
              <a:buFont typeface="+mj-lt"/>
              <a:buAutoNum type="arabicPeriod"/>
            </a:pPr>
            <a:r>
              <a:rPr lang="en-IN" b="0" i="0" dirty="0" err="1">
                <a:solidFill>
                  <a:srgbClr val="3B3835"/>
                </a:solidFill>
                <a:effectLst>
                  <a:outerShdw blurRad="38100" dist="38100" dir="2700000" algn="tl">
                    <a:srgbClr val="000000">
                      <a:alpha val="43137"/>
                    </a:srgbClr>
                  </a:outerShdw>
                </a:effectLst>
              </a:rPr>
              <a:t>R.Keller</a:t>
            </a:r>
            <a:r>
              <a:rPr lang="en-IN" b="0" i="0" dirty="0">
                <a:solidFill>
                  <a:srgbClr val="3B3835"/>
                </a:solidFill>
                <a:effectLst>
                  <a:outerShdw blurRad="38100" dist="38100" dir="2700000" algn="tl">
                    <a:srgbClr val="000000">
                      <a:alpha val="43137"/>
                    </a:srgbClr>
                  </a:outerShdw>
                </a:effectLst>
              </a:rPr>
              <a:t>, </a:t>
            </a:r>
            <a:r>
              <a:rPr lang="en-IN" b="0" i="0" dirty="0" err="1">
                <a:solidFill>
                  <a:srgbClr val="3B3835"/>
                </a:solidFill>
                <a:effectLst>
                  <a:outerShdw blurRad="38100" dist="38100" dir="2700000" algn="tl">
                    <a:srgbClr val="000000">
                      <a:alpha val="43137"/>
                    </a:srgbClr>
                  </a:outerShdw>
                </a:effectLst>
              </a:rPr>
              <a:t>J.M.Mermet</a:t>
            </a:r>
            <a:r>
              <a:rPr lang="en-IN" b="0" i="0" dirty="0">
                <a:solidFill>
                  <a:srgbClr val="3B3835"/>
                </a:solidFill>
                <a:effectLst>
                  <a:outerShdw blurRad="38100" dist="38100" dir="2700000" algn="tl">
                    <a:srgbClr val="000000">
                      <a:alpha val="43137"/>
                    </a:srgbClr>
                  </a:outerShdw>
                </a:effectLst>
              </a:rPr>
              <a:t>, Analytical Chemistry,1998, pp. 405-429 </a:t>
            </a:r>
          </a:p>
          <a:p>
            <a:pPr marL="457200" indent="-457200">
              <a:buFont typeface="+mj-lt"/>
              <a:buAutoNum type="arabicPeriod"/>
            </a:pPr>
            <a:r>
              <a:rPr lang="en-IN" b="0" i="0" dirty="0" err="1">
                <a:solidFill>
                  <a:srgbClr val="3B3835"/>
                </a:solidFill>
                <a:effectLst>
                  <a:outerShdw blurRad="38100" dist="38100" dir="2700000" algn="tl">
                    <a:srgbClr val="000000">
                      <a:alpha val="43137"/>
                    </a:srgbClr>
                  </a:outerShdw>
                </a:effectLst>
              </a:rPr>
              <a:t>W.C.Smith</a:t>
            </a:r>
            <a:r>
              <a:rPr lang="en-IN" b="0" i="0" dirty="0">
                <a:solidFill>
                  <a:srgbClr val="3B3835"/>
                </a:solidFill>
                <a:effectLst>
                  <a:outerShdw blurRad="38100" dist="38100" dir="2700000" algn="tl">
                    <a:srgbClr val="000000">
                      <a:alpha val="43137"/>
                    </a:srgbClr>
                  </a:outerShdw>
                </a:effectLst>
              </a:rPr>
              <a:t>, J.W. Lee,J.Pharma.Biomed.Anal.21 (2000), pp. 1249-1273 </a:t>
            </a:r>
          </a:p>
          <a:p>
            <a:pPr marL="457200" indent="-457200">
              <a:buFont typeface="+mj-lt"/>
              <a:buAutoNum type="arabicPeriod"/>
            </a:pPr>
            <a:r>
              <a:rPr lang="en-IN" b="0" i="0" dirty="0" err="1">
                <a:solidFill>
                  <a:srgbClr val="3B3835"/>
                </a:solidFill>
                <a:effectLst>
                  <a:outerShdw blurRad="38100" dist="38100" dir="2700000" algn="tl">
                    <a:srgbClr val="000000">
                      <a:alpha val="43137"/>
                    </a:srgbClr>
                  </a:outerShdw>
                </a:effectLst>
              </a:rPr>
              <a:t>A.F.Davidson</a:t>
            </a:r>
            <a:r>
              <a:rPr lang="en-IN" b="0" i="0" dirty="0">
                <a:solidFill>
                  <a:srgbClr val="3B3835"/>
                </a:solidFill>
                <a:effectLst>
                  <a:outerShdw blurRad="38100" dist="38100" dir="2700000" algn="tl">
                    <a:srgbClr val="000000">
                      <a:alpha val="43137"/>
                    </a:srgbClr>
                  </a:outerShdw>
                </a:effectLst>
              </a:rPr>
              <a:t>, </a:t>
            </a:r>
            <a:r>
              <a:rPr lang="en-IN" b="0" i="0" dirty="0" err="1">
                <a:solidFill>
                  <a:srgbClr val="3B3835"/>
                </a:solidFill>
                <a:effectLst>
                  <a:outerShdw blurRad="38100" dist="38100" dir="2700000" algn="tl">
                    <a:srgbClr val="000000">
                      <a:alpha val="43137"/>
                    </a:srgbClr>
                  </a:outerShdw>
                </a:effectLst>
              </a:rPr>
              <a:t>H.L.Walton</a:t>
            </a:r>
            <a:r>
              <a:rPr lang="en-IN" b="0" i="0" dirty="0">
                <a:solidFill>
                  <a:srgbClr val="3B3835"/>
                </a:solidFill>
                <a:effectLst>
                  <a:outerShdw blurRad="38100" dist="38100" dir="2700000" algn="tl">
                    <a:srgbClr val="000000">
                      <a:alpha val="43137"/>
                    </a:srgbClr>
                  </a:outerShdw>
                </a:effectLst>
              </a:rPr>
              <a:t>, D. J. Pinto, R.E.Immunoassay,NewYork,1988, pp.60.</a:t>
            </a:r>
            <a:endParaRPr lang="en-IN"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85A6C9F4-81CF-549C-A2D9-4B285365DEBE}"/>
              </a:ext>
            </a:extLst>
          </p:cNvPr>
          <p:cNvSpPr>
            <a:spLocks noGrp="1"/>
          </p:cNvSpPr>
          <p:nvPr>
            <p:ph type="sldNum" sz="quarter" idx="12"/>
          </p:nvPr>
        </p:nvSpPr>
        <p:spPr>
          <a:xfrm>
            <a:off x="9954520" y="6397200"/>
            <a:ext cx="1760150" cy="460800"/>
          </a:xfrm>
        </p:spPr>
        <p:txBody>
          <a:bodyPr/>
          <a:lstStyle/>
          <a:p>
            <a:r>
              <a:rPr lang="en-US" sz="1400" b="1" dirty="0"/>
              <a:t>20</a:t>
            </a:r>
          </a:p>
        </p:txBody>
      </p:sp>
      <p:sp>
        <p:nvSpPr>
          <p:cNvPr id="5" name="Footer Placeholder 4">
            <a:extLst>
              <a:ext uri="{FF2B5EF4-FFF2-40B4-BE49-F238E27FC236}">
                <a16:creationId xmlns:a16="http://schemas.microsoft.com/office/drawing/2014/main" id="{AABCFF5A-3696-2AB3-A6AA-A72369449564}"/>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62976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7E8227-E4D5-446B-F9F1-B913B052B39F}"/>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CA6248B9-345C-226F-637D-07DAA200F903}"/>
              </a:ext>
            </a:extLst>
          </p:cNvPr>
          <p:cNvSpPr>
            <a:spLocks noGrp="1"/>
          </p:cNvSpPr>
          <p:nvPr>
            <p:ph type="sldNum" sz="quarter" idx="12"/>
          </p:nvPr>
        </p:nvSpPr>
        <p:spPr/>
        <p:txBody>
          <a:bodyPr/>
          <a:lstStyle/>
          <a:p>
            <a:r>
              <a:rPr lang="en-US"/>
              <a:t>1</a:t>
            </a:r>
            <a:endParaRPr lang="en-US" dirty="0"/>
          </a:p>
        </p:txBody>
      </p:sp>
      <p:pic>
        <p:nvPicPr>
          <p:cNvPr id="7" name="Picture 6">
            <a:extLst>
              <a:ext uri="{FF2B5EF4-FFF2-40B4-BE49-F238E27FC236}">
                <a16:creationId xmlns:a16="http://schemas.microsoft.com/office/drawing/2014/main" id="{B12575E1-91C5-CE3F-1C39-F6EE4E28D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93" y="282804"/>
            <a:ext cx="10847850" cy="6074796"/>
          </a:xfrm>
          <a:prstGeom prst="rect">
            <a:avLst/>
          </a:prstGeom>
        </p:spPr>
      </p:pic>
    </p:spTree>
    <p:extLst>
      <p:ext uri="{BB962C8B-B14F-4D97-AF65-F5344CB8AC3E}">
        <p14:creationId xmlns:p14="http://schemas.microsoft.com/office/powerpoint/2010/main" val="4188923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FA6F-322C-D1EB-3BE3-478B8FA2AFB3}"/>
              </a:ext>
            </a:extLst>
          </p:cNvPr>
          <p:cNvSpPr>
            <a:spLocks noGrp="1"/>
          </p:cNvSpPr>
          <p:nvPr>
            <p:ph type="title"/>
          </p:nvPr>
        </p:nvSpPr>
        <p:spPr>
          <a:xfrm>
            <a:off x="696099" y="385764"/>
            <a:ext cx="10213200" cy="1112836"/>
          </a:xfrm>
        </p:spPr>
        <p:txBody>
          <a:bodyPr/>
          <a:lstStyle/>
          <a:p>
            <a:r>
              <a:rPr lang="en-US" dirty="0"/>
              <a:t>Immunoassay </a:t>
            </a:r>
            <a:endParaRPr lang="en-IN" dirty="0"/>
          </a:p>
        </p:txBody>
      </p:sp>
      <p:sp>
        <p:nvSpPr>
          <p:cNvPr id="3" name="Content Placeholder 2">
            <a:extLst>
              <a:ext uri="{FF2B5EF4-FFF2-40B4-BE49-F238E27FC236}">
                <a16:creationId xmlns:a16="http://schemas.microsoft.com/office/drawing/2014/main" id="{26BD097D-2694-9834-0AA2-870B55E9CA8B}"/>
              </a:ext>
            </a:extLst>
          </p:cNvPr>
          <p:cNvSpPr>
            <a:spLocks noGrp="1"/>
          </p:cNvSpPr>
          <p:nvPr>
            <p:ph idx="1"/>
          </p:nvPr>
        </p:nvSpPr>
        <p:spPr>
          <a:xfrm>
            <a:off x="989399" y="1685925"/>
            <a:ext cx="10593001" cy="4040191"/>
          </a:xfrm>
        </p:spPr>
        <p:txBody>
          <a:bodyPr/>
          <a:lstStyle/>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Immunoassay is an analytical method based on the specific immuno- reaction between the antibody(Ab) and antigen(Ag) for the determination of the amount of either reactant in the solution. An antigen-antibody complex is known as an immuno-complex. </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 immune assay is a test that uses antibody and antigen complexes as a means of generating a measurable result. </a:t>
            </a: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DA27F06-A8AB-B539-4FFC-F6C9580011A0}"/>
              </a:ext>
            </a:extLst>
          </p:cNvPr>
          <p:cNvSpPr>
            <a:spLocks noGrp="1"/>
          </p:cNvSpPr>
          <p:nvPr>
            <p:ph type="sldNum" sz="quarter" idx="12"/>
          </p:nvPr>
        </p:nvSpPr>
        <p:spPr>
          <a:xfrm>
            <a:off x="9982800" y="6357600"/>
            <a:ext cx="1760150" cy="460800"/>
          </a:xfrm>
        </p:spPr>
        <p:txBody>
          <a:bodyPr/>
          <a:lstStyle/>
          <a:p>
            <a:r>
              <a:rPr lang="en-US" sz="1400" dirty="0"/>
              <a:t>3</a:t>
            </a:r>
          </a:p>
        </p:txBody>
      </p:sp>
      <p:sp>
        <p:nvSpPr>
          <p:cNvPr id="5" name="Footer Placeholder 4">
            <a:extLst>
              <a:ext uri="{FF2B5EF4-FFF2-40B4-BE49-F238E27FC236}">
                <a16:creationId xmlns:a16="http://schemas.microsoft.com/office/drawing/2014/main" id="{5636BC58-4BBF-A63E-6DED-692D3975408A}"/>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56309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442E-C8F6-1D73-B443-5E39846E6D85}"/>
              </a:ext>
            </a:extLst>
          </p:cNvPr>
          <p:cNvSpPr>
            <a:spLocks noGrp="1"/>
          </p:cNvSpPr>
          <p:nvPr>
            <p:ph type="title"/>
          </p:nvPr>
        </p:nvSpPr>
        <p:spPr>
          <a:xfrm>
            <a:off x="649675" y="376239"/>
            <a:ext cx="10213200" cy="1112836"/>
          </a:xfrm>
        </p:spPr>
        <p:txBody>
          <a:bodyPr/>
          <a:lstStyle/>
          <a:p>
            <a:r>
              <a:rPr lang="en-US" dirty="0"/>
              <a:t>Principle of Immunoassay </a:t>
            </a:r>
            <a:endParaRPr lang="en-IN" dirty="0"/>
          </a:p>
        </p:txBody>
      </p:sp>
      <p:sp>
        <p:nvSpPr>
          <p:cNvPr id="3" name="Content Placeholder 2">
            <a:extLst>
              <a:ext uri="{FF2B5EF4-FFF2-40B4-BE49-F238E27FC236}">
                <a16:creationId xmlns:a16="http://schemas.microsoft.com/office/drawing/2014/main" id="{91C96ACC-1BFC-5BA6-12D1-5C865A0ED7D2}"/>
              </a:ext>
            </a:extLst>
          </p:cNvPr>
          <p:cNvSpPr>
            <a:spLocks noGrp="1"/>
          </p:cNvSpPr>
          <p:nvPr>
            <p:ph idx="1"/>
          </p:nvPr>
        </p:nvSpPr>
        <p:spPr>
          <a:xfrm>
            <a:off x="989399" y="1685925"/>
            <a:ext cx="10450125" cy="4040191"/>
          </a:xfrm>
        </p:spPr>
        <p:txBody>
          <a:bodyPr>
            <a:normAutofit fontScale="92500" lnSpcReduction="10000"/>
          </a:bodyPr>
          <a:lstStyle/>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Immuno assay methods are based on competitive binding between a fixed amount of labeled form of an analyte and an available amount of unlabeled sample analyte for a limited amount of binding sites on a highly specific anti-analyte antibody. </a:t>
            </a:r>
          </a:p>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Reagents required immunoassay development. </a:t>
            </a:r>
          </a:p>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Antibodies </a:t>
            </a:r>
          </a:p>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Antigen </a:t>
            </a:r>
          </a:p>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Signal-generating labels </a:t>
            </a:r>
          </a:p>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Separation matrices</a:t>
            </a:r>
            <a:endParaRPr lang="en-IN"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3C8DFB-ECAA-5A1F-9ED6-06F82B574335}"/>
              </a:ext>
            </a:extLst>
          </p:cNvPr>
          <p:cNvSpPr>
            <a:spLocks noGrp="1"/>
          </p:cNvSpPr>
          <p:nvPr>
            <p:ph type="sldNum" sz="quarter" idx="12"/>
          </p:nvPr>
        </p:nvSpPr>
        <p:spPr/>
        <p:txBody>
          <a:bodyPr/>
          <a:lstStyle/>
          <a:p>
            <a:r>
              <a:rPr lang="en-US" sz="1400" b="1" dirty="0"/>
              <a:t>4</a:t>
            </a:r>
          </a:p>
        </p:txBody>
      </p:sp>
      <p:sp>
        <p:nvSpPr>
          <p:cNvPr id="5" name="Footer Placeholder 4">
            <a:extLst>
              <a:ext uri="{FF2B5EF4-FFF2-40B4-BE49-F238E27FC236}">
                <a16:creationId xmlns:a16="http://schemas.microsoft.com/office/drawing/2014/main" id="{3E5F259D-B44C-3B15-F0D6-9036FE44A385}"/>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279502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82FD-C3AB-07D9-AF3C-C9052FFCE344}"/>
              </a:ext>
            </a:extLst>
          </p:cNvPr>
          <p:cNvSpPr>
            <a:spLocks noGrp="1"/>
          </p:cNvSpPr>
          <p:nvPr>
            <p:ph type="title"/>
          </p:nvPr>
        </p:nvSpPr>
        <p:spPr>
          <a:xfrm>
            <a:off x="570300" y="257347"/>
            <a:ext cx="10213200" cy="1112836"/>
          </a:xfrm>
        </p:spPr>
        <p:txBody>
          <a:bodyPr/>
          <a:lstStyle/>
          <a:p>
            <a:r>
              <a:rPr lang="en-US" dirty="0"/>
              <a:t>Antibodies </a:t>
            </a:r>
            <a:endParaRPr lang="en-IN" dirty="0"/>
          </a:p>
        </p:txBody>
      </p:sp>
      <p:sp>
        <p:nvSpPr>
          <p:cNvPr id="3" name="Content Placeholder 2">
            <a:extLst>
              <a:ext uri="{FF2B5EF4-FFF2-40B4-BE49-F238E27FC236}">
                <a16:creationId xmlns:a16="http://schemas.microsoft.com/office/drawing/2014/main" id="{91423A4F-75BD-7287-4B9A-BC1241A90E64}"/>
              </a:ext>
            </a:extLst>
          </p:cNvPr>
          <p:cNvSpPr>
            <a:spLocks noGrp="1"/>
          </p:cNvSpPr>
          <p:nvPr>
            <p:ph idx="1"/>
          </p:nvPr>
        </p:nvSpPr>
        <p:spPr>
          <a:xfrm>
            <a:off x="636975" y="1724025"/>
            <a:ext cx="11031150" cy="4171950"/>
          </a:xfrm>
        </p:spPr>
        <p:txBody>
          <a:bodyPr>
            <a:normAutofit/>
          </a:bodyPr>
          <a:lstStyle/>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Antibodies are also known as Immunoglobulin, Y-shaped molecules of glycoproteins manufactured by the body that help fight against foreign substances called antigens. </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They have high specificity and affinity towards the antigen.</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There are two types of antibodies. </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Monoclonal and Polyclonal.</a:t>
            </a:r>
          </a:p>
        </p:txBody>
      </p:sp>
      <p:sp>
        <p:nvSpPr>
          <p:cNvPr id="4" name="Slide Number Placeholder 3">
            <a:extLst>
              <a:ext uri="{FF2B5EF4-FFF2-40B4-BE49-F238E27FC236}">
                <a16:creationId xmlns:a16="http://schemas.microsoft.com/office/drawing/2014/main" id="{CE8DBFC9-5410-823E-F701-C5C5B9A7BF0D}"/>
              </a:ext>
            </a:extLst>
          </p:cNvPr>
          <p:cNvSpPr>
            <a:spLocks noGrp="1"/>
          </p:cNvSpPr>
          <p:nvPr>
            <p:ph type="sldNum" sz="quarter" idx="12"/>
          </p:nvPr>
        </p:nvSpPr>
        <p:spPr/>
        <p:txBody>
          <a:bodyPr/>
          <a:lstStyle/>
          <a:p>
            <a:r>
              <a:rPr lang="en-US" sz="1400" b="1" dirty="0"/>
              <a:t>5</a:t>
            </a:r>
          </a:p>
        </p:txBody>
      </p:sp>
      <p:sp>
        <p:nvSpPr>
          <p:cNvPr id="5" name="Footer Placeholder 4">
            <a:extLst>
              <a:ext uri="{FF2B5EF4-FFF2-40B4-BE49-F238E27FC236}">
                <a16:creationId xmlns:a16="http://schemas.microsoft.com/office/drawing/2014/main" id="{D3E248CA-7D62-8B93-4C7C-9D8C28F2F918}"/>
              </a:ext>
            </a:extLst>
          </p:cNvPr>
          <p:cNvSpPr>
            <a:spLocks noGrp="1"/>
          </p:cNvSpPr>
          <p:nvPr>
            <p:ph type="ftr" sz="quarter" idx="11"/>
          </p:nvPr>
        </p:nvSpPr>
        <p:spPr/>
        <p:txBody>
          <a:bodyPr/>
          <a:lstStyle/>
          <a:p>
            <a:r>
              <a:rPr lang="en-US"/>
              <a:t>@Anmol kumar</a:t>
            </a:r>
            <a:endParaRPr lang="en-US" dirty="0"/>
          </a:p>
        </p:txBody>
      </p:sp>
      <p:pic>
        <p:nvPicPr>
          <p:cNvPr id="7" name="Picture 6">
            <a:extLst>
              <a:ext uri="{FF2B5EF4-FFF2-40B4-BE49-F238E27FC236}">
                <a16:creationId xmlns:a16="http://schemas.microsoft.com/office/drawing/2014/main" id="{164E463F-ED43-B7AE-064C-CF60AC3EB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887" y="2889781"/>
            <a:ext cx="3199781" cy="3156734"/>
          </a:xfrm>
          <a:prstGeom prst="rect">
            <a:avLst/>
          </a:prstGeom>
          <a:ln w="19050">
            <a:solidFill>
              <a:schemeClr val="tx1"/>
            </a:solidFill>
          </a:ln>
        </p:spPr>
      </p:pic>
    </p:spTree>
    <p:extLst>
      <p:ext uri="{BB962C8B-B14F-4D97-AF65-F5344CB8AC3E}">
        <p14:creationId xmlns:p14="http://schemas.microsoft.com/office/powerpoint/2010/main" val="309027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8C18-B3BF-6C28-536C-9AFDB162FD74}"/>
              </a:ext>
            </a:extLst>
          </p:cNvPr>
          <p:cNvSpPr>
            <a:spLocks noGrp="1"/>
          </p:cNvSpPr>
          <p:nvPr>
            <p:ph type="title"/>
          </p:nvPr>
        </p:nvSpPr>
        <p:spPr>
          <a:xfrm>
            <a:off x="372141" y="589927"/>
            <a:ext cx="10213200" cy="1112836"/>
          </a:xfrm>
        </p:spPr>
        <p:txBody>
          <a:bodyPr>
            <a:normAutofit fontScale="90000"/>
          </a:bodyPr>
          <a:lstStyle/>
          <a:p>
            <a:r>
              <a:rPr lang="en-US" sz="4000" b="1" dirty="0">
                <a:solidFill>
                  <a:schemeClr val="tx1"/>
                </a:solidFill>
                <a:effectLst>
                  <a:outerShdw blurRad="38100" dist="38100" dir="2700000" algn="tl">
                    <a:srgbClr val="000000">
                      <a:alpha val="43137"/>
                    </a:srgbClr>
                  </a:outerShdw>
                </a:effectLst>
              </a:rPr>
              <a:t>Antigen:</a:t>
            </a:r>
            <a:r>
              <a:rPr lang="en-IN" sz="4000" b="1" dirty="0">
                <a:solidFill>
                  <a:schemeClr val="tx1"/>
                </a:solidFill>
                <a:effectLst>
                  <a:outerShdw blurRad="38100" dist="38100" dir="2700000" algn="tl">
                    <a:srgbClr val="000000">
                      <a:alpha val="43137"/>
                    </a:srgbClr>
                  </a:outerShdw>
                </a:effectLst>
              </a:rPr>
              <a:t/>
            </a:r>
            <a:br>
              <a:rPr lang="en-IN" sz="4000" b="1" dirty="0">
                <a:solidFill>
                  <a:schemeClr val="tx1"/>
                </a:solidFill>
                <a:effectLst>
                  <a:outerShdw blurRad="38100" dist="38100" dir="2700000" algn="tl">
                    <a:srgbClr val="000000">
                      <a:alpha val="43137"/>
                    </a:srgbClr>
                  </a:outerShdw>
                </a:effectLst>
              </a:rPr>
            </a:br>
            <a:endParaRPr lang="en-IN" dirty="0"/>
          </a:p>
        </p:txBody>
      </p:sp>
      <p:sp>
        <p:nvSpPr>
          <p:cNvPr id="3" name="Content Placeholder 2">
            <a:extLst>
              <a:ext uri="{FF2B5EF4-FFF2-40B4-BE49-F238E27FC236}">
                <a16:creationId xmlns:a16="http://schemas.microsoft.com/office/drawing/2014/main" id="{430FE444-B2F4-2080-BAF4-A8480F6E4445}"/>
              </a:ext>
            </a:extLst>
          </p:cNvPr>
          <p:cNvSpPr>
            <a:spLocks noGrp="1"/>
          </p:cNvSpPr>
          <p:nvPr>
            <p:ph idx="1"/>
          </p:nvPr>
        </p:nvSpPr>
        <p:spPr>
          <a:xfrm>
            <a:off x="638175" y="1828800"/>
            <a:ext cx="11182350" cy="4276725"/>
          </a:xfrm>
        </p:spPr>
        <p:txBody>
          <a:bodyPr/>
          <a:lstStyle/>
          <a:p>
            <a:pPr algn="just">
              <a:buFont typeface="Wingdings" panose="05000000000000000000" pitchFamily="2" charset="2"/>
              <a:buChar char="v"/>
            </a:pPr>
            <a:r>
              <a:rPr lang="en-US" b="0" i="0" dirty="0">
                <a:solidFill>
                  <a:schemeClr val="tx1"/>
                </a:solidFill>
                <a:effectLst>
                  <a:outerShdw blurRad="38100" dist="38100" dir="2700000" algn="tl">
                    <a:srgbClr val="000000">
                      <a:alpha val="43137"/>
                    </a:srgbClr>
                  </a:outerShdw>
                </a:effectLst>
              </a:rPr>
              <a:t>Antigens are any substances that stimulate the immune to produce antibodies Antigens can be Bacteria, viruses, or fungi that cause infection or disease.</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The area of antigen where the antibody binds is called an epitope.</a:t>
            </a:r>
            <a:endParaRPr lang="en-US" b="1"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4FEE8030-F343-C8FF-565D-EE6199D7C886}"/>
              </a:ext>
            </a:extLst>
          </p:cNvPr>
          <p:cNvSpPr>
            <a:spLocks noGrp="1"/>
          </p:cNvSpPr>
          <p:nvPr>
            <p:ph type="sldNum" sz="quarter" idx="12"/>
          </p:nvPr>
        </p:nvSpPr>
        <p:spPr/>
        <p:txBody>
          <a:bodyPr/>
          <a:lstStyle/>
          <a:p>
            <a:r>
              <a:rPr lang="en-US" sz="1400" b="1" dirty="0"/>
              <a:t>6</a:t>
            </a:r>
          </a:p>
        </p:txBody>
      </p:sp>
      <p:sp>
        <p:nvSpPr>
          <p:cNvPr id="5" name="Footer Placeholder 4">
            <a:extLst>
              <a:ext uri="{FF2B5EF4-FFF2-40B4-BE49-F238E27FC236}">
                <a16:creationId xmlns:a16="http://schemas.microsoft.com/office/drawing/2014/main" id="{158B18BF-2EFF-AB07-936E-90F28CE6C516}"/>
              </a:ext>
            </a:extLst>
          </p:cNvPr>
          <p:cNvSpPr>
            <a:spLocks noGrp="1"/>
          </p:cNvSpPr>
          <p:nvPr>
            <p:ph type="ftr" sz="quarter" idx="11"/>
          </p:nvPr>
        </p:nvSpPr>
        <p:spPr/>
        <p:txBody>
          <a:bodyPr/>
          <a:lstStyle/>
          <a:p>
            <a:r>
              <a:rPr lang="en-US"/>
              <a:t>@Anmol kumar</a:t>
            </a:r>
            <a:endParaRPr lang="en-US" dirty="0"/>
          </a:p>
        </p:txBody>
      </p:sp>
      <p:pic>
        <p:nvPicPr>
          <p:cNvPr id="7" name="Picture 6">
            <a:extLst>
              <a:ext uri="{FF2B5EF4-FFF2-40B4-BE49-F238E27FC236}">
                <a16:creationId xmlns:a16="http://schemas.microsoft.com/office/drawing/2014/main" id="{1C23ED0D-DB8F-5743-83DA-906D7FCDA24C}"/>
              </a:ext>
            </a:extLst>
          </p:cNvPr>
          <p:cNvPicPr>
            <a:picLocks noChangeAspect="1"/>
          </p:cNvPicPr>
          <p:nvPr/>
        </p:nvPicPr>
        <p:blipFill rotWithShape="1">
          <a:blip r:embed="rId2">
            <a:extLst>
              <a:ext uri="{28A0092B-C50C-407E-A947-70E740481C1C}">
                <a14:useLocalDpi xmlns:a14="http://schemas.microsoft.com/office/drawing/2010/main" val="0"/>
              </a:ext>
            </a:extLst>
          </a:blip>
          <a:srcRect l="2331" t="9252" r="29876" b="12192"/>
          <a:stretch/>
        </p:blipFill>
        <p:spPr>
          <a:xfrm>
            <a:off x="8509732" y="2865747"/>
            <a:ext cx="3383458" cy="3136490"/>
          </a:xfrm>
          <a:prstGeom prst="rect">
            <a:avLst/>
          </a:prstGeom>
          <a:ln>
            <a:solidFill>
              <a:schemeClr val="tx1"/>
            </a:solidFill>
          </a:ln>
        </p:spPr>
      </p:pic>
    </p:spTree>
    <p:extLst>
      <p:ext uri="{BB962C8B-B14F-4D97-AF65-F5344CB8AC3E}">
        <p14:creationId xmlns:p14="http://schemas.microsoft.com/office/powerpoint/2010/main" val="172674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DD2F-6DE1-7356-C3DD-A15B932C35D7}"/>
              </a:ext>
            </a:extLst>
          </p:cNvPr>
          <p:cNvSpPr>
            <a:spLocks noGrp="1"/>
          </p:cNvSpPr>
          <p:nvPr>
            <p:ph type="title"/>
          </p:nvPr>
        </p:nvSpPr>
        <p:spPr>
          <a:xfrm>
            <a:off x="649675" y="385764"/>
            <a:ext cx="10213200" cy="1112836"/>
          </a:xfrm>
        </p:spPr>
        <p:txBody>
          <a:bodyPr/>
          <a:lstStyle/>
          <a:p>
            <a:r>
              <a:rPr lang="en-US" dirty="0"/>
              <a:t>Labels</a:t>
            </a:r>
            <a:endParaRPr lang="en-IN" dirty="0"/>
          </a:p>
        </p:txBody>
      </p:sp>
      <p:sp>
        <p:nvSpPr>
          <p:cNvPr id="3" name="Content Placeholder 2">
            <a:extLst>
              <a:ext uri="{FF2B5EF4-FFF2-40B4-BE49-F238E27FC236}">
                <a16:creationId xmlns:a16="http://schemas.microsoft.com/office/drawing/2014/main" id="{DF3ACE63-BF79-484F-B421-AF8B2A2A387F}"/>
              </a:ext>
            </a:extLst>
          </p:cNvPr>
          <p:cNvSpPr>
            <a:spLocks noGrp="1"/>
          </p:cNvSpPr>
          <p:nvPr>
            <p:ph idx="1"/>
          </p:nvPr>
        </p:nvSpPr>
        <p:spPr>
          <a:xfrm>
            <a:off x="983050" y="1666875"/>
            <a:ext cx="10759900" cy="4286250"/>
          </a:xfrm>
        </p:spPr>
        <p:txBody>
          <a:bodyPr/>
          <a:lstStyle/>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All immunoassays require the use of labeled material in order to measure the amount of antigen or antibody present. </a:t>
            </a:r>
          </a:p>
          <a:p>
            <a:pPr algn="just">
              <a:buFont typeface="Wingdings" panose="05000000000000000000" pitchFamily="2" charset="2"/>
              <a:buChar char="v"/>
            </a:pPr>
            <a:r>
              <a:rPr lang="en-US" dirty="0">
                <a:solidFill>
                  <a:schemeClr val="tx1"/>
                </a:solidFill>
                <a:effectLst>
                  <a:outerShdw blurRad="38100" dist="38100" dir="2700000" algn="tl">
                    <a:srgbClr val="000000">
                      <a:alpha val="43137"/>
                    </a:srgbClr>
                  </a:outerShdw>
                </a:effectLst>
              </a:rPr>
              <a:t>The labeled component of immunoassay is sometimes called </a:t>
            </a:r>
            <a:r>
              <a:rPr lang="en-US" b="1" dirty="0">
                <a:solidFill>
                  <a:schemeClr val="tx1"/>
                </a:solidFill>
                <a:effectLst>
                  <a:outerShdw blurRad="38100" dist="38100" dir="2700000" algn="tl">
                    <a:srgbClr val="000000">
                      <a:alpha val="43137"/>
                    </a:srgbClr>
                  </a:outerShdw>
                </a:effectLst>
              </a:rPr>
              <a:t>Tracer </a:t>
            </a:r>
          </a:p>
          <a:p>
            <a:pPr algn="just">
              <a:buFont typeface="Wingdings" panose="05000000000000000000" pitchFamily="2" charset="2"/>
              <a:buChar char="v"/>
            </a:pPr>
            <a:r>
              <a:rPr lang="en-US" b="1" dirty="0">
                <a:solidFill>
                  <a:schemeClr val="tx1"/>
                </a:solidFill>
                <a:effectLst>
                  <a:outerShdw blurRad="38100" dist="38100" dir="2700000" algn="tl">
                    <a:srgbClr val="000000">
                      <a:alpha val="43137"/>
                    </a:srgbClr>
                  </a:outerShdw>
                </a:effectLst>
              </a:rPr>
              <a:t>Examples of a label </a:t>
            </a:r>
          </a:p>
          <a:p>
            <a:pPr>
              <a:buFont typeface="Wingdings" panose="05000000000000000000" pitchFamily="2" charset="2"/>
              <a:buChar char="§"/>
            </a:pPr>
            <a:r>
              <a:rPr lang="en-US" dirty="0">
                <a:solidFill>
                  <a:schemeClr val="tx1"/>
                </a:solidFill>
                <a:effectLst>
                  <a:outerShdw blurRad="38100" dist="38100" dir="2700000" algn="tl">
                    <a:srgbClr val="000000">
                      <a:alpha val="43137"/>
                    </a:srgbClr>
                  </a:outerShdw>
                </a:effectLst>
              </a:rPr>
              <a:t>A radioactive compound, </a:t>
            </a:r>
          </a:p>
          <a:p>
            <a:pPr>
              <a:buFont typeface="Wingdings" panose="05000000000000000000" pitchFamily="2" charset="2"/>
              <a:buChar char="§"/>
            </a:pPr>
            <a:r>
              <a:rPr lang="en-US" dirty="0">
                <a:solidFill>
                  <a:schemeClr val="tx1"/>
                </a:solidFill>
                <a:effectLst>
                  <a:outerShdw blurRad="38100" dist="38100" dir="2700000" algn="tl">
                    <a:srgbClr val="000000">
                      <a:alpha val="43137"/>
                    </a:srgbClr>
                  </a:outerShdw>
                </a:effectLst>
              </a:rPr>
              <a:t> An enzyme that causes a change of color in a solution. </a:t>
            </a:r>
          </a:p>
          <a:p>
            <a:pPr>
              <a:buFont typeface="Wingdings" panose="05000000000000000000" pitchFamily="2" charset="2"/>
              <a:buChar char="§"/>
            </a:pPr>
            <a:r>
              <a:rPr lang="en-US" dirty="0">
                <a:solidFill>
                  <a:schemeClr val="tx1"/>
                </a:solidFill>
                <a:effectLst>
                  <a:outerShdw blurRad="38100" dist="38100" dir="2700000" algn="tl">
                    <a:srgbClr val="000000">
                      <a:alpha val="43137"/>
                    </a:srgbClr>
                  </a:outerShdw>
                </a:effectLst>
              </a:rPr>
              <a:t> or a substance that produces light.</a:t>
            </a:r>
            <a:endParaRPr lang="en-IN"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BA74DDDB-9D10-47F9-8DF8-10BDB3CC072F}"/>
              </a:ext>
            </a:extLst>
          </p:cNvPr>
          <p:cNvSpPr>
            <a:spLocks noGrp="1"/>
          </p:cNvSpPr>
          <p:nvPr>
            <p:ph type="sldNum" sz="quarter" idx="12"/>
          </p:nvPr>
        </p:nvSpPr>
        <p:spPr/>
        <p:txBody>
          <a:bodyPr/>
          <a:lstStyle/>
          <a:p>
            <a:r>
              <a:rPr lang="en-US" sz="1400" b="1" dirty="0"/>
              <a:t>7</a:t>
            </a:r>
          </a:p>
        </p:txBody>
      </p:sp>
      <p:sp>
        <p:nvSpPr>
          <p:cNvPr id="5" name="Footer Placeholder 4">
            <a:extLst>
              <a:ext uri="{FF2B5EF4-FFF2-40B4-BE49-F238E27FC236}">
                <a16:creationId xmlns:a16="http://schemas.microsoft.com/office/drawing/2014/main" id="{EEB13603-7013-682A-A858-B1B10B4081D1}"/>
              </a:ext>
            </a:extLst>
          </p:cNvPr>
          <p:cNvSpPr>
            <a:spLocks noGrp="1"/>
          </p:cNvSpPr>
          <p:nvPr>
            <p:ph type="ftr" sz="quarter" idx="11"/>
          </p:nvPr>
        </p:nvSpPr>
        <p:spPr/>
        <p:txBody>
          <a:bodyPr/>
          <a:lstStyle/>
          <a:p>
            <a:r>
              <a:rPr lang="en-US"/>
              <a:t>@Anmol kumar</a:t>
            </a:r>
            <a:endParaRPr lang="en-US" dirty="0"/>
          </a:p>
        </p:txBody>
      </p:sp>
    </p:spTree>
    <p:extLst>
      <p:ext uri="{BB962C8B-B14F-4D97-AF65-F5344CB8AC3E}">
        <p14:creationId xmlns:p14="http://schemas.microsoft.com/office/powerpoint/2010/main" val="403779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A8A3-C972-C227-A5DF-9377B1FEF309}"/>
              </a:ext>
            </a:extLst>
          </p:cNvPr>
          <p:cNvSpPr>
            <a:spLocks noGrp="1"/>
          </p:cNvSpPr>
          <p:nvPr>
            <p:ph type="title"/>
          </p:nvPr>
        </p:nvSpPr>
        <p:spPr>
          <a:xfrm>
            <a:off x="734876" y="257347"/>
            <a:ext cx="10213200" cy="1112836"/>
          </a:xfrm>
        </p:spPr>
        <p:txBody>
          <a:bodyPr/>
          <a:lstStyle/>
          <a:p>
            <a:r>
              <a:rPr lang="en-US" dirty="0">
                <a:effectLst>
                  <a:outerShdw blurRad="38100" dist="38100" dir="2700000" algn="tl">
                    <a:srgbClr val="000000">
                      <a:alpha val="43137"/>
                    </a:srgbClr>
                  </a:outerShdw>
                </a:effectLst>
              </a:rPr>
              <a:t>Separation matrices </a:t>
            </a:r>
            <a:endParaRPr lang="en-IN"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896583B-0A4D-E3B4-8ED3-879D1EA17689}"/>
              </a:ext>
            </a:extLst>
          </p:cNvPr>
          <p:cNvSpPr>
            <a:spLocks noGrp="1"/>
          </p:cNvSpPr>
          <p:nvPr>
            <p:ph idx="1"/>
          </p:nvPr>
        </p:nvSpPr>
        <p:spPr/>
        <p:txBody>
          <a:bodyPr/>
          <a:lstStyle/>
          <a:p>
            <a:pPr algn="just"/>
            <a:r>
              <a:rPr lang="en-US" b="0" i="0" dirty="0">
                <a:solidFill>
                  <a:schemeClr val="tx1"/>
                </a:solidFill>
                <a:effectLst>
                  <a:outerShdw blurRad="38100" dist="38100" dir="2700000" algn="tl">
                    <a:srgbClr val="000000">
                      <a:alpha val="43137"/>
                    </a:srgbClr>
                  </a:outerShdw>
                </a:effectLst>
              </a:rPr>
              <a:t> They are used for the separation of the immune complexes that formed as a result of immuno analytical reactions including polyethylene, glycol, charcoal, a second antibody, microbeads, or the most useful 96- well microwell plate; each well of the plate serves as a separate reaction tube. </a:t>
            </a:r>
          </a:p>
          <a:p>
            <a:pPr algn="just"/>
            <a:r>
              <a:rPr lang="en-US" b="0" i="0" dirty="0">
                <a:solidFill>
                  <a:schemeClr val="tx1"/>
                </a:solidFill>
                <a:effectLst>
                  <a:outerShdw blurRad="38100" dist="38100" dir="2700000" algn="tl">
                    <a:srgbClr val="000000">
                      <a:alpha val="43137"/>
                    </a:srgbClr>
                  </a:outerShdw>
                </a:effectLst>
              </a:rPr>
              <a:t> One component of the reaction(antibody or analyte) is coated onto the surface of the bottom of the plate wells and the immune complex is formed on the surface of the wells.</a:t>
            </a:r>
            <a:endParaRPr lang="en-IN" dirty="0">
              <a:solidFill>
                <a:schemeClr val="tx1"/>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701708C4-36F3-A58B-5FFE-13891831AEA5}"/>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0464DFDF-CEAC-FEE9-407F-59B5AED49AF5}"/>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43043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8C26-2277-C863-DEF3-3CAE37B0449D}"/>
              </a:ext>
            </a:extLst>
          </p:cNvPr>
          <p:cNvSpPr>
            <a:spLocks noGrp="1"/>
          </p:cNvSpPr>
          <p:nvPr>
            <p:ph type="title"/>
          </p:nvPr>
        </p:nvSpPr>
        <p:spPr/>
        <p:txBody>
          <a:bodyPr/>
          <a:lstStyle/>
          <a:p>
            <a:r>
              <a:rPr lang="en-US" dirty="0"/>
              <a:t>Types of immunoassay</a:t>
            </a:r>
            <a:endParaRPr lang="en-IN" dirty="0"/>
          </a:p>
        </p:txBody>
      </p:sp>
      <p:sp>
        <p:nvSpPr>
          <p:cNvPr id="3" name="Content Placeholder 2">
            <a:extLst>
              <a:ext uri="{FF2B5EF4-FFF2-40B4-BE49-F238E27FC236}">
                <a16:creationId xmlns:a16="http://schemas.microsoft.com/office/drawing/2014/main" id="{5C655F93-E940-2701-8452-0FF183BC813F}"/>
              </a:ext>
            </a:extLst>
          </p:cNvPr>
          <p:cNvSpPr>
            <a:spLocks noGrp="1"/>
          </p:cNvSpPr>
          <p:nvPr>
            <p:ph idx="1"/>
          </p:nvPr>
        </p:nvSpPr>
        <p:spPr/>
        <p:txBody>
          <a:bodyPr/>
          <a:lstStyle/>
          <a:p>
            <a:r>
              <a:rPr lang="en-US" dirty="0">
                <a:effectLst>
                  <a:outerShdw blurRad="38100" dist="38100" dir="2700000" algn="tl">
                    <a:srgbClr val="000000">
                      <a:alpha val="43137"/>
                    </a:srgbClr>
                  </a:outerShdw>
                </a:effectLst>
              </a:rPr>
              <a:t>Competitive immunoassay</a:t>
            </a:r>
          </a:p>
          <a:p>
            <a:r>
              <a:rPr lang="en-US" dirty="0">
                <a:effectLst>
                  <a:outerShdw blurRad="38100" dist="38100" dir="2700000" algn="tl">
                    <a:srgbClr val="000000">
                      <a:alpha val="43137"/>
                    </a:srgbClr>
                  </a:outerShdw>
                </a:effectLst>
              </a:rPr>
              <a:t>Non-competitive immunoassay</a:t>
            </a:r>
          </a:p>
          <a:p>
            <a:r>
              <a:rPr lang="en-US" dirty="0">
                <a:effectLst>
                  <a:outerShdw blurRad="38100" dist="38100" dir="2700000" algn="tl">
                    <a:srgbClr val="000000">
                      <a:alpha val="43137"/>
                    </a:srgbClr>
                  </a:outerShdw>
                </a:effectLst>
              </a:rPr>
              <a:t>Homogenous immunoassay</a:t>
            </a:r>
          </a:p>
          <a:p>
            <a:r>
              <a:rPr lang="en-US" dirty="0">
                <a:effectLst>
                  <a:outerShdw blurRad="38100" dist="38100" dir="2700000" algn="tl">
                    <a:srgbClr val="000000">
                      <a:alpha val="43137"/>
                    </a:srgbClr>
                  </a:outerShdw>
                </a:effectLst>
              </a:rPr>
              <a:t>Heterogenous immunoassay</a:t>
            </a:r>
            <a:br>
              <a:rPr lang="en-US" dirty="0">
                <a:effectLst>
                  <a:outerShdw blurRad="38100" dist="38100" dir="2700000" algn="tl">
                    <a:srgbClr val="000000">
                      <a:alpha val="43137"/>
                    </a:srgbClr>
                  </a:outerShdw>
                </a:effectLst>
              </a:rPr>
            </a:br>
            <a:endParaRPr lang="en-IN"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82AE92C3-6046-57E1-8A96-B65A5B8E144C}"/>
              </a:ext>
            </a:extLst>
          </p:cNvPr>
          <p:cNvSpPr>
            <a:spLocks noGrp="1"/>
          </p:cNvSpPr>
          <p:nvPr>
            <p:ph type="ftr" sz="quarter" idx="11"/>
          </p:nvPr>
        </p:nvSpPr>
        <p:spPr/>
        <p:txBody>
          <a:bodyPr/>
          <a:lstStyle/>
          <a:p>
            <a:r>
              <a:rPr lang="en-US"/>
              <a:t>@Anmol kumar</a:t>
            </a:r>
            <a:endParaRPr lang="en-US" dirty="0"/>
          </a:p>
        </p:txBody>
      </p:sp>
      <p:sp>
        <p:nvSpPr>
          <p:cNvPr id="5" name="Slide Number Placeholder 4">
            <a:extLst>
              <a:ext uri="{FF2B5EF4-FFF2-40B4-BE49-F238E27FC236}">
                <a16:creationId xmlns:a16="http://schemas.microsoft.com/office/drawing/2014/main" id="{59203E28-4279-C1DD-C99F-A83292DD1BC0}"/>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609774585"/>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Custom 5">
      <a:majorFont>
        <a:latin typeface="Goudy Old Style"/>
        <a:ea typeface=""/>
        <a:cs typeface=""/>
      </a:majorFont>
      <a:minorFont>
        <a:latin typeface="Times New Roman"/>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Frosty</Template>
  <TotalTime>2104</TotalTime>
  <Words>1753</Words>
  <Application>Microsoft Office PowerPoint</Application>
  <PresentationFormat>Widescreen</PresentationFormat>
  <Paragraphs>193</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Goudy Old Style</vt:lpstr>
      <vt:lpstr>Times New Roman</vt:lpstr>
      <vt:lpstr>Wingdings</vt:lpstr>
      <vt:lpstr>FrostyVTI</vt:lpstr>
      <vt:lpstr>    Topic –   Immunoassay of Digoxin </vt:lpstr>
      <vt:lpstr>Contents </vt:lpstr>
      <vt:lpstr>Immunoassay </vt:lpstr>
      <vt:lpstr>Principle of Immunoassay </vt:lpstr>
      <vt:lpstr>Antibodies </vt:lpstr>
      <vt:lpstr>Antigen: </vt:lpstr>
      <vt:lpstr>Labels</vt:lpstr>
      <vt:lpstr>Separation matrices </vt:lpstr>
      <vt:lpstr>Types of immunoassay</vt:lpstr>
      <vt:lpstr>Competitive immunoassay</vt:lpstr>
      <vt:lpstr>Non-competitive immunoassay</vt:lpstr>
      <vt:lpstr>.</vt:lpstr>
      <vt:lpstr>  Digoxin</vt:lpstr>
      <vt:lpstr>Need of Digoxin immunoassay</vt:lpstr>
      <vt:lpstr>Analytical methods for immunoassay of Digoxin </vt:lpstr>
      <vt:lpstr>Radioimmunoassay (RIA) </vt:lpstr>
      <vt:lpstr>Radioimmunoassay (RIA) Process </vt:lpstr>
      <vt:lpstr>Enzyme Immunoassay ( EIA) </vt:lpstr>
      <vt:lpstr>Enzyme Immunoassay ( EIA) </vt:lpstr>
      <vt:lpstr>Fluorescence Polarization Immunoassay (FPIA) </vt:lpstr>
      <vt:lpstr>FPIA</vt:lpstr>
      <vt:lpstr>Enzyme Multiplied Immunoassay (EMIT) </vt:lpstr>
      <vt:lpstr>EMIT</vt:lpstr>
      <vt:lpstr>The general procedure of Immunoassay of Digoxin</vt:lpstr>
      <vt:lpstr>Conti…</vt:lpstr>
      <vt:lpstr>Procedure: </vt:lpstr>
      <vt:lpstr>Cont…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Topic –   Immunoassay of Digoxin </dc:title>
  <dc:creator>Anmol</dc:creator>
  <cp:lastModifiedBy>Mamta Tiwari</cp:lastModifiedBy>
  <cp:revision>8</cp:revision>
  <dcterms:created xsi:type="dcterms:W3CDTF">2022-12-11T17:33:52Z</dcterms:created>
  <dcterms:modified xsi:type="dcterms:W3CDTF">2023-07-13T10:30:10Z</dcterms:modified>
</cp:coreProperties>
</file>