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07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35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3802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27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4955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6551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4642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67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05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53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87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2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6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72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3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88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F42C-2C17-4BC9-8051-035B06CE738C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B139AC-8BC2-4B34-B8FD-296A9C5817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1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900" dirty="0" smtClean="0"/>
              <a:t>Such a medium in which all components are known is a defined medium or synthetic medium.</a:t>
            </a:r>
          </a:p>
          <a:p>
            <a:pPr>
              <a:buNone/>
            </a:pPr>
            <a:r>
              <a:rPr lang="en-US" sz="1900" b="1" dirty="0" smtClean="0"/>
              <a:t>Medium for </a:t>
            </a:r>
            <a:r>
              <a:rPr lang="en-US" sz="1900" b="1" i="1" dirty="0" smtClean="0"/>
              <a:t>Escherichia coli 	</a:t>
            </a:r>
            <a:r>
              <a:rPr lang="en-US" sz="1900" b="1" dirty="0" smtClean="0"/>
              <a:t>Amount (g/liter)</a:t>
            </a:r>
          </a:p>
          <a:p>
            <a:r>
              <a:rPr lang="en-US" sz="1900" dirty="0" smtClean="0"/>
              <a:t>Glucose 				1.0</a:t>
            </a:r>
          </a:p>
          <a:p>
            <a:r>
              <a:rPr lang="en-US" sz="1900" dirty="0" smtClean="0"/>
              <a:t>Na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HPO</a:t>
            </a:r>
            <a:r>
              <a:rPr lang="en-US" sz="1900" baseline="-25000" dirty="0" smtClean="0"/>
              <a:t>4 </a:t>
            </a:r>
            <a:r>
              <a:rPr lang="en-US" sz="1900" dirty="0" smtClean="0"/>
              <a:t>				16.4</a:t>
            </a:r>
          </a:p>
          <a:p>
            <a:r>
              <a:rPr lang="en-US" sz="1900" dirty="0" smtClean="0"/>
              <a:t>KH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PO</a:t>
            </a:r>
            <a:r>
              <a:rPr lang="en-US" sz="1900" baseline="-25000" dirty="0" smtClean="0"/>
              <a:t>4 </a:t>
            </a:r>
            <a:r>
              <a:rPr lang="en-US" sz="1900" dirty="0" smtClean="0"/>
              <a:t>				1.5</a:t>
            </a:r>
          </a:p>
          <a:p>
            <a:r>
              <a:rPr lang="en-US" sz="1900" dirty="0" smtClean="0"/>
              <a:t>(NH4)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SO</a:t>
            </a:r>
            <a:r>
              <a:rPr lang="en-US" sz="1900" baseline="-25000" dirty="0" smtClean="0"/>
              <a:t>4</a:t>
            </a:r>
            <a:r>
              <a:rPr lang="en-US" sz="1900" dirty="0" smtClean="0"/>
              <a:t> 		       2.0</a:t>
            </a:r>
          </a:p>
          <a:p>
            <a:r>
              <a:rPr lang="en-US" sz="1900" dirty="0" smtClean="0"/>
              <a:t>MgSO</a:t>
            </a:r>
            <a:r>
              <a:rPr lang="en-US" sz="1900" baseline="-25000" dirty="0" smtClean="0"/>
              <a:t>4</a:t>
            </a:r>
            <a:r>
              <a:rPr lang="en-US" sz="1900" dirty="0" smtClean="0"/>
              <a:t>7H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O 		       200.0 mg</a:t>
            </a:r>
          </a:p>
          <a:p>
            <a:r>
              <a:rPr lang="en-US" sz="1900" dirty="0" smtClean="0"/>
              <a:t>CaCl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 				 10.0 mg</a:t>
            </a:r>
          </a:p>
          <a:p>
            <a:r>
              <a:rPr lang="en-US" sz="1900" dirty="0" smtClean="0"/>
              <a:t>FeSO</a:t>
            </a:r>
            <a:r>
              <a:rPr lang="en-US" sz="1900" baseline="-25000" dirty="0" smtClean="0"/>
              <a:t>4</a:t>
            </a:r>
            <a:r>
              <a:rPr lang="en-US" sz="1900" dirty="0" smtClean="0"/>
              <a:t>7H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O			  0.5 mg</a:t>
            </a:r>
          </a:p>
          <a:p>
            <a:r>
              <a:rPr lang="en-US" sz="1900" dirty="0" smtClean="0"/>
              <a:t>Final pH 				  6.8–7.0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395567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400" b="1" dirty="0" smtClean="0">
                <a:solidFill>
                  <a:srgbClr val="00B0F0"/>
                </a:solidFill>
              </a:rPr>
              <a:t>Defined medium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5" y="285728"/>
            <a:ext cx="3286148" cy="71438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C</a:t>
            </a:r>
            <a:r>
              <a:rPr lang="en-US" sz="2400" dirty="0" smtClean="0">
                <a:solidFill>
                  <a:srgbClr val="00B0F0"/>
                </a:solidFill>
              </a:rPr>
              <a:t>omplex media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71547"/>
            <a:ext cx="6347714" cy="18573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Media that contain some ingredients of unknown chemical composition are complex media.</a:t>
            </a:r>
          </a:p>
          <a:p>
            <a:pPr>
              <a:buNone/>
            </a:pPr>
            <a:r>
              <a:rPr lang="en-US" dirty="0" smtClean="0"/>
              <a:t>	Nutrient Broth                	 Amount (g/liter)</a:t>
            </a:r>
          </a:p>
          <a:p>
            <a:r>
              <a:rPr lang="en-US" dirty="0" smtClean="0"/>
              <a:t>Peptone (gelatin </a:t>
            </a:r>
            <a:r>
              <a:rPr lang="en-US" dirty="0" err="1" smtClean="0"/>
              <a:t>hydrolysate</a:t>
            </a:r>
            <a:r>
              <a:rPr lang="en-US" dirty="0" smtClean="0"/>
              <a:t>)  		5</a:t>
            </a:r>
          </a:p>
          <a:p>
            <a:r>
              <a:rPr lang="en-US" dirty="0" smtClean="0"/>
              <a:t>Beef extract                                	 3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929066"/>
            <a:ext cx="7929617" cy="2112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Agar is a sulfated polymer composed mainly of D-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galactose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3,6-anhydro-L-galactose,and D-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glucuronic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usually is extracted from red algae. Agar is well suited as a solidifying agent because after it has been melted in boiling water, it can be cooled to about 40 to 42°C before hardening and will not melt again until the temperature rises to about 80 to 90°C.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48" y="3324244"/>
            <a:ext cx="1247757" cy="4619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29289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Selective media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favor the growth of particular microorganisms.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Bile salts or dyes like basic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fuchsin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crystal violet favor the growth of gram-negative bacteria by inhibiting the growth of gram-positive bacteria without affecting gram-negative organisms.</a:t>
            </a:r>
          </a:p>
          <a:p>
            <a:pPr algn="just"/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Endo agar, eosin </a:t>
            </a:r>
            <a:r>
              <a:rPr lang="en-US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blue agar, and </a:t>
            </a:r>
            <a:r>
              <a:rPr lang="en-US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MacConkey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three media widely used for the detection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related bacteria in water supplies and elsewhere, contain dyes that suppress gram-positive bacterial growth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osin Methylene Blue Agar (EMB Agar) • Microbe On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963" y="3714752"/>
            <a:ext cx="2701913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485778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b="1" dirty="0" smtClean="0">
                <a:solidFill>
                  <a:srgbClr val="00B0F0"/>
                </a:solidFill>
              </a:rPr>
              <a:t>Differential media </a:t>
            </a:r>
            <a:r>
              <a:rPr lang="en-US" sz="2600" dirty="0" smtClean="0"/>
              <a:t>are media that distinguish between different groups of bacteria and even permit tentative identification of microorganisms based on their biological characteristics.</a:t>
            </a:r>
          </a:p>
          <a:p>
            <a:pPr algn="just"/>
            <a:r>
              <a:rPr lang="en-US" sz="2600" b="1" dirty="0" smtClean="0">
                <a:solidFill>
                  <a:srgbClr val="00B0F0"/>
                </a:solidFill>
              </a:rPr>
              <a:t>Blood agar </a:t>
            </a:r>
            <a:r>
              <a:rPr lang="en-US" sz="2600" dirty="0" smtClean="0"/>
              <a:t>is both a differential medium and an enriched one. It distinguishes between hemolytic and </a:t>
            </a:r>
            <a:r>
              <a:rPr lang="en-US" sz="2600" dirty="0" err="1" smtClean="0"/>
              <a:t>nonhemolytic</a:t>
            </a:r>
            <a:r>
              <a:rPr lang="en-US" sz="2600" dirty="0" smtClean="0"/>
              <a:t> bacteria. Hemolytic bacteria (e.g., many streptococci and staphylococci isolated from throats) produce clear zones around their colonies because of red blood cell destruction. </a:t>
            </a:r>
          </a:p>
          <a:p>
            <a:pPr algn="just"/>
            <a:endParaRPr lang="en-US" sz="2600" b="1" dirty="0" smtClean="0">
              <a:solidFill>
                <a:srgbClr val="00B0F0"/>
              </a:solidFill>
            </a:endParaRPr>
          </a:p>
          <a:p>
            <a:pPr algn="just"/>
            <a:endParaRPr lang="en-US" sz="2600" b="1" dirty="0" smtClean="0">
              <a:solidFill>
                <a:srgbClr val="00B0F0"/>
              </a:solidFill>
            </a:endParaRPr>
          </a:p>
          <a:p>
            <a:pPr algn="just"/>
            <a:endParaRPr lang="en-US" sz="2600" b="1" dirty="0" smtClean="0">
              <a:solidFill>
                <a:srgbClr val="00B0F0"/>
              </a:solidFill>
            </a:endParaRPr>
          </a:p>
          <a:p>
            <a:pPr algn="just"/>
            <a:endParaRPr lang="en-US" sz="2600" b="1" dirty="0" smtClean="0">
              <a:solidFill>
                <a:srgbClr val="00B0F0"/>
              </a:solidFill>
            </a:endParaRPr>
          </a:p>
          <a:p>
            <a:pPr algn="just"/>
            <a:endParaRPr lang="en-US" sz="2600" b="1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en-US" sz="2600" b="1" dirty="0" smtClean="0">
                <a:solidFill>
                  <a:srgbClr val="00B0F0"/>
                </a:solidFill>
              </a:rPr>
              <a:t>	</a:t>
            </a:r>
            <a:r>
              <a:rPr lang="en-US" sz="2600" b="1" dirty="0" err="1" smtClean="0">
                <a:solidFill>
                  <a:srgbClr val="00B0F0"/>
                </a:solidFill>
              </a:rPr>
              <a:t>MacConkey</a:t>
            </a:r>
            <a:r>
              <a:rPr lang="en-US" sz="2600" b="1" dirty="0" smtClean="0">
                <a:solidFill>
                  <a:srgbClr val="00B0F0"/>
                </a:solidFill>
              </a:rPr>
              <a:t> </a:t>
            </a:r>
            <a:r>
              <a:rPr lang="en-US" sz="2600" b="1" dirty="0" smtClean="0">
                <a:solidFill>
                  <a:srgbClr val="00B0F0"/>
                </a:solidFill>
              </a:rPr>
              <a:t>agar </a:t>
            </a:r>
            <a:r>
              <a:rPr lang="en-US" sz="2600" dirty="0" smtClean="0"/>
              <a:t>is both differential and selective. Since it contains lactose and neutral red dye, lactose-fermenting colonies appear pink to red in color and are easily distinguished from colonies of non-</a:t>
            </a:r>
            <a:r>
              <a:rPr lang="en-US" sz="2600" dirty="0" err="1" smtClean="0"/>
              <a:t>fermenters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1026" name="AutoShape 2" descr="bioMérieux - Culture Media | product - Columbia agar + 5% sheep bl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ioMérieux - Culture Media | product - Columbia agar + 5% sheep blo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MacConkey Agar: Composition, Uses, Colony Characteristics • Microbe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143512"/>
            <a:ext cx="1785950" cy="1643074"/>
          </a:xfrm>
          <a:prstGeom prst="rect">
            <a:avLst/>
          </a:prstGeom>
          <a:noFill/>
        </p:spPr>
      </p:pic>
      <p:pic>
        <p:nvPicPr>
          <p:cNvPr id="1031" name="Picture 7" descr="C:\Users\hp\Desktop\blood ag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6542" y="2428868"/>
            <a:ext cx="1866896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461</TotalTime>
  <Words>68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Theme1</vt:lpstr>
      <vt:lpstr>Slide 1</vt:lpstr>
      <vt:lpstr>Complex media</vt:lpstr>
      <vt:lpstr>Slide 3</vt:lpstr>
      <vt:lpstr>Slide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2021-11-17T08:38:31Z</dcterms:created>
  <dcterms:modified xsi:type="dcterms:W3CDTF">2021-12-20T08:43:31Z</dcterms:modified>
</cp:coreProperties>
</file>