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Wound Healing-2</a:t>
            </a:r>
            <a:endParaRPr lang="en-IN" dirty="0"/>
          </a:p>
        </p:txBody>
      </p:sp>
      <p:sp>
        <p:nvSpPr>
          <p:cNvPr id="3" name="Subtitle 2"/>
          <p:cNvSpPr>
            <a:spLocks noGrp="1"/>
          </p:cNvSpPr>
          <p:nvPr>
            <p:ph type="subTitle" idx="1"/>
          </p:nvPr>
        </p:nvSpPr>
        <p:spPr/>
        <p:txBody>
          <a:bodyPr/>
          <a:lstStyle/>
          <a:p>
            <a:r>
              <a:rPr lang="en-US" dirty="0" err="1" smtClean="0"/>
              <a:t>Dr</a:t>
            </a:r>
            <a:r>
              <a:rPr lang="en-US" dirty="0" smtClean="0"/>
              <a:t> </a:t>
            </a:r>
            <a:r>
              <a:rPr lang="en-US" dirty="0" err="1" smtClean="0"/>
              <a:t>Versha</a:t>
            </a:r>
            <a:r>
              <a:rPr lang="en-US" dirty="0" smtClean="0"/>
              <a:t> Prasad</a:t>
            </a:r>
            <a:endParaRPr lang="en-IN" dirty="0"/>
          </a:p>
        </p:txBody>
      </p:sp>
    </p:spTree>
    <p:extLst>
      <p:ext uri="{BB962C8B-B14F-4D97-AF65-F5344CB8AC3E}">
        <p14:creationId xmlns:p14="http://schemas.microsoft.com/office/powerpoint/2010/main" val="3941427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influencing healing and repair</a:t>
            </a:r>
            <a:endParaRPr lang="en-IN" dirty="0"/>
          </a:p>
        </p:txBody>
      </p:sp>
      <p:sp>
        <p:nvSpPr>
          <p:cNvPr id="3" name="Content Placeholder 2"/>
          <p:cNvSpPr>
            <a:spLocks noGrp="1"/>
          </p:cNvSpPr>
          <p:nvPr>
            <p:ph idx="1"/>
          </p:nvPr>
        </p:nvSpPr>
        <p:spPr/>
        <p:txBody>
          <a:bodyPr/>
          <a:lstStyle/>
          <a:p>
            <a:pPr>
              <a:buFontTx/>
              <a:buChar char="-"/>
            </a:pPr>
            <a:r>
              <a:rPr lang="en-US" dirty="0" smtClean="0"/>
              <a:t>Bony Adhesions-Adhesion of the wound edges to bony surfaces prevents proper contraction and proper approximation of the wound edges which causing delay in wound healing.</a:t>
            </a:r>
          </a:p>
          <a:p>
            <a:pPr>
              <a:buFontTx/>
              <a:buChar char="-"/>
            </a:pPr>
            <a:r>
              <a:rPr lang="en-US" dirty="0" smtClean="0"/>
              <a:t>Radiation- Ionizing radiation causing destruction of vascularity and also inhibits wound contraction. This causes delay in wound healing.</a:t>
            </a:r>
          </a:p>
          <a:p>
            <a:pPr marL="0" indent="0">
              <a:buNone/>
            </a:pPr>
            <a:r>
              <a:rPr lang="en-US" dirty="0" smtClean="0"/>
              <a:t>- Local Temperature- In hyper thermic environment wound healing is enhanced . Dry wound heals early. While in hypothermic environment healing is delayed.</a:t>
            </a:r>
          </a:p>
          <a:p>
            <a:pPr>
              <a:buFontTx/>
              <a:buChar char="-"/>
            </a:pPr>
            <a:endParaRPr lang="en-IN" dirty="0"/>
          </a:p>
        </p:txBody>
      </p:sp>
    </p:spTree>
    <p:extLst>
      <p:ext uri="{BB962C8B-B14F-4D97-AF65-F5344CB8AC3E}">
        <p14:creationId xmlns:p14="http://schemas.microsoft.com/office/powerpoint/2010/main" val="1581630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influencing healing and repair</a:t>
            </a:r>
            <a:endParaRPr lang="en-IN" dirty="0"/>
          </a:p>
        </p:txBody>
      </p:sp>
      <p:sp>
        <p:nvSpPr>
          <p:cNvPr id="3" name="Content Placeholder 2"/>
          <p:cNvSpPr>
            <a:spLocks noGrp="1"/>
          </p:cNvSpPr>
          <p:nvPr>
            <p:ph idx="1"/>
          </p:nvPr>
        </p:nvSpPr>
        <p:spPr/>
        <p:txBody>
          <a:bodyPr>
            <a:normAutofit fontScale="85000" lnSpcReduction="20000"/>
          </a:bodyPr>
          <a:lstStyle/>
          <a:p>
            <a:r>
              <a:rPr lang="en-US" dirty="0" smtClean="0"/>
              <a:t>General Factors= </a:t>
            </a:r>
          </a:p>
          <a:p>
            <a:pPr>
              <a:buFontTx/>
              <a:buChar char="-"/>
            </a:pPr>
            <a:r>
              <a:rPr lang="en-US" b="1" dirty="0" smtClean="0"/>
              <a:t>Infection and inflammation- </a:t>
            </a:r>
            <a:r>
              <a:rPr lang="en-US" dirty="0" smtClean="0"/>
              <a:t>These delays wound healing.</a:t>
            </a:r>
          </a:p>
          <a:p>
            <a:pPr>
              <a:buFontTx/>
              <a:buChar char="-"/>
            </a:pPr>
            <a:r>
              <a:rPr lang="en-US" b="1" dirty="0" smtClean="0"/>
              <a:t>Nutritional deficiencies- </a:t>
            </a:r>
            <a:r>
              <a:rPr lang="en-US" dirty="0" smtClean="0"/>
              <a:t>Deficiencies of vitamin –C , protein and zinc delays healing.</a:t>
            </a:r>
          </a:p>
          <a:p>
            <a:pPr>
              <a:buFont typeface="Wingdings" panose="05000000000000000000" pitchFamily="2" charset="2"/>
              <a:buChar char="q"/>
            </a:pPr>
            <a:r>
              <a:rPr lang="en-US" dirty="0" smtClean="0"/>
              <a:t>Vitamin C is needed for collagen synthesis and formation of intercellular ground substances. So its deficiencies delays wound healing In case of scurvy healed wound or a healed fracture is so weak that it can again fractured and damaged</a:t>
            </a:r>
          </a:p>
          <a:p>
            <a:pPr>
              <a:buFont typeface="Wingdings" panose="05000000000000000000" pitchFamily="2" charset="2"/>
              <a:buChar char="q"/>
            </a:pPr>
            <a:r>
              <a:rPr lang="en-US" dirty="0" smtClean="0"/>
              <a:t>Protein deficiency inhibits slows granulation tissue formation. So in case of starving there is delay in healing.</a:t>
            </a:r>
          </a:p>
          <a:p>
            <a:pPr>
              <a:buFont typeface="Wingdings" panose="05000000000000000000" pitchFamily="2" charset="2"/>
              <a:buChar char="q"/>
            </a:pPr>
            <a:r>
              <a:rPr lang="en-US" dirty="0" smtClean="0"/>
              <a:t>Zinc is another important substance for wound healing . It </a:t>
            </a:r>
            <a:r>
              <a:rPr lang="en-US" dirty="0" err="1" smtClean="0"/>
              <a:t>uis</a:t>
            </a:r>
            <a:r>
              <a:rPr lang="en-US" dirty="0" smtClean="0"/>
              <a:t> an important cofactor for many enzymes. Its deficiency delays wound healing.</a:t>
            </a:r>
          </a:p>
          <a:p>
            <a:pPr>
              <a:buFontTx/>
              <a:buChar char="-"/>
            </a:pPr>
            <a:endParaRPr lang="en-IN" dirty="0"/>
          </a:p>
        </p:txBody>
      </p:sp>
    </p:spTree>
    <p:extLst>
      <p:ext uri="{BB962C8B-B14F-4D97-AF65-F5344CB8AC3E}">
        <p14:creationId xmlns:p14="http://schemas.microsoft.com/office/powerpoint/2010/main" val="423143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influencing healing and repair</a:t>
            </a:r>
            <a:endParaRPr lang="en-IN" dirty="0"/>
          </a:p>
        </p:txBody>
      </p:sp>
      <p:sp>
        <p:nvSpPr>
          <p:cNvPr id="3" name="Content Placeholder 2"/>
          <p:cNvSpPr>
            <a:spLocks noGrp="1"/>
          </p:cNvSpPr>
          <p:nvPr>
            <p:ph idx="1"/>
          </p:nvPr>
        </p:nvSpPr>
        <p:spPr/>
        <p:txBody>
          <a:bodyPr/>
          <a:lstStyle/>
          <a:p>
            <a:r>
              <a:rPr lang="en-US" dirty="0" smtClean="0"/>
              <a:t>Age- Wound healing is slower in older age group . Fasten in younger age group.</a:t>
            </a:r>
          </a:p>
          <a:p>
            <a:r>
              <a:rPr lang="en-US" dirty="0" smtClean="0"/>
              <a:t>Diabetes Mellitus- There is significant delay in wound healing in diabetics. This is due to its effects on carbohydrate metabolism.</a:t>
            </a:r>
          </a:p>
          <a:p>
            <a:r>
              <a:rPr lang="en-US" dirty="0" smtClean="0"/>
              <a:t>Steroids- Corticosteroids delays wound healing by inhibiting collagen synthesis. There is impaired granulation tissue formation and wound contraction. Steroids inhibits formation of proliferation of fibroblast and new vessel formation.</a:t>
            </a:r>
            <a:endParaRPr lang="en-IN" dirty="0"/>
          </a:p>
        </p:txBody>
      </p:sp>
    </p:spTree>
    <p:extLst>
      <p:ext uri="{BB962C8B-B14F-4D97-AF65-F5344CB8AC3E}">
        <p14:creationId xmlns:p14="http://schemas.microsoft.com/office/powerpoint/2010/main" val="401573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 Heeling by secondary Intention</a:t>
            </a:r>
            <a:endParaRPr lang="en-IN" dirty="0"/>
          </a:p>
        </p:txBody>
      </p:sp>
      <p:sp>
        <p:nvSpPr>
          <p:cNvPr id="3" name="Content Placeholder 2"/>
          <p:cNvSpPr>
            <a:spLocks noGrp="1"/>
          </p:cNvSpPr>
          <p:nvPr>
            <p:ph idx="1"/>
          </p:nvPr>
        </p:nvSpPr>
        <p:spPr/>
        <p:txBody>
          <a:bodyPr/>
          <a:lstStyle/>
          <a:p>
            <a:r>
              <a:rPr lang="en-US" dirty="0" smtClean="0"/>
              <a:t>For the healing by secondary intention wound have fallowing characteristics</a:t>
            </a:r>
          </a:p>
          <a:p>
            <a:pPr marL="514350" indent="-514350">
              <a:buFont typeface="+mj-lt"/>
              <a:buAutoNum type="romanUcPeriod"/>
            </a:pPr>
            <a:r>
              <a:rPr lang="en-US" dirty="0" smtClean="0"/>
              <a:t>Open wound- Wound is of open wound particularly when there is a significant loss of tissues. </a:t>
            </a:r>
          </a:p>
          <a:p>
            <a:pPr marL="514350" indent="-514350">
              <a:buFont typeface="+mj-lt"/>
              <a:buAutoNum type="romanUcPeriod"/>
            </a:pPr>
            <a:r>
              <a:rPr lang="en-US" dirty="0" smtClean="0"/>
              <a:t>Infection- If the wound get infected healed by secondary union</a:t>
            </a:r>
          </a:p>
          <a:p>
            <a:pPr marL="514350" indent="-514350">
              <a:buFont typeface="+mj-lt"/>
              <a:buAutoNum type="romanUcPeriod"/>
            </a:pPr>
            <a:r>
              <a:rPr lang="en-US" dirty="0" smtClean="0"/>
              <a:t>Necrosis- Presence of tissue necrosis.</a:t>
            </a:r>
          </a:p>
          <a:p>
            <a:pPr marL="514350" indent="-514350">
              <a:buFont typeface="+mj-lt"/>
              <a:buAutoNum type="romanUcPeriod"/>
            </a:pPr>
            <a:r>
              <a:rPr lang="en-US" dirty="0" smtClean="0"/>
              <a:t>Wound is not approximated by surgical sutures but it is left open.</a:t>
            </a:r>
            <a:endParaRPr lang="en-IN" dirty="0"/>
          </a:p>
        </p:txBody>
      </p:sp>
    </p:spTree>
    <p:extLst>
      <p:ext uri="{BB962C8B-B14F-4D97-AF65-F5344CB8AC3E}">
        <p14:creationId xmlns:p14="http://schemas.microsoft.com/office/powerpoint/2010/main" val="408708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wound healing by secondary union</a:t>
            </a:r>
            <a:endParaRPr lang="en-IN"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lphaUcPeriod"/>
            </a:pPr>
            <a:r>
              <a:rPr lang="en-US" dirty="0" smtClean="0"/>
              <a:t>Initial Stage- The extensive tissue loss is immediately filled with the blood which soon clots. The clot dries up and forms scab.</a:t>
            </a:r>
          </a:p>
          <a:p>
            <a:pPr marL="457200" indent="-457200">
              <a:buFont typeface="+mj-lt"/>
              <a:buAutoNum type="alphaUcPeriod"/>
            </a:pPr>
            <a:r>
              <a:rPr lang="en-US" dirty="0" smtClean="0"/>
              <a:t>Inflammatory Phase- Surrounding tissue shows inflammation. Initially acute inflammatory response and later by macrophages</a:t>
            </a:r>
          </a:p>
          <a:p>
            <a:pPr marL="457200" indent="-457200">
              <a:buFont typeface="+mj-lt"/>
              <a:buAutoNum type="alphaUcPeriod"/>
            </a:pPr>
            <a:r>
              <a:rPr lang="en-US" dirty="0" smtClean="0"/>
              <a:t>Epithelial changes – Like primary healing the epithelial cells from both the margins of the wound proliferate and migrate into the wound, but the proliferating epithelial cells do not cover the surface fully until granulation tissue from the base has started filling the wound space. So the preexisting viable connective tissue is separated from necrotic material and clot on the surface thus forming scab which “cast off”.</a:t>
            </a:r>
            <a:endParaRPr lang="en-IN" dirty="0"/>
          </a:p>
        </p:txBody>
      </p:sp>
    </p:spTree>
    <p:extLst>
      <p:ext uri="{BB962C8B-B14F-4D97-AF65-F5344CB8AC3E}">
        <p14:creationId xmlns:p14="http://schemas.microsoft.com/office/powerpoint/2010/main" val="216990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wound healing by secondary union</a:t>
            </a:r>
            <a:endParaRPr lang="en-IN" dirty="0"/>
          </a:p>
        </p:txBody>
      </p:sp>
      <p:sp>
        <p:nvSpPr>
          <p:cNvPr id="3" name="Content Placeholder 2"/>
          <p:cNvSpPr>
            <a:spLocks noGrp="1"/>
          </p:cNvSpPr>
          <p:nvPr>
            <p:ph idx="1"/>
          </p:nvPr>
        </p:nvSpPr>
        <p:spPr/>
        <p:txBody>
          <a:bodyPr/>
          <a:lstStyle/>
          <a:p>
            <a:pPr marL="0" indent="0">
              <a:buNone/>
            </a:pPr>
            <a:r>
              <a:rPr lang="en-US" dirty="0" smtClean="0">
                <a:solidFill>
                  <a:srgbClr val="92D050"/>
                </a:solidFill>
              </a:rPr>
              <a:t>D</a:t>
            </a:r>
            <a:r>
              <a:rPr lang="en-US" dirty="0" smtClean="0"/>
              <a:t>. Granulation tissue formation- The main bulk of healing by secondary union is by granulation tissue formation. It is formed by proliferation of fibroblast and neo vascularization from the adjacent viable tissues. </a:t>
            </a:r>
          </a:p>
          <a:p>
            <a:pPr marL="0" indent="0">
              <a:buNone/>
            </a:pPr>
            <a:r>
              <a:rPr lang="en-US" dirty="0" smtClean="0"/>
              <a:t>Newly formed granulation tissue is deep red , granular and very fragile. Latter it becomes pale and white due to increase in collagen. The specialized structures like hair follicles and sweat glands are not replaced unless their viable residue remain</a:t>
            </a:r>
            <a:endParaRPr lang="en-IN" dirty="0"/>
          </a:p>
        </p:txBody>
      </p:sp>
    </p:spTree>
    <p:extLst>
      <p:ext uri="{BB962C8B-B14F-4D97-AF65-F5344CB8AC3E}">
        <p14:creationId xmlns:p14="http://schemas.microsoft.com/office/powerpoint/2010/main" val="2253289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wound healing by secondary union</a:t>
            </a:r>
            <a:endParaRPr lang="en-IN" dirty="0"/>
          </a:p>
        </p:txBody>
      </p:sp>
      <p:sp>
        <p:nvSpPr>
          <p:cNvPr id="3" name="Content Placeholder 2"/>
          <p:cNvSpPr>
            <a:spLocks noGrp="1"/>
          </p:cNvSpPr>
          <p:nvPr>
            <p:ph idx="1"/>
          </p:nvPr>
        </p:nvSpPr>
        <p:spPr/>
        <p:txBody>
          <a:bodyPr/>
          <a:lstStyle/>
          <a:p>
            <a:pPr marL="0" indent="0">
              <a:buNone/>
            </a:pPr>
            <a:r>
              <a:rPr lang="en-US" dirty="0" smtClean="0">
                <a:solidFill>
                  <a:srgbClr val="92D050"/>
                </a:solidFill>
              </a:rPr>
              <a:t>E. </a:t>
            </a:r>
            <a:r>
              <a:rPr lang="en-US" dirty="0" smtClean="0">
                <a:solidFill>
                  <a:schemeClr val="tx1"/>
                </a:solidFill>
              </a:rPr>
              <a:t>Wound Contraction- Contraction of wound is the important feature of healing by secondary intention not seen in healing by primary intention. Wound contraction is due to presence of myofibrobast in the granulation tissue. The wound contracts to 1/3 </a:t>
            </a:r>
            <a:r>
              <a:rPr lang="en-US" dirty="0" err="1" smtClean="0">
                <a:solidFill>
                  <a:schemeClr val="tx1"/>
                </a:solidFill>
              </a:rPr>
              <a:t>rd</a:t>
            </a:r>
            <a:r>
              <a:rPr lang="en-US" dirty="0" smtClean="0">
                <a:solidFill>
                  <a:schemeClr val="tx1"/>
                </a:solidFill>
              </a:rPr>
              <a:t> to 1/4 </a:t>
            </a:r>
            <a:r>
              <a:rPr lang="en-US" dirty="0" err="1" smtClean="0">
                <a:solidFill>
                  <a:schemeClr val="tx1"/>
                </a:solidFill>
              </a:rPr>
              <a:t>th</a:t>
            </a:r>
            <a:r>
              <a:rPr lang="en-US" dirty="0" smtClean="0">
                <a:solidFill>
                  <a:schemeClr val="tx1"/>
                </a:solidFill>
              </a:rPr>
              <a:t> of its original size.</a:t>
            </a:r>
          </a:p>
          <a:p>
            <a:pPr marL="0" indent="0">
              <a:buNone/>
            </a:pPr>
            <a:r>
              <a:rPr lang="en-US" dirty="0" smtClean="0">
                <a:solidFill>
                  <a:schemeClr val="tx1"/>
                </a:solidFill>
              </a:rPr>
              <a:t>The migrating epithelial cells soon cover the granulation tissue and forms regenerating epidermis. There is increased accumulation of collagen and fibroblast. This leads to scar formation. </a:t>
            </a:r>
            <a:endParaRPr lang="en-IN" dirty="0">
              <a:solidFill>
                <a:srgbClr val="92D050"/>
              </a:solidFill>
            </a:endParaRPr>
          </a:p>
        </p:txBody>
      </p:sp>
    </p:spTree>
    <p:extLst>
      <p:ext uri="{BB962C8B-B14F-4D97-AF65-F5344CB8AC3E}">
        <p14:creationId xmlns:p14="http://schemas.microsoft.com/office/powerpoint/2010/main" val="2194446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 of Wound Healing</a:t>
            </a:r>
            <a:endParaRPr lang="en-IN" dirty="0"/>
          </a:p>
        </p:txBody>
      </p:sp>
      <p:sp>
        <p:nvSpPr>
          <p:cNvPr id="3" name="Content Placeholder 2"/>
          <p:cNvSpPr>
            <a:spLocks noGrp="1"/>
          </p:cNvSpPr>
          <p:nvPr>
            <p:ph idx="1"/>
          </p:nvPr>
        </p:nvSpPr>
        <p:spPr/>
        <p:txBody>
          <a:bodyPr/>
          <a:lstStyle/>
          <a:p>
            <a:pPr marL="514350" indent="-514350">
              <a:buFont typeface="+mj-lt"/>
              <a:buAutoNum type="romanUcPeriod"/>
            </a:pPr>
            <a:r>
              <a:rPr lang="en-US" dirty="0" smtClean="0"/>
              <a:t>Infection- Infection delays wound healing</a:t>
            </a:r>
          </a:p>
          <a:p>
            <a:pPr marL="514350" indent="-514350">
              <a:buFont typeface="+mj-lt"/>
              <a:buAutoNum type="romanUcPeriod"/>
            </a:pPr>
            <a:r>
              <a:rPr lang="en-US" dirty="0" smtClean="0"/>
              <a:t>Pigmentation</a:t>
            </a:r>
          </a:p>
          <a:p>
            <a:pPr marL="514350" indent="-514350">
              <a:buFont typeface="+mj-lt"/>
              <a:buAutoNum type="romanUcPeriod"/>
            </a:pPr>
            <a:r>
              <a:rPr lang="en-US" dirty="0" smtClean="0"/>
              <a:t>Incisional Hernia- A weak scar specially after laparotomy ( Incision in the abdominal cavity and open it for treatment purpose) may be the site for incisional hernia.</a:t>
            </a:r>
          </a:p>
          <a:p>
            <a:pPr marL="514350" indent="-514350">
              <a:buFont typeface="+mj-lt"/>
              <a:buAutoNum type="romanUcPeriod"/>
            </a:pPr>
            <a:r>
              <a:rPr lang="en-US" dirty="0" smtClean="0"/>
              <a:t>Hypertrophied scar- The formation of excess collagen in the form of thick bundles which causes swelling at the site of wound known as “Keloid” .</a:t>
            </a:r>
            <a:endParaRPr lang="en-IN" dirty="0"/>
          </a:p>
        </p:txBody>
      </p:sp>
    </p:spTree>
    <p:extLst>
      <p:ext uri="{BB962C8B-B14F-4D97-AF65-F5344CB8AC3E}">
        <p14:creationId xmlns:p14="http://schemas.microsoft.com/office/powerpoint/2010/main" val="999462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Complication of Wound Healing</a:t>
            </a:r>
          </a:p>
        </p:txBody>
      </p:sp>
      <p:sp>
        <p:nvSpPr>
          <p:cNvPr id="3" name="Content Placeholder 2"/>
          <p:cNvSpPr>
            <a:spLocks noGrp="1"/>
          </p:cNvSpPr>
          <p:nvPr>
            <p:ph idx="1"/>
          </p:nvPr>
        </p:nvSpPr>
        <p:spPr/>
        <p:txBody>
          <a:bodyPr/>
          <a:lstStyle/>
          <a:p>
            <a:pPr marL="0" indent="0">
              <a:buNone/>
            </a:pPr>
            <a:r>
              <a:rPr lang="en-US" dirty="0" smtClean="0">
                <a:solidFill>
                  <a:srgbClr val="92D050"/>
                </a:solidFill>
              </a:rPr>
              <a:t>V.</a:t>
            </a:r>
            <a:r>
              <a:rPr lang="en-US" dirty="0" smtClean="0"/>
              <a:t> Contracture- Contracture is due to thickening and shortening of collagen bundles may cause serious cosmetics and functional disability particularly it is seen in deep and extensive skin burns and it is seen around joints.</a:t>
            </a:r>
          </a:p>
          <a:p>
            <a:pPr marL="0" indent="0">
              <a:buNone/>
            </a:pPr>
            <a:r>
              <a:rPr lang="en-US" dirty="0" smtClean="0">
                <a:solidFill>
                  <a:srgbClr val="92D050"/>
                </a:solidFill>
              </a:rPr>
              <a:t>VI</a:t>
            </a:r>
            <a:r>
              <a:rPr lang="en-US" dirty="0" smtClean="0"/>
              <a:t>. Neoplasia- Cancers may develop in the scar tissue .</a:t>
            </a:r>
          </a:p>
          <a:p>
            <a:pPr marL="0" indent="0">
              <a:buNone/>
            </a:pPr>
            <a:r>
              <a:rPr lang="en-US" dirty="0" smtClean="0"/>
              <a:t>        </a:t>
            </a:r>
            <a:r>
              <a:rPr lang="en-US" dirty="0"/>
              <a:t>e</a:t>
            </a:r>
            <a:r>
              <a:rPr lang="en-US" dirty="0" smtClean="0"/>
              <a:t>.g. Squamous cell carcinoma (SCC)</a:t>
            </a:r>
            <a:endParaRPr lang="en-IN" dirty="0"/>
          </a:p>
        </p:txBody>
      </p:sp>
    </p:spTree>
    <p:extLst>
      <p:ext uri="{BB962C8B-B14F-4D97-AF65-F5344CB8AC3E}">
        <p14:creationId xmlns:p14="http://schemas.microsoft.com/office/powerpoint/2010/main" val="994437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influencing healing and repair</a:t>
            </a:r>
            <a:endParaRPr lang="en-IN" dirty="0"/>
          </a:p>
        </p:txBody>
      </p:sp>
      <p:sp>
        <p:nvSpPr>
          <p:cNvPr id="3" name="Content Placeholder 2"/>
          <p:cNvSpPr>
            <a:spLocks noGrp="1"/>
          </p:cNvSpPr>
          <p:nvPr>
            <p:ph idx="1"/>
          </p:nvPr>
        </p:nvSpPr>
        <p:spPr/>
        <p:txBody>
          <a:bodyPr>
            <a:normAutofit fontScale="77500" lnSpcReduction="20000"/>
          </a:bodyPr>
          <a:lstStyle/>
          <a:p>
            <a:r>
              <a:rPr lang="en-US" dirty="0" smtClean="0"/>
              <a:t>There are multiple factors that delay wound healing. These are-</a:t>
            </a:r>
          </a:p>
          <a:p>
            <a:r>
              <a:rPr lang="en-US" dirty="0" smtClean="0"/>
              <a:t>Local Factors </a:t>
            </a:r>
          </a:p>
          <a:p>
            <a:r>
              <a:rPr lang="en-US" dirty="0" smtClean="0"/>
              <a:t>General Factors</a:t>
            </a:r>
          </a:p>
          <a:p>
            <a:pPr marL="0" indent="0">
              <a:buNone/>
            </a:pPr>
            <a:r>
              <a:rPr lang="en-US" b="1" dirty="0" smtClean="0">
                <a:solidFill>
                  <a:schemeClr val="accent1">
                    <a:lumMod val="50000"/>
                  </a:schemeClr>
                </a:solidFill>
              </a:rPr>
              <a:t>Local Factors- </a:t>
            </a:r>
          </a:p>
          <a:p>
            <a:pPr marL="457200" indent="-457200">
              <a:buAutoNum type="arabicPeriod"/>
            </a:pPr>
            <a:r>
              <a:rPr lang="en-US" dirty="0" smtClean="0"/>
              <a:t>Blood supply- Areas with good blood supply heals faster e.g. Face. Poor blood supply causes delayed healing. Fallowing are the example of [poor blood supply. </a:t>
            </a:r>
          </a:p>
          <a:p>
            <a:pPr>
              <a:buFontTx/>
              <a:buChar char="-"/>
            </a:pPr>
            <a:r>
              <a:rPr lang="en-US" dirty="0" smtClean="0"/>
              <a:t>Varicose Ulcers- Due to stagnation of blood in varicose vein , the area gets poor blood supply. So this delays in healing of wound.</a:t>
            </a:r>
          </a:p>
          <a:p>
            <a:pPr marL="0" indent="0">
              <a:buNone/>
            </a:pPr>
            <a:r>
              <a:rPr lang="en-US" dirty="0" smtClean="0"/>
              <a:t>- Bed sores- Continuous pressure resulting in long bed- ridden patients leads to development and poor healing of bed-sores. Bed sore develops at the pressure point areas. </a:t>
            </a:r>
          </a:p>
          <a:p>
            <a:pPr marL="457200" indent="-457200">
              <a:buAutoNum type="arabicPeriod"/>
            </a:pPr>
            <a:endParaRPr lang="en-IN" dirty="0"/>
          </a:p>
        </p:txBody>
      </p:sp>
    </p:spTree>
    <p:extLst>
      <p:ext uri="{BB962C8B-B14F-4D97-AF65-F5344CB8AC3E}">
        <p14:creationId xmlns:p14="http://schemas.microsoft.com/office/powerpoint/2010/main" val="3574916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influencing healing and repair</a:t>
            </a:r>
            <a:endParaRPr lang="en-IN" dirty="0"/>
          </a:p>
        </p:txBody>
      </p:sp>
      <p:sp>
        <p:nvSpPr>
          <p:cNvPr id="3" name="Content Placeholder 2"/>
          <p:cNvSpPr>
            <a:spLocks noGrp="1"/>
          </p:cNvSpPr>
          <p:nvPr>
            <p:ph idx="1"/>
          </p:nvPr>
        </p:nvSpPr>
        <p:spPr/>
        <p:txBody>
          <a:bodyPr/>
          <a:lstStyle/>
          <a:p>
            <a:pPr>
              <a:buFontTx/>
              <a:buChar char="-"/>
            </a:pPr>
            <a:r>
              <a:rPr lang="en-US" dirty="0" smtClean="0"/>
              <a:t>Chronic Inflammation- Chronic inflammation leads to thickening of vessels wall . This causes poor blood supply leading to delayed healing</a:t>
            </a:r>
          </a:p>
          <a:p>
            <a:pPr>
              <a:buFontTx/>
              <a:buChar char="-"/>
            </a:pPr>
            <a:r>
              <a:rPr lang="en-US" dirty="0" smtClean="0"/>
              <a:t>Old Age- Atherosclerosis of vessels wall in old age may lead to narrowing of blood vessels and decreased blood supply causing delayed healing of wound.</a:t>
            </a:r>
          </a:p>
          <a:p>
            <a:pPr marL="0" indent="0">
              <a:buNone/>
            </a:pPr>
            <a:r>
              <a:rPr lang="en-US" dirty="0" smtClean="0"/>
              <a:t>- Movement- Movement causing continuous trauma to the wound which causes delayed wound healing. Continuous movement causing continuous disruptions to the new connective tissue formation leading to delay in wound healing e.g. Wounds in the corners of the mouth, fracture of the mandible.</a:t>
            </a:r>
            <a:endParaRPr lang="en-IN" dirty="0"/>
          </a:p>
        </p:txBody>
      </p:sp>
    </p:spTree>
    <p:extLst>
      <p:ext uri="{BB962C8B-B14F-4D97-AF65-F5344CB8AC3E}">
        <p14:creationId xmlns:p14="http://schemas.microsoft.com/office/powerpoint/2010/main" val="34319746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142</TotalTime>
  <Words>950</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Wingdings</vt:lpstr>
      <vt:lpstr>Organic</vt:lpstr>
      <vt:lpstr>Wound Healing-2</vt:lpstr>
      <vt:lpstr>Wound Heeling by secondary Intention</vt:lpstr>
      <vt:lpstr>Stages of wound healing by secondary union</vt:lpstr>
      <vt:lpstr>Stages of wound healing by secondary union</vt:lpstr>
      <vt:lpstr>Stages of wound healing by secondary union</vt:lpstr>
      <vt:lpstr>Complication of Wound Healing</vt:lpstr>
      <vt:lpstr>Complication of Wound Healing</vt:lpstr>
      <vt:lpstr>Factors influencing healing and repair</vt:lpstr>
      <vt:lpstr>Factors influencing healing and repair</vt:lpstr>
      <vt:lpstr>Factors influencing healing and repair</vt:lpstr>
      <vt:lpstr>Factors influencing healing and repair</vt:lpstr>
      <vt:lpstr>Factors influencing healing and repair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Healing-2</dc:title>
  <dc:creator>HP</dc:creator>
  <cp:lastModifiedBy>HP</cp:lastModifiedBy>
  <cp:revision>16</cp:revision>
  <dcterms:created xsi:type="dcterms:W3CDTF">2021-12-23T08:28:19Z</dcterms:created>
  <dcterms:modified xsi:type="dcterms:W3CDTF">2021-12-23T10:51:02Z</dcterms:modified>
</cp:coreProperties>
</file>