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80" r:id="rId7"/>
    <p:sldId id="281" r:id="rId8"/>
    <p:sldId id="282" r:id="rId9"/>
    <p:sldId id="262" r:id="rId10"/>
    <p:sldId id="263" r:id="rId11"/>
    <p:sldId id="275" r:id="rId12"/>
    <p:sldId id="276" r:id="rId13"/>
    <p:sldId id="277" r:id="rId14"/>
    <p:sldId id="27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2F334-3C84-40DB-9528-4E36B5F6B2D4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5770F-5190-48AA-A47D-BA9323D2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770F-5190-48AA-A47D-BA9323D2CE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770F-5190-48AA-A47D-BA9323D2CE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770F-5190-48AA-A47D-BA9323D2CE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4F2898-7E17-4CE9-84D8-7B12A278F18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DC5532-2903-4C9C-9EAE-A742096B6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8351"/>
            <a:ext cx="3276600" cy="272772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CHHATRAPATI SHAHU JI MAHARAJ UNIVERTY, KANPUR</a:t>
            </a:r>
            <a:br>
              <a:rPr lang="en-US" b="1" dirty="0" smtClean="0"/>
            </a:br>
            <a:r>
              <a:rPr lang="en-US" sz="3600" b="1" dirty="0" smtClean="0"/>
              <a:t>SCHOOL OF PHARMACEUTICAL SCIENCE</a:t>
            </a:r>
            <a:endParaRPr lang="en-US" sz="31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3600" y="3028950"/>
            <a:ext cx="3276600" cy="1356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US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09800" y="1581150"/>
            <a:ext cx="4648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pPr algn="ctr">
              <a:defRPr/>
            </a:pPr>
            <a:r>
              <a:rPr lang="en-US" sz="2000" b="1" dirty="0" smtClean="0"/>
              <a:t>SCREENING OF ANTIPYRETIC DRUGS</a:t>
            </a:r>
          </a:p>
        </p:txBody>
      </p:sp>
      <p:pic>
        <p:nvPicPr>
          <p:cNvPr id="7" name="Picture 6" descr="Chhatrapati_Shahu_Ji_Maharaj_University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419352"/>
            <a:ext cx="1676400" cy="17048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 • A decrease of body temperature for at least 0.5°C for more than 30 min. as compared with the temperature value before administration of the test compound is regarded as positive effect.</a:t>
            </a:r>
          </a:p>
          <a:p>
            <a:pPr>
              <a:buNone/>
            </a:pPr>
            <a:r>
              <a:rPr lang="en-US" dirty="0" smtClean="0"/>
              <a:t>• Results are compared with effect of the standard drug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EVALUATION</a:t>
            </a:r>
            <a:endParaRPr lang="en-US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278"/>
            <a:ext cx="8229600" cy="33944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RATIONALE –</a:t>
            </a:r>
            <a:r>
              <a:rPr lang="en-US" b="1" u="sng" dirty="0" smtClean="0"/>
              <a:t> </a:t>
            </a:r>
            <a:r>
              <a:rPr lang="en-US" dirty="0" smtClean="0"/>
              <a:t>To induce pyrexia using lippopolysacchride from gram negative bacteria such as E.coli 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Animal</a:t>
            </a:r>
            <a:r>
              <a:rPr lang="en-US" dirty="0" smtClean="0"/>
              <a:t> – Rabbit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Sex      – M/F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weight – 3-5 kg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Dose    – 0.1-0.2ml/kg containing  0.1-0.2 </a:t>
            </a:r>
            <a:r>
              <a:rPr lang="en-US" dirty="0" smtClean="0">
                <a:sym typeface="Symbol"/>
              </a:rPr>
              <a:t>g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Inducing agent</a:t>
            </a:r>
            <a:r>
              <a:rPr lang="en-US" dirty="0" smtClean="0"/>
              <a:t> – Lippopolysaccchrides from</a:t>
            </a:r>
          </a:p>
          <a:p>
            <a:pPr algn="ctr">
              <a:buNone/>
            </a:pPr>
            <a:r>
              <a:rPr lang="en-US" dirty="0" smtClean="0"/>
              <a:t>                     gram negative bacteria ex- E.coli</a:t>
            </a:r>
          </a:p>
          <a:p>
            <a:r>
              <a:rPr lang="en-US" dirty="0" smtClean="0"/>
              <a:t>Route of administration – I.V in the rabbit ear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 smtClean="0"/>
              <a:t>ANTIPYRETIC ACTIVITY IN RABBITS</a:t>
            </a:r>
            <a:endParaRPr lang="en-US" sz="4000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47067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Initial temperature is noted down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↓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The room temperature is kept at 22-24c̊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The lippopolysacchride is injected in </a:t>
            </a:r>
            <a:r>
              <a:rPr lang="en-US" smtClean="0"/>
              <a:t>the rabbit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The animals are receive the test and standard drug by oral route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The rectal temperature by thermocouple  are recorded in 30,60,120 and 180 min post dosing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/>
              <a:t>Procedure </a:t>
            </a:r>
            <a:endParaRPr lang="en-US" sz="4000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The maximum reduction in rectal temperature in comparison to the control group is calculated. </a:t>
            </a:r>
          </a:p>
          <a:p>
            <a:pPr>
              <a:buNone/>
            </a:pPr>
            <a:r>
              <a:rPr lang="en-US" dirty="0" smtClean="0"/>
              <a:t>• Results are compared with effect of the standard drug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u="sng" dirty="0" smtClean="0"/>
              <a:t>EVALUATION 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039551">
            <a:off x="228600" y="1885950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 smtClean="0">
                <a:latin typeface="Algerian" pitchFamily="82" charset="0"/>
              </a:rPr>
              <a:t>THANK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sz="8900" dirty="0" smtClean="0">
                <a:latin typeface="Algerian" pitchFamily="82" charset="0"/>
              </a:rPr>
              <a:t>YOU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 to antipyretic drugs </a:t>
            </a:r>
          </a:p>
          <a:p>
            <a:r>
              <a:rPr lang="en-US" dirty="0" smtClean="0"/>
              <a:t>Mechanism of action  </a:t>
            </a:r>
          </a:p>
          <a:p>
            <a:r>
              <a:rPr lang="en-US" dirty="0" smtClean="0"/>
              <a:t>Screening models </a:t>
            </a:r>
          </a:p>
          <a:p>
            <a:r>
              <a:rPr lang="en-US" dirty="0" smtClean="0"/>
              <a:t>Antipyretic activity in rat </a:t>
            </a:r>
          </a:p>
          <a:p>
            <a:r>
              <a:rPr lang="en-US" dirty="0" smtClean="0"/>
              <a:t>Antipyretic activity in rabbit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u="sng" dirty="0" smtClean="0"/>
              <a:t>CONTENT 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3944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The drugs which lowers the elevated body temperature to the normal are known as antipyretic drug.</a:t>
            </a:r>
          </a:p>
          <a:p>
            <a:pPr>
              <a:buNone/>
            </a:pPr>
            <a:r>
              <a:rPr lang="en-US" dirty="0" smtClean="0"/>
              <a:t>   The most commonly used drugs are - </a:t>
            </a:r>
          </a:p>
          <a:p>
            <a:r>
              <a:rPr lang="en-US" dirty="0" smtClean="0"/>
              <a:t>Aspirin </a:t>
            </a:r>
          </a:p>
          <a:p>
            <a:r>
              <a:rPr lang="en-US" dirty="0" smtClean="0"/>
              <a:t>Paracetamol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ANTIPYRETIC 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Antipyretic drugs reset the thermostat toward normal and rapidly lowers the body temp. of febrile patient by increasing heat dissipation as a result of peripheral vasodilation and sweating .</a:t>
            </a:r>
          </a:p>
          <a:p>
            <a:r>
              <a:rPr lang="en-US" dirty="0" smtClean="0"/>
              <a:t>Inactivation of COX enzyme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MECHANISM OF ACTION</a:t>
            </a:r>
            <a:endParaRPr lang="en-US" sz="40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478"/>
            <a:ext cx="8229600" cy="33944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In vivo Models for antipyretic screening are -  </a:t>
            </a:r>
          </a:p>
          <a:p>
            <a:r>
              <a:rPr lang="en-US" dirty="0" smtClean="0"/>
              <a:t>Brewer’s yeast suspension method </a:t>
            </a:r>
          </a:p>
          <a:p>
            <a:r>
              <a:rPr lang="en-US" dirty="0" smtClean="0"/>
              <a:t>Lippopolysacchride induced pyrexia method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u="sng" dirty="0" smtClean="0"/>
              <a:t>SCREENING MODELS</a:t>
            </a:r>
            <a:r>
              <a:rPr lang="en-US" u="sng" dirty="0" smtClean="0"/>
              <a:t> </a:t>
            </a:r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394472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RATIONALE</a:t>
            </a:r>
            <a:r>
              <a:rPr lang="en-US" sz="2000" dirty="0" smtClean="0"/>
              <a:t> – To induce pyrexia using Brewer’s Yeast Suspension in rat .</a:t>
            </a:r>
          </a:p>
          <a:p>
            <a:pPr>
              <a:buNone/>
            </a:pPr>
            <a:r>
              <a:rPr lang="en-US" sz="2000" b="1" dirty="0" smtClean="0"/>
              <a:t>REQUIREMENTS</a:t>
            </a:r>
            <a:r>
              <a:rPr lang="en-US" sz="2000" dirty="0" smtClean="0"/>
              <a:t> – </a:t>
            </a:r>
          </a:p>
          <a:p>
            <a:pPr marL="566928" indent="-457200">
              <a:buFont typeface="Wingdings" pitchFamily="2" charset="2"/>
              <a:buChar char="§"/>
            </a:pPr>
            <a:r>
              <a:rPr lang="en-US" sz="2000" dirty="0" smtClean="0"/>
              <a:t>Animal – Rats</a:t>
            </a:r>
          </a:p>
          <a:p>
            <a:pPr marL="566928" indent="-457200">
              <a:buNone/>
            </a:pPr>
            <a:r>
              <a:rPr lang="en-US" sz="2000" dirty="0" smtClean="0"/>
              <a:t>     Weight - 150-200gm.</a:t>
            </a:r>
          </a:p>
          <a:p>
            <a:pPr marL="566928" indent="-457200">
              <a:buNone/>
            </a:pPr>
            <a:r>
              <a:rPr lang="en-US" sz="2000" dirty="0" smtClean="0"/>
              <a:t>     Sex      – 	M/F</a:t>
            </a:r>
          </a:p>
          <a:p>
            <a:pPr marL="566928" indent="-457200">
              <a:buFont typeface="Arial" pitchFamily="34" charset="0"/>
              <a:buChar char="•"/>
            </a:pPr>
            <a:r>
              <a:rPr lang="en-US" sz="2000" dirty="0" smtClean="0"/>
              <a:t>Dose    – 10 ml/kg </a:t>
            </a:r>
          </a:p>
          <a:p>
            <a:pPr marL="566928" indent="-457200">
              <a:buFont typeface="Wingdings" pitchFamily="2" charset="2"/>
              <a:buChar char="§"/>
            </a:pPr>
            <a:r>
              <a:rPr lang="en-US" sz="2000" b="1" dirty="0" smtClean="0"/>
              <a:t>Inducing agent</a:t>
            </a:r>
            <a:r>
              <a:rPr lang="en-US" sz="2000" dirty="0" smtClean="0"/>
              <a:t> – Brewer’s yeast suspension </a:t>
            </a:r>
          </a:p>
          <a:p>
            <a:pPr marL="566928" indent="-457200">
              <a:buFont typeface="Wingdings" pitchFamily="2" charset="2"/>
              <a:buChar char="§"/>
            </a:pPr>
            <a:r>
              <a:rPr lang="en-US" sz="2000" dirty="0" smtClean="0"/>
              <a:t>Route of administration – S .C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BREWER’S YEAST SUSPENSION METHOD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58478"/>
            <a:ext cx="8229600" cy="3394472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Adding 500g of baker’s yeast( sacchromyces cerevisiae ) to 2L of deionised water.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prepared suspension was autoclaved at 115</a:t>
            </a:r>
            <a:r>
              <a:rPr lang="en-US" baseline="30000" dirty="0" smtClean="0"/>
              <a:t>o</a:t>
            </a:r>
            <a:r>
              <a:rPr lang="en-US" dirty="0" smtClean="0"/>
              <a:t>C for 10 min. followed by fast cooling on ice.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Cell debris was separated by centrifugation at 400 rpm 4</a:t>
            </a:r>
            <a:r>
              <a:rPr lang="en-US" baseline="30000" dirty="0" smtClean="0"/>
              <a:t>o</a:t>
            </a:r>
            <a:r>
              <a:rPr lang="en-US" dirty="0" smtClean="0"/>
              <a:t>C for 10 min.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PREPARATION OF BREWER’S YEAST SUSPENSION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21971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dirty="0" smtClean="0"/>
              <a:t>The produced water soluble extract was stored at -20</a:t>
            </a:r>
            <a:r>
              <a:rPr lang="en-US" baseline="30000" dirty="0" smtClean="0"/>
              <a:t>o</a:t>
            </a:r>
            <a:r>
              <a:rPr lang="en-US" dirty="0" smtClean="0"/>
              <a:t>C  until used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The 15g of extract dissolved in 100 ml of water to prepare 15% of brewer’s yeast suspension.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Rats of avg. weight 150-200gm were taken in 6 groups 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Body temperature is measured by rectal thermometer </a:t>
            </a:r>
          </a:p>
          <a:p>
            <a:pPr algn="ctr">
              <a:buNone/>
            </a:pPr>
            <a:r>
              <a:rPr lang="en-US" dirty="0" smtClean="0"/>
              <a:t>( thermocouple) to a depth of 2 cm 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15% brewer’s yeast +0.9% saline sol. inject rat subcutaneously behind the back of neck  &amp; placed for 18 hr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When body temperature rises test drug is given</a:t>
            </a:r>
          </a:p>
          <a:p>
            <a:pPr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  </a:t>
            </a:r>
          </a:p>
          <a:p>
            <a:pPr algn="ctr">
              <a:buNone/>
            </a:pPr>
            <a:r>
              <a:rPr lang="en-US" dirty="0" smtClean="0"/>
              <a:t> Record the response at 30,60,120,180 min.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PROCEDURE </a:t>
            </a:r>
            <a:endParaRPr lang="en-US" sz="4000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332</TotalTime>
  <Words>446</Words>
  <Application>Microsoft Office PowerPoint</Application>
  <PresentationFormat>On-screen Show (16:9)</PresentationFormat>
  <Paragraphs>82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Algerian</vt:lpstr>
      <vt:lpstr>Arial</vt:lpstr>
      <vt:lpstr>Calibri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CHHATRAPATI SHAHU JI MAHARAJ UNIVERTY, KANPUR SCHOOL OF PHARMACEUTICAL SCIENCE</vt:lpstr>
      <vt:lpstr>CONTENT </vt:lpstr>
      <vt:lpstr>ANTIPYRETIC  </vt:lpstr>
      <vt:lpstr>MECHANISM OF ACTION</vt:lpstr>
      <vt:lpstr>SCREENING MODELS </vt:lpstr>
      <vt:lpstr>BREWER’S YEAST SUSPENSION METHOD </vt:lpstr>
      <vt:lpstr>PREPARATION OF BREWER’S YEAST SUSPENSION </vt:lpstr>
      <vt:lpstr>PowerPoint Presentation</vt:lpstr>
      <vt:lpstr>PROCEDURE </vt:lpstr>
      <vt:lpstr>EVALUATION</vt:lpstr>
      <vt:lpstr>ANTIPYRETIC ACTIVITY IN RABBITS</vt:lpstr>
      <vt:lpstr>Procedure </vt:lpstr>
      <vt:lpstr>EVALUATION  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CHHATRAPATI SHAHU JI MAHARAJ UNIVERTY, KANPUR SCHOOL OF PHARMACEUTICAL SCIENCE</dc:title>
  <dc:creator>dell</dc:creator>
  <cp:lastModifiedBy>Mamta Tiwari</cp:lastModifiedBy>
  <cp:revision>87</cp:revision>
  <dcterms:created xsi:type="dcterms:W3CDTF">2022-12-12T06:10:45Z</dcterms:created>
  <dcterms:modified xsi:type="dcterms:W3CDTF">2023-07-13T10:38:58Z</dcterms:modified>
</cp:coreProperties>
</file>