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38"/>
  </p:notesMasterIdLst>
  <p:sldIdLst>
    <p:sldId id="256" r:id="rId2"/>
    <p:sldId id="258" r:id="rId3"/>
    <p:sldId id="265" r:id="rId4"/>
    <p:sldId id="259" r:id="rId5"/>
    <p:sldId id="257" r:id="rId6"/>
    <p:sldId id="282" r:id="rId7"/>
    <p:sldId id="283" r:id="rId8"/>
    <p:sldId id="284" r:id="rId9"/>
    <p:sldId id="260" r:id="rId10"/>
    <p:sldId id="296" r:id="rId11"/>
    <p:sldId id="304" r:id="rId12"/>
    <p:sldId id="297" r:id="rId13"/>
    <p:sldId id="298" r:id="rId14"/>
    <p:sldId id="299" r:id="rId15"/>
    <p:sldId id="300" r:id="rId16"/>
    <p:sldId id="301" r:id="rId17"/>
    <p:sldId id="261" r:id="rId18"/>
    <p:sldId id="262" r:id="rId19"/>
    <p:sldId id="263" r:id="rId20"/>
    <p:sldId id="285" r:id="rId21"/>
    <p:sldId id="292" r:id="rId22"/>
    <p:sldId id="302" r:id="rId23"/>
    <p:sldId id="293" r:id="rId24"/>
    <p:sldId id="294" r:id="rId25"/>
    <p:sldId id="295" r:id="rId26"/>
    <p:sldId id="267" r:id="rId27"/>
    <p:sldId id="266" r:id="rId28"/>
    <p:sldId id="271" r:id="rId29"/>
    <p:sldId id="276" r:id="rId30"/>
    <p:sldId id="277" r:id="rId31"/>
    <p:sldId id="278" r:id="rId32"/>
    <p:sldId id="279" r:id="rId33"/>
    <p:sldId id="280" r:id="rId34"/>
    <p:sldId id="281" r:id="rId35"/>
    <p:sldId id="303" r:id="rId36"/>
    <p:sldId id="305" r:id="rId3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2" d="100"/>
          <a:sy n="72" d="100"/>
        </p:scale>
        <p:origin x="-124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9B86C-D94F-4B1C-8335-443E76E68966}" type="doc">
      <dgm:prSet loTypeId="urn:microsoft.com/office/officeart/2005/8/layout/hProcess3" loCatId="process" qsTypeId="urn:microsoft.com/office/officeart/2005/8/quickstyle/3d3" qsCatId="3D" csTypeId="urn:microsoft.com/office/officeart/2005/8/colors/accent3_4" csCatId="accent3" phldr="1"/>
      <dgm:spPr/>
      <dgm:t>
        <a:bodyPr/>
        <a:lstStyle/>
        <a:p>
          <a:endParaRPr lang="en-US"/>
        </a:p>
      </dgm:t>
    </dgm:pt>
    <dgm:pt modelId="{6390997F-7473-44AF-8D9C-103C1AB27788}">
      <dgm:prSet custT="1"/>
      <dgm:spPr/>
      <dgm:t>
        <a:bodyPr/>
        <a:lstStyle/>
        <a:p>
          <a:pPr rtl="0"/>
          <a:r>
            <a:rPr lang="en-US" sz="4800" dirty="0" smtClean="0">
              <a:solidFill>
                <a:schemeClr val="tx1">
                  <a:lumMod val="65000"/>
                </a:schemeClr>
              </a:solidFill>
              <a:latin typeface="Times New Roman" pitchFamily="18" charset="0"/>
              <a:cs typeface="Times New Roman" pitchFamily="18" charset="0"/>
            </a:rPr>
            <a:t>Line of Gravity (LOG)</a:t>
          </a:r>
          <a:endParaRPr lang="en-US" sz="4800" dirty="0">
            <a:solidFill>
              <a:schemeClr val="tx1">
                <a:lumMod val="65000"/>
              </a:schemeClr>
            </a:solidFill>
            <a:latin typeface="Times New Roman" pitchFamily="18" charset="0"/>
            <a:cs typeface="Times New Roman" pitchFamily="18" charset="0"/>
          </a:endParaRPr>
        </a:p>
      </dgm:t>
    </dgm:pt>
    <dgm:pt modelId="{EDD8B8E2-B996-45FE-A40A-6930C7C0DF16}" type="parTrans" cxnId="{59E25F27-A710-4989-B521-F46E0E4D424F}">
      <dgm:prSet/>
      <dgm:spPr/>
      <dgm:t>
        <a:bodyPr/>
        <a:lstStyle/>
        <a:p>
          <a:endParaRPr lang="en-US" sz="3200"/>
        </a:p>
      </dgm:t>
    </dgm:pt>
    <dgm:pt modelId="{6E78385A-F802-413C-9081-85AD6397C085}" type="sibTrans" cxnId="{59E25F27-A710-4989-B521-F46E0E4D424F}">
      <dgm:prSet/>
      <dgm:spPr/>
      <dgm:t>
        <a:bodyPr/>
        <a:lstStyle/>
        <a:p>
          <a:endParaRPr lang="en-US" sz="3200"/>
        </a:p>
      </dgm:t>
    </dgm:pt>
    <dgm:pt modelId="{5E75E367-7DAE-426D-AA39-23BDA87C0879}" type="pres">
      <dgm:prSet presAssocID="{DAA9B86C-D94F-4B1C-8335-443E76E68966}" presName="Name0" presStyleCnt="0">
        <dgm:presLayoutVars>
          <dgm:dir/>
          <dgm:animLvl val="lvl"/>
          <dgm:resizeHandles val="exact"/>
        </dgm:presLayoutVars>
      </dgm:prSet>
      <dgm:spPr/>
      <dgm:t>
        <a:bodyPr/>
        <a:lstStyle/>
        <a:p>
          <a:endParaRPr lang="en-US"/>
        </a:p>
      </dgm:t>
    </dgm:pt>
    <dgm:pt modelId="{3E7A0BE1-BC1C-4274-9A86-E8C48C77AF6C}" type="pres">
      <dgm:prSet presAssocID="{DAA9B86C-D94F-4B1C-8335-443E76E68966}" presName="dummy" presStyleCnt="0"/>
      <dgm:spPr/>
    </dgm:pt>
    <dgm:pt modelId="{3548A489-1215-4DDE-B199-1FB80306F197}" type="pres">
      <dgm:prSet presAssocID="{DAA9B86C-D94F-4B1C-8335-443E76E68966}" presName="linH" presStyleCnt="0"/>
      <dgm:spPr/>
    </dgm:pt>
    <dgm:pt modelId="{BE80BCBC-42B9-4FEF-8489-0F3D5498534C}" type="pres">
      <dgm:prSet presAssocID="{DAA9B86C-D94F-4B1C-8335-443E76E68966}" presName="padding1" presStyleCnt="0"/>
      <dgm:spPr/>
    </dgm:pt>
    <dgm:pt modelId="{D1AE8E32-D270-4DD2-8887-184E4793A38F}" type="pres">
      <dgm:prSet presAssocID="{6390997F-7473-44AF-8D9C-103C1AB27788}" presName="linV" presStyleCnt="0"/>
      <dgm:spPr/>
    </dgm:pt>
    <dgm:pt modelId="{A21E40DA-5163-4B3E-AF95-B1B099BA8595}" type="pres">
      <dgm:prSet presAssocID="{6390997F-7473-44AF-8D9C-103C1AB27788}" presName="spVertical1" presStyleCnt="0"/>
      <dgm:spPr/>
    </dgm:pt>
    <dgm:pt modelId="{7D2F804E-12E5-48EF-A210-C0ADB3278939}" type="pres">
      <dgm:prSet presAssocID="{6390997F-7473-44AF-8D9C-103C1AB27788}" presName="parTx" presStyleLbl="revTx" presStyleIdx="0" presStyleCnt="1" custScaleX="102554" custScaleY="868299">
        <dgm:presLayoutVars>
          <dgm:chMax val="0"/>
          <dgm:chPref val="0"/>
          <dgm:bulletEnabled val="1"/>
        </dgm:presLayoutVars>
      </dgm:prSet>
      <dgm:spPr/>
      <dgm:t>
        <a:bodyPr/>
        <a:lstStyle/>
        <a:p>
          <a:endParaRPr lang="en-US"/>
        </a:p>
      </dgm:t>
    </dgm:pt>
    <dgm:pt modelId="{113B5BE8-E4A5-4271-8AFE-5F5FC613D2F7}" type="pres">
      <dgm:prSet presAssocID="{6390997F-7473-44AF-8D9C-103C1AB27788}" presName="spVertical2" presStyleCnt="0"/>
      <dgm:spPr/>
    </dgm:pt>
    <dgm:pt modelId="{31FD0161-B6CB-44CE-AAD3-DF31BB19B0D7}" type="pres">
      <dgm:prSet presAssocID="{6390997F-7473-44AF-8D9C-103C1AB27788}" presName="spVertical3" presStyleCnt="0"/>
      <dgm:spPr/>
    </dgm:pt>
    <dgm:pt modelId="{1F178355-9F14-4ABA-9A35-59199A1AF974}" type="pres">
      <dgm:prSet presAssocID="{DAA9B86C-D94F-4B1C-8335-443E76E68966}" presName="padding2" presStyleCnt="0"/>
      <dgm:spPr/>
    </dgm:pt>
    <dgm:pt modelId="{1F590576-4761-43EB-B8CF-0FB4C7D4A66D}" type="pres">
      <dgm:prSet presAssocID="{DAA9B86C-D94F-4B1C-8335-443E76E68966}" presName="negArrow" presStyleCnt="0"/>
      <dgm:spPr/>
    </dgm:pt>
    <dgm:pt modelId="{E07FF1E5-68B7-43DD-8AD7-203268A65F43}" type="pres">
      <dgm:prSet presAssocID="{DAA9B86C-D94F-4B1C-8335-443E76E68966}" presName="backgroundArrow" presStyleLbl="node1" presStyleIdx="0" presStyleCnt="1" custScaleY="196635"/>
      <dgm:spPr/>
    </dgm:pt>
  </dgm:ptLst>
  <dgm:cxnLst>
    <dgm:cxn modelId="{59E25F27-A710-4989-B521-F46E0E4D424F}" srcId="{DAA9B86C-D94F-4B1C-8335-443E76E68966}" destId="{6390997F-7473-44AF-8D9C-103C1AB27788}" srcOrd="0" destOrd="0" parTransId="{EDD8B8E2-B996-45FE-A40A-6930C7C0DF16}" sibTransId="{6E78385A-F802-413C-9081-85AD6397C085}"/>
    <dgm:cxn modelId="{A28454CF-E659-420D-82BF-91612F7C9FBB}" type="presOf" srcId="{DAA9B86C-D94F-4B1C-8335-443E76E68966}" destId="{5E75E367-7DAE-426D-AA39-23BDA87C0879}" srcOrd="0" destOrd="0" presId="urn:microsoft.com/office/officeart/2005/8/layout/hProcess3"/>
    <dgm:cxn modelId="{26691233-F934-434F-BCB8-5EEEFAC14BCC}" type="presOf" srcId="{6390997F-7473-44AF-8D9C-103C1AB27788}" destId="{7D2F804E-12E5-48EF-A210-C0ADB3278939}" srcOrd="0" destOrd="0" presId="urn:microsoft.com/office/officeart/2005/8/layout/hProcess3"/>
    <dgm:cxn modelId="{2A8F35EF-3E11-435F-A7D5-3901F7A0DCC6}" type="presParOf" srcId="{5E75E367-7DAE-426D-AA39-23BDA87C0879}" destId="{3E7A0BE1-BC1C-4274-9A86-E8C48C77AF6C}" srcOrd="0" destOrd="0" presId="urn:microsoft.com/office/officeart/2005/8/layout/hProcess3"/>
    <dgm:cxn modelId="{8D49119E-AF5F-447E-BFA8-DC5B28F40F96}" type="presParOf" srcId="{5E75E367-7DAE-426D-AA39-23BDA87C0879}" destId="{3548A489-1215-4DDE-B199-1FB80306F197}" srcOrd="1" destOrd="0" presId="urn:microsoft.com/office/officeart/2005/8/layout/hProcess3"/>
    <dgm:cxn modelId="{1BF11CA2-AE21-4F7B-BD48-0357291D9693}" type="presParOf" srcId="{3548A489-1215-4DDE-B199-1FB80306F197}" destId="{BE80BCBC-42B9-4FEF-8489-0F3D5498534C}" srcOrd="0" destOrd="0" presId="urn:microsoft.com/office/officeart/2005/8/layout/hProcess3"/>
    <dgm:cxn modelId="{00A5EC8B-A661-4FAA-872F-E47F1F7E4EEE}" type="presParOf" srcId="{3548A489-1215-4DDE-B199-1FB80306F197}" destId="{D1AE8E32-D270-4DD2-8887-184E4793A38F}" srcOrd="1" destOrd="0" presId="urn:microsoft.com/office/officeart/2005/8/layout/hProcess3"/>
    <dgm:cxn modelId="{2ADF3946-AA25-4E50-B528-391E29C98467}" type="presParOf" srcId="{D1AE8E32-D270-4DD2-8887-184E4793A38F}" destId="{A21E40DA-5163-4B3E-AF95-B1B099BA8595}" srcOrd="0" destOrd="0" presId="urn:microsoft.com/office/officeart/2005/8/layout/hProcess3"/>
    <dgm:cxn modelId="{91EEF2BF-7F1A-4EF6-AC0B-A765ABEE2449}" type="presParOf" srcId="{D1AE8E32-D270-4DD2-8887-184E4793A38F}" destId="{7D2F804E-12E5-48EF-A210-C0ADB3278939}" srcOrd="1" destOrd="0" presId="urn:microsoft.com/office/officeart/2005/8/layout/hProcess3"/>
    <dgm:cxn modelId="{903FB5A1-C21F-41BF-9BF7-354EC26CA43A}" type="presParOf" srcId="{D1AE8E32-D270-4DD2-8887-184E4793A38F}" destId="{113B5BE8-E4A5-4271-8AFE-5F5FC613D2F7}" srcOrd="2" destOrd="0" presId="urn:microsoft.com/office/officeart/2005/8/layout/hProcess3"/>
    <dgm:cxn modelId="{87F4BD67-7636-4D56-94C5-716279AAEFB0}" type="presParOf" srcId="{D1AE8E32-D270-4DD2-8887-184E4793A38F}" destId="{31FD0161-B6CB-44CE-AAD3-DF31BB19B0D7}" srcOrd="3" destOrd="0" presId="urn:microsoft.com/office/officeart/2005/8/layout/hProcess3"/>
    <dgm:cxn modelId="{28E1EB7B-D503-44C4-9950-46B3CD2C79AB}" type="presParOf" srcId="{3548A489-1215-4DDE-B199-1FB80306F197}" destId="{1F178355-9F14-4ABA-9A35-59199A1AF974}" srcOrd="2" destOrd="0" presId="urn:microsoft.com/office/officeart/2005/8/layout/hProcess3"/>
    <dgm:cxn modelId="{93EAD1E8-5DED-43E6-A9F9-CBEF6E2F55A3}" type="presParOf" srcId="{3548A489-1215-4DDE-B199-1FB80306F197}" destId="{1F590576-4761-43EB-B8CF-0FB4C7D4A66D}" srcOrd="3" destOrd="0" presId="urn:microsoft.com/office/officeart/2005/8/layout/hProcess3"/>
    <dgm:cxn modelId="{BBDD284E-DF3A-49E2-9767-56178BA99FB9}" type="presParOf" srcId="{3548A489-1215-4DDE-B199-1FB80306F197}" destId="{E07FF1E5-68B7-43DD-8AD7-203268A65F43}"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DDC952-7B20-48FB-9B16-AC7A5E46B83F}"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US"/>
        </a:p>
      </dgm:t>
    </dgm:pt>
    <dgm:pt modelId="{33ECCF12-3B75-46D8-A4E5-1709BAEA6490}">
      <dgm:prSet custT="1"/>
      <dgm:spPr/>
      <dgm:t>
        <a:bodyPr/>
        <a:lstStyle/>
        <a:p>
          <a:pPr algn="just" rtl="0"/>
          <a:r>
            <a:rPr lang="en-US" sz="3200" dirty="0" smtClean="0">
              <a:latin typeface="Tw Cen MT" pitchFamily="34" charset="0"/>
            </a:rPr>
            <a:t>2) Walk forward between two parallel line 14 inches apart placing the right foot just inside the right line, and the left foot just inside the left line. Emphasize correct placement. Rest after 10 steps.</a:t>
          </a:r>
          <a:endParaRPr lang="en-US" sz="3200" dirty="0">
            <a:latin typeface="Tw Cen MT" pitchFamily="34" charset="0"/>
          </a:endParaRPr>
        </a:p>
      </dgm:t>
    </dgm:pt>
    <dgm:pt modelId="{6FE875B9-23C7-430B-9E33-B4C8DC05CC76}" type="parTrans" cxnId="{2B41222B-2C40-447B-B3C1-14EA42913A40}">
      <dgm:prSet/>
      <dgm:spPr/>
      <dgm:t>
        <a:bodyPr/>
        <a:lstStyle/>
        <a:p>
          <a:endParaRPr lang="en-US"/>
        </a:p>
      </dgm:t>
    </dgm:pt>
    <dgm:pt modelId="{909DCE3B-93C0-4CE9-A82D-F67E8D3603EE}" type="sibTrans" cxnId="{2B41222B-2C40-447B-B3C1-14EA42913A40}">
      <dgm:prSet/>
      <dgm:spPr/>
      <dgm:t>
        <a:bodyPr/>
        <a:lstStyle/>
        <a:p>
          <a:endParaRPr lang="en-US"/>
        </a:p>
      </dgm:t>
    </dgm:pt>
    <dgm:pt modelId="{EB1A8BB2-6155-406A-9D39-C59B52A47BDF}" type="pres">
      <dgm:prSet presAssocID="{09DDC952-7B20-48FB-9B16-AC7A5E46B83F}" presName="linear" presStyleCnt="0">
        <dgm:presLayoutVars>
          <dgm:animLvl val="lvl"/>
          <dgm:resizeHandles val="exact"/>
        </dgm:presLayoutVars>
      </dgm:prSet>
      <dgm:spPr/>
      <dgm:t>
        <a:bodyPr/>
        <a:lstStyle/>
        <a:p>
          <a:endParaRPr lang="en-US"/>
        </a:p>
      </dgm:t>
    </dgm:pt>
    <dgm:pt modelId="{40E9DBE5-CE6D-46BA-8B40-57598A8040AF}" type="pres">
      <dgm:prSet presAssocID="{33ECCF12-3B75-46D8-A4E5-1709BAEA6490}" presName="parentText" presStyleLbl="node1" presStyleIdx="0" presStyleCnt="1" custScaleY="854238" custLinFactNeighborY="-24848">
        <dgm:presLayoutVars>
          <dgm:chMax val="0"/>
          <dgm:bulletEnabled val="1"/>
        </dgm:presLayoutVars>
      </dgm:prSet>
      <dgm:spPr/>
      <dgm:t>
        <a:bodyPr/>
        <a:lstStyle/>
        <a:p>
          <a:endParaRPr lang="en-US"/>
        </a:p>
      </dgm:t>
    </dgm:pt>
  </dgm:ptLst>
  <dgm:cxnLst>
    <dgm:cxn modelId="{9B5CE100-0CF8-4E37-9659-B4C88F953C69}" type="presOf" srcId="{33ECCF12-3B75-46D8-A4E5-1709BAEA6490}" destId="{40E9DBE5-CE6D-46BA-8B40-57598A8040AF}" srcOrd="0" destOrd="0" presId="urn:microsoft.com/office/officeart/2005/8/layout/vList2"/>
    <dgm:cxn modelId="{2B41222B-2C40-447B-B3C1-14EA42913A40}" srcId="{09DDC952-7B20-48FB-9B16-AC7A5E46B83F}" destId="{33ECCF12-3B75-46D8-A4E5-1709BAEA6490}" srcOrd="0" destOrd="0" parTransId="{6FE875B9-23C7-430B-9E33-B4C8DC05CC76}" sibTransId="{909DCE3B-93C0-4CE9-A82D-F67E8D3603EE}"/>
    <dgm:cxn modelId="{3C1D5BD8-A228-4861-84D3-F48B8729C2C7}" type="presOf" srcId="{09DDC952-7B20-48FB-9B16-AC7A5E46B83F}" destId="{EB1A8BB2-6155-406A-9D39-C59B52A47BDF}" srcOrd="0" destOrd="0" presId="urn:microsoft.com/office/officeart/2005/8/layout/vList2"/>
    <dgm:cxn modelId="{BD9EC45C-7DD2-4E95-A378-BB6DD102F153}" type="presParOf" srcId="{EB1A8BB2-6155-406A-9D39-C59B52A47BDF}" destId="{40E9DBE5-CE6D-46BA-8B40-57598A8040A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A76104-F701-4F0D-AEF5-FD9AE8BAA962}" type="doc">
      <dgm:prSet loTypeId="urn:microsoft.com/office/officeart/2005/8/layout/radial5" loCatId="cycle" qsTypeId="urn:microsoft.com/office/officeart/2005/8/quickstyle/3d3" qsCatId="3D" csTypeId="urn:microsoft.com/office/officeart/2005/8/colors/colorful1#5" csCatId="colorful" phldr="1"/>
      <dgm:spPr/>
      <dgm:t>
        <a:bodyPr/>
        <a:lstStyle/>
        <a:p>
          <a:endParaRPr lang="en-US"/>
        </a:p>
      </dgm:t>
    </dgm:pt>
    <dgm:pt modelId="{4D3C44C8-B224-4790-B01F-DE97D434ED3C}">
      <dgm:prSet phldrT="[Text]" custT="1"/>
      <dgm:spPr/>
      <dgm:t>
        <a:bodyPr/>
        <a:lstStyle/>
        <a:p>
          <a:r>
            <a:rPr lang="en-US" sz="2800" b="1" dirty="0" smtClean="0"/>
            <a:t>Four Basic position</a:t>
          </a:r>
          <a:endParaRPr lang="en-US" sz="2800" b="1" dirty="0"/>
        </a:p>
      </dgm:t>
    </dgm:pt>
    <dgm:pt modelId="{26EC9D4F-659A-4AA2-9874-0A4398A57927}" type="parTrans" cxnId="{DC8A690B-B4FD-4705-9F6C-61DA2D4E0959}">
      <dgm:prSet/>
      <dgm:spPr/>
      <dgm:t>
        <a:bodyPr/>
        <a:lstStyle/>
        <a:p>
          <a:endParaRPr lang="en-US"/>
        </a:p>
      </dgm:t>
    </dgm:pt>
    <dgm:pt modelId="{824983FE-9A8A-4325-BB90-FD9FC0E9A903}" type="sibTrans" cxnId="{DC8A690B-B4FD-4705-9F6C-61DA2D4E0959}">
      <dgm:prSet/>
      <dgm:spPr/>
      <dgm:t>
        <a:bodyPr/>
        <a:lstStyle/>
        <a:p>
          <a:endParaRPr lang="en-US"/>
        </a:p>
      </dgm:t>
    </dgm:pt>
    <dgm:pt modelId="{CE341820-99B7-4331-8784-2ADE3C8C5C80}">
      <dgm:prSet phldrT="[Text]" custT="1"/>
      <dgm:spPr/>
      <dgm:t>
        <a:bodyPr/>
        <a:lstStyle/>
        <a:p>
          <a:r>
            <a:rPr lang="en-US" sz="2800" b="1" dirty="0" smtClean="0">
              <a:solidFill>
                <a:schemeClr val="bg1">
                  <a:lumMod val="95000"/>
                  <a:lumOff val="5000"/>
                </a:schemeClr>
              </a:solidFill>
            </a:rPr>
            <a:t>Lying</a:t>
          </a:r>
          <a:endParaRPr lang="en-US" sz="2400" b="1" dirty="0">
            <a:solidFill>
              <a:schemeClr val="bg1">
                <a:lumMod val="95000"/>
                <a:lumOff val="5000"/>
              </a:schemeClr>
            </a:solidFill>
          </a:endParaRPr>
        </a:p>
      </dgm:t>
    </dgm:pt>
    <dgm:pt modelId="{1D6A6AB3-1C3D-4BAE-A095-D5A7CB9EA3F2}" type="parTrans" cxnId="{48C8A08C-0E18-4B55-8CAC-2C4C0167BE2E}">
      <dgm:prSet/>
      <dgm:spPr/>
      <dgm:t>
        <a:bodyPr/>
        <a:lstStyle/>
        <a:p>
          <a:endParaRPr lang="en-US"/>
        </a:p>
      </dgm:t>
    </dgm:pt>
    <dgm:pt modelId="{71E876AD-FC68-413D-AD5F-112CF8C70E3A}" type="sibTrans" cxnId="{48C8A08C-0E18-4B55-8CAC-2C4C0167BE2E}">
      <dgm:prSet/>
      <dgm:spPr/>
      <dgm:t>
        <a:bodyPr/>
        <a:lstStyle/>
        <a:p>
          <a:endParaRPr lang="en-US"/>
        </a:p>
      </dgm:t>
    </dgm:pt>
    <dgm:pt modelId="{D804056B-E21C-4304-A8A0-2D79B18FC8AF}">
      <dgm:prSet phldrT="[Text]" custT="1"/>
      <dgm:spPr/>
      <dgm:t>
        <a:bodyPr/>
        <a:lstStyle/>
        <a:p>
          <a:r>
            <a:rPr lang="en-US" sz="2800" b="1" dirty="0" smtClean="0">
              <a:solidFill>
                <a:schemeClr val="bg1">
                  <a:lumMod val="95000"/>
                  <a:lumOff val="5000"/>
                </a:schemeClr>
              </a:solidFill>
            </a:rPr>
            <a:t>Sitting</a:t>
          </a:r>
          <a:endParaRPr lang="en-US" sz="2400" b="1" dirty="0">
            <a:solidFill>
              <a:schemeClr val="bg1">
                <a:lumMod val="95000"/>
                <a:lumOff val="5000"/>
              </a:schemeClr>
            </a:solidFill>
          </a:endParaRPr>
        </a:p>
      </dgm:t>
    </dgm:pt>
    <dgm:pt modelId="{1BB8237C-EC17-4C2A-BCC2-5FEF795D7A83}" type="parTrans" cxnId="{0DA62224-740C-4ECE-959E-56B8916B9E2C}">
      <dgm:prSet/>
      <dgm:spPr/>
      <dgm:t>
        <a:bodyPr/>
        <a:lstStyle/>
        <a:p>
          <a:endParaRPr lang="en-US"/>
        </a:p>
      </dgm:t>
    </dgm:pt>
    <dgm:pt modelId="{D4EBEE7C-B30A-413E-927E-4B537A0BF87E}" type="sibTrans" cxnId="{0DA62224-740C-4ECE-959E-56B8916B9E2C}">
      <dgm:prSet/>
      <dgm:spPr/>
      <dgm:t>
        <a:bodyPr/>
        <a:lstStyle/>
        <a:p>
          <a:endParaRPr lang="en-US"/>
        </a:p>
      </dgm:t>
    </dgm:pt>
    <dgm:pt modelId="{B419E285-4391-498E-8F1C-64A831C352ED}">
      <dgm:prSet phldrT="[Text]" custT="1"/>
      <dgm:spPr/>
      <dgm:t>
        <a:bodyPr/>
        <a:lstStyle/>
        <a:p>
          <a:r>
            <a:rPr lang="en-US" sz="2800" b="1" dirty="0" smtClean="0">
              <a:solidFill>
                <a:srgbClr val="C00000"/>
              </a:solidFill>
            </a:rPr>
            <a:t>Standing</a:t>
          </a:r>
          <a:endParaRPr lang="en-US" sz="2800" b="1" dirty="0">
            <a:solidFill>
              <a:srgbClr val="C00000"/>
            </a:solidFill>
          </a:endParaRPr>
        </a:p>
      </dgm:t>
    </dgm:pt>
    <dgm:pt modelId="{32F4C6A7-DC1E-48F9-8AE7-53343FB81A97}" type="parTrans" cxnId="{D1726ACA-13AB-4D5E-B21B-879A4C93C8C7}">
      <dgm:prSet/>
      <dgm:spPr/>
      <dgm:t>
        <a:bodyPr/>
        <a:lstStyle/>
        <a:p>
          <a:endParaRPr lang="en-US"/>
        </a:p>
      </dgm:t>
    </dgm:pt>
    <dgm:pt modelId="{E1E6ABD5-02DA-4224-B21E-DF0C220B739E}" type="sibTrans" cxnId="{D1726ACA-13AB-4D5E-B21B-879A4C93C8C7}">
      <dgm:prSet/>
      <dgm:spPr/>
      <dgm:t>
        <a:bodyPr/>
        <a:lstStyle/>
        <a:p>
          <a:endParaRPr lang="en-US"/>
        </a:p>
      </dgm:t>
    </dgm:pt>
    <dgm:pt modelId="{B32BEBAC-FAAF-4E0C-A477-28F6DE4E2FDE}">
      <dgm:prSet phldrT="[Text]" custT="1"/>
      <dgm:spPr/>
      <dgm:t>
        <a:bodyPr/>
        <a:lstStyle/>
        <a:p>
          <a:r>
            <a:rPr lang="en-US" sz="2800" b="1" dirty="0" smtClean="0">
              <a:solidFill>
                <a:srgbClr val="C00000"/>
              </a:solidFill>
            </a:rPr>
            <a:t>Walking</a:t>
          </a:r>
          <a:endParaRPr lang="en-US" sz="2100" b="1" dirty="0">
            <a:solidFill>
              <a:srgbClr val="C00000"/>
            </a:solidFill>
          </a:endParaRPr>
        </a:p>
      </dgm:t>
    </dgm:pt>
    <dgm:pt modelId="{DB57C2FF-3B0F-4E32-B305-479D0EDE0494}" type="parTrans" cxnId="{2B5D85FF-704C-48BE-B55C-3066F2754DD0}">
      <dgm:prSet/>
      <dgm:spPr/>
      <dgm:t>
        <a:bodyPr/>
        <a:lstStyle/>
        <a:p>
          <a:endParaRPr lang="en-US"/>
        </a:p>
      </dgm:t>
    </dgm:pt>
    <dgm:pt modelId="{450FE4FD-8F91-40CB-8A89-4E1A312574E5}" type="sibTrans" cxnId="{2B5D85FF-704C-48BE-B55C-3066F2754DD0}">
      <dgm:prSet/>
      <dgm:spPr/>
      <dgm:t>
        <a:bodyPr/>
        <a:lstStyle/>
        <a:p>
          <a:endParaRPr lang="en-US"/>
        </a:p>
      </dgm:t>
    </dgm:pt>
    <dgm:pt modelId="{E8CE45B6-389B-4895-9E40-3CD2D2DFA8DC}" type="pres">
      <dgm:prSet presAssocID="{B9A76104-F701-4F0D-AEF5-FD9AE8BAA962}" presName="Name0" presStyleCnt="0">
        <dgm:presLayoutVars>
          <dgm:chMax val="1"/>
          <dgm:dir/>
          <dgm:animLvl val="ctr"/>
          <dgm:resizeHandles val="exact"/>
        </dgm:presLayoutVars>
      </dgm:prSet>
      <dgm:spPr/>
      <dgm:t>
        <a:bodyPr/>
        <a:lstStyle/>
        <a:p>
          <a:endParaRPr lang="en-US"/>
        </a:p>
      </dgm:t>
    </dgm:pt>
    <dgm:pt modelId="{9B6D5782-0CFA-40E6-8A39-276A055BE5BD}" type="pres">
      <dgm:prSet presAssocID="{4D3C44C8-B224-4790-B01F-DE97D434ED3C}" presName="centerShape" presStyleLbl="node0" presStyleIdx="0" presStyleCnt="1" custScaleX="204930"/>
      <dgm:spPr/>
      <dgm:t>
        <a:bodyPr/>
        <a:lstStyle/>
        <a:p>
          <a:endParaRPr lang="en-US"/>
        </a:p>
      </dgm:t>
    </dgm:pt>
    <dgm:pt modelId="{E3735EF6-0C8C-4B79-84CA-FC71F84F09A3}" type="pres">
      <dgm:prSet presAssocID="{1D6A6AB3-1C3D-4BAE-A095-D5A7CB9EA3F2}" presName="parTrans" presStyleLbl="sibTrans2D1" presStyleIdx="0" presStyleCnt="4"/>
      <dgm:spPr/>
      <dgm:t>
        <a:bodyPr/>
        <a:lstStyle/>
        <a:p>
          <a:endParaRPr lang="en-US"/>
        </a:p>
      </dgm:t>
    </dgm:pt>
    <dgm:pt modelId="{6AC191CA-C961-4EBD-AF32-A5CED640FC57}" type="pres">
      <dgm:prSet presAssocID="{1D6A6AB3-1C3D-4BAE-A095-D5A7CB9EA3F2}" presName="connectorText" presStyleLbl="sibTrans2D1" presStyleIdx="0" presStyleCnt="4"/>
      <dgm:spPr/>
      <dgm:t>
        <a:bodyPr/>
        <a:lstStyle/>
        <a:p>
          <a:endParaRPr lang="en-US"/>
        </a:p>
      </dgm:t>
    </dgm:pt>
    <dgm:pt modelId="{A9FF7797-4A65-47D0-BDAD-7CCD71C4A870}" type="pres">
      <dgm:prSet presAssocID="{CE341820-99B7-4331-8784-2ADE3C8C5C80}" presName="node" presStyleLbl="node1" presStyleIdx="0" presStyleCnt="4">
        <dgm:presLayoutVars>
          <dgm:bulletEnabled val="1"/>
        </dgm:presLayoutVars>
      </dgm:prSet>
      <dgm:spPr/>
      <dgm:t>
        <a:bodyPr/>
        <a:lstStyle/>
        <a:p>
          <a:endParaRPr lang="en-US"/>
        </a:p>
      </dgm:t>
    </dgm:pt>
    <dgm:pt modelId="{3A212566-DDCA-48C8-848F-B8ABD7164CD6}" type="pres">
      <dgm:prSet presAssocID="{1BB8237C-EC17-4C2A-BCC2-5FEF795D7A83}" presName="parTrans" presStyleLbl="sibTrans2D1" presStyleIdx="1" presStyleCnt="4"/>
      <dgm:spPr/>
      <dgm:t>
        <a:bodyPr/>
        <a:lstStyle/>
        <a:p>
          <a:endParaRPr lang="en-US"/>
        </a:p>
      </dgm:t>
    </dgm:pt>
    <dgm:pt modelId="{D88801B7-728C-4A88-93B4-B65298DE099B}" type="pres">
      <dgm:prSet presAssocID="{1BB8237C-EC17-4C2A-BCC2-5FEF795D7A83}" presName="connectorText" presStyleLbl="sibTrans2D1" presStyleIdx="1" presStyleCnt="4"/>
      <dgm:spPr/>
      <dgm:t>
        <a:bodyPr/>
        <a:lstStyle/>
        <a:p>
          <a:endParaRPr lang="en-US"/>
        </a:p>
      </dgm:t>
    </dgm:pt>
    <dgm:pt modelId="{B011AB92-135B-48BD-82B8-77CC12BB603E}" type="pres">
      <dgm:prSet presAssocID="{D804056B-E21C-4304-A8A0-2D79B18FC8AF}" presName="node" presStyleLbl="node1" presStyleIdx="1" presStyleCnt="4" custRadScaleRad="156473">
        <dgm:presLayoutVars>
          <dgm:bulletEnabled val="1"/>
        </dgm:presLayoutVars>
      </dgm:prSet>
      <dgm:spPr/>
      <dgm:t>
        <a:bodyPr/>
        <a:lstStyle/>
        <a:p>
          <a:endParaRPr lang="en-US"/>
        </a:p>
      </dgm:t>
    </dgm:pt>
    <dgm:pt modelId="{6D5EFF3E-AE72-4BBC-9171-1AF2E4C2839E}" type="pres">
      <dgm:prSet presAssocID="{32F4C6A7-DC1E-48F9-8AE7-53343FB81A97}" presName="parTrans" presStyleLbl="sibTrans2D1" presStyleIdx="2" presStyleCnt="4"/>
      <dgm:spPr/>
      <dgm:t>
        <a:bodyPr/>
        <a:lstStyle/>
        <a:p>
          <a:endParaRPr lang="en-US"/>
        </a:p>
      </dgm:t>
    </dgm:pt>
    <dgm:pt modelId="{162B2270-1A27-417D-AECF-1E4BE973DDF5}" type="pres">
      <dgm:prSet presAssocID="{32F4C6A7-DC1E-48F9-8AE7-53343FB81A97}" presName="connectorText" presStyleLbl="sibTrans2D1" presStyleIdx="2" presStyleCnt="4"/>
      <dgm:spPr/>
      <dgm:t>
        <a:bodyPr/>
        <a:lstStyle/>
        <a:p>
          <a:endParaRPr lang="en-US"/>
        </a:p>
      </dgm:t>
    </dgm:pt>
    <dgm:pt modelId="{CD587E03-564C-45D2-8A7D-5B369AD1262C}" type="pres">
      <dgm:prSet presAssocID="{B419E285-4391-498E-8F1C-64A831C352ED}" presName="node" presStyleLbl="node1" presStyleIdx="2" presStyleCnt="4" custScaleX="138467">
        <dgm:presLayoutVars>
          <dgm:bulletEnabled val="1"/>
        </dgm:presLayoutVars>
      </dgm:prSet>
      <dgm:spPr/>
      <dgm:t>
        <a:bodyPr/>
        <a:lstStyle/>
        <a:p>
          <a:endParaRPr lang="en-US"/>
        </a:p>
      </dgm:t>
    </dgm:pt>
    <dgm:pt modelId="{996C81A8-DB08-4ECE-A1EF-1E78BF5E786E}" type="pres">
      <dgm:prSet presAssocID="{DB57C2FF-3B0F-4E32-B305-479D0EDE0494}" presName="parTrans" presStyleLbl="sibTrans2D1" presStyleIdx="3" presStyleCnt="4"/>
      <dgm:spPr/>
      <dgm:t>
        <a:bodyPr/>
        <a:lstStyle/>
        <a:p>
          <a:endParaRPr lang="en-US"/>
        </a:p>
      </dgm:t>
    </dgm:pt>
    <dgm:pt modelId="{70F028DB-0BCF-40D8-8DA8-8547B7F3778B}" type="pres">
      <dgm:prSet presAssocID="{DB57C2FF-3B0F-4E32-B305-479D0EDE0494}" presName="connectorText" presStyleLbl="sibTrans2D1" presStyleIdx="3" presStyleCnt="4"/>
      <dgm:spPr/>
      <dgm:t>
        <a:bodyPr/>
        <a:lstStyle/>
        <a:p>
          <a:endParaRPr lang="en-US"/>
        </a:p>
      </dgm:t>
    </dgm:pt>
    <dgm:pt modelId="{669B9EB3-AF34-40C8-A9A0-06EE8F0FF3B8}" type="pres">
      <dgm:prSet presAssocID="{B32BEBAC-FAAF-4E0C-A477-28F6DE4E2FDE}" presName="node" presStyleLbl="node1" presStyleIdx="3" presStyleCnt="4" custScaleX="121546" custRadScaleRad="160215">
        <dgm:presLayoutVars>
          <dgm:bulletEnabled val="1"/>
        </dgm:presLayoutVars>
      </dgm:prSet>
      <dgm:spPr/>
      <dgm:t>
        <a:bodyPr/>
        <a:lstStyle/>
        <a:p>
          <a:endParaRPr lang="en-US"/>
        </a:p>
      </dgm:t>
    </dgm:pt>
  </dgm:ptLst>
  <dgm:cxnLst>
    <dgm:cxn modelId="{F0A18C9B-29D4-4004-AB0D-29599AF533DF}" type="presOf" srcId="{1D6A6AB3-1C3D-4BAE-A095-D5A7CB9EA3F2}" destId="{6AC191CA-C961-4EBD-AF32-A5CED640FC57}" srcOrd="1" destOrd="0" presId="urn:microsoft.com/office/officeart/2005/8/layout/radial5"/>
    <dgm:cxn modelId="{A35D6752-5C52-469F-AF76-CAD9FA77556B}" type="presOf" srcId="{1D6A6AB3-1C3D-4BAE-A095-D5A7CB9EA3F2}" destId="{E3735EF6-0C8C-4B79-84CA-FC71F84F09A3}" srcOrd="0" destOrd="0" presId="urn:microsoft.com/office/officeart/2005/8/layout/radial5"/>
    <dgm:cxn modelId="{D02E1833-0B20-44F5-A977-064D0361BE9F}" type="presOf" srcId="{32F4C6A7-DC1E-48F9-8AE7-53343FB81A97}" destId="{162B2270-1A27-417D-AECF-1E4BE973DDF5}" srcOrd="1" destOrd="0" presId="urn:microsoft.com/office/officeart/2005/8/layout/radial5"/>
    <dgm:cxn modelId="{CF39DB86-0EF5-4AB8-8354-CC65974E9909}" type="presOf" srcId="{D804056B-E21C-4304-A8A0-2D79B18FC8AF}" destId="{B011AB92-135B-48BD-82B8-77CC12BB603E}" srcOrd="0" destOrd="0" presId="urn:microsoft.com/office/officeart/2005/8/layout/radial5"/>
    <dgm:cxn modelId="{F3553842-2308-4300-98BC-5A496BE7309C}" type="presOf" srcId="{B419E285-4391-498E-8F1C-64A831C352ED}" destId="{CD587E03-564C-45D2-8A7D-5B369AD1262C}" srcOrd="0" destOrd="0" presId="urn:microsoft.com/office/officeart/2005/8/layout/radial5"/>
    <dgm:cxn modelId="{DC8A690B-B4FD-4705-9F6C-61DA2D4E0959}" srcId="{B9A76104-F701-4F0D-AEF5-FD9AE8BAA962}" destId="{4D3C44C8-B224-4790-B01F-DE97D434ED3C}" srcOrd="0" destOrd="0" parTransId="{26EC9D4F-659A-4AA2-9874-0A4398A57927}" sibTransId="{824983FE-9A8A-4325-BB90-FD9FC0E9A903}"/>
    <dgm:cxn modelId="{D1726ACA-13AB-4D5E-B21B-879A4C93C8C7}" srcId="{4D3C44C8-B224-4790-B01F-DE97D434ED3C}" destId="{B419E285-4391-498E-8F1C-64A831C352ED}" srcOrd="2" destOrd="0" parTransId="{32F4C6A7-DC1E-48F9-8AE7-53343FB81A97}" sibTransId="{E1E6ABD5-02DA-4224-B21E-DF0C220B739E}"/>
    <dgm:cxn modelId="{559B3529-11CF-4DEA-A064-7B6FF73B14F7}" type="presOf" srcId="{4D3C44C8-B224-4790-B01F-DE97D434ED3C}" destId="{9B6D5782-0CFA-40E6-8A39-276A055BE5BD}" srcOrd="0" destOrd="0" presId="urn:microsoft.com/office/officeart/2005/8/layout/radial5"/>
    <dgm:cxn modelId="{3C405443-678C-40F8-9FE0-5D37F0DC9500}" type="presOf" srcId="{B9A76104-F701-4F0D-AEF5-FD9AE8BAA962}" destId="{E8CE45B6-389B-4895-9E40-3CD2D2DFA8DC}" srcOrd="0" destOrd="0" presId="urn:microsoft.com/office/officeart/2005/8/layout/radial5"/>
    <dgm:cxn modelId="{812BEE54-61B9-49AB-98D4-837B92C90A64}" type="presOf" srcId="{1BB8237C-EC17-4C2A-BCC2-5FEF795D7A83}" destId="{3A212566-DDCA-48C8-848F-B8ABD7164CD6}" srcOrd="0" destOrd="0" presId="urn:microsoft.com/office/officeart/2005/8/layout/radial5"/>
    <dgm:cxn modelId="{FE6DEB1D-84FD-4A92-AB92-37414AD4E542}" type="presOf" srcId="{32F4C6A7-DC1E-48F9-8AE7-53343FB81A97}" destId="{6D5EFF3E-AE72-4BBC-9171-1AF2E4C2839E}" srcOrd="0" destOrd="0" presId="urn:microsoft.com/office/officeart/2005/8/layout/radial5"/>
    <dgm:cxn modelId="{4609910C-8DCE-4998-87EC-AEE072B4A07B}" type="presOf" srcId="{B32BEBAC-FAAF-4E0C-A477-28F6DE4E2FDE}" destId="{669B9EB3-AF34-40C8-A9A0-06EE8F0FF3B8}" srcOrd="0" destOrd="0" presId="urn:microsoft.com/office/officeart/2005/8/layout/radial5"/>
    <dgm:cxn modelId="{8909DF04-D53F-4B30-A4A1-FA77AA09237C}" type="presOf" srcId="{1BB8237C-EC17-4C2A-BCC2-5FEF795D7A83}" destId="{D88801B7-728C-4A88-93B4-B65298DE099B}" srcOrd="1" destOrd="0" presId="urn:microsoft.com/office/officeart/2005/8/layout/radial5"/>
    <dgm:cxn modelId="{BFF54324-4315-4F83-AD9E-F9ABC65C09B3}" type="presOf" srcId="{DB57C2FF-3B0F-4E32-B305-479D0EDE0494}" destId="{996C81A8-DB08-4ECE-A1EF-1E78BF5E786E}" srcOrd="0" destOrd="0" presId="urn:microsoft.com/office/officeart/2005/8/layout/radial5"/>
    <dgm:cxn modelId="{48C8A08C-0E18-4B55-8CAC-2C4C0167BE2E}" srcId="{4D3C44C8-B224-4790-B01F-DE97D434ED3C}" destId="{CE341820-99B7-4331-8784-2ADE3C8C5C80}" srcOrd="0" destOrd="0" parTransId="{1D6A6AB3-1C3D-4BAE-A095-D5A7CB9EA3F2}" sibTransId="{71E876AD-FC68-413D-AD5F-112CF8C70E3A}"/>
    <dgm:cxn modelId="{1AEA9077-2AC2-4336-8B83-DA0AA5785446}" type="presOf" srcId="{DB57C2FF-3B0F-4E32-B305-479D0EDE0494}" destId="{70F028DB-0BCF-40D8-8DA8-8547B7F3778B}" srcOrd="1" destOrd="0" presId="urn:microsoft.com/office/officeart/2005/8/layout/radial5"/>
    <dgm:cxn modelId="{0DA62224-740C-4ECE-959E-56B8916B9E2C}" srcId="{4D3C44C8-B224-4790-B01F-DE97D434ED3C}" destId="{D804056B-E21C-4304-A8A0-2D79B18FC8AF}" srcOrd="1" destOrd="0" parTransId="{1BB8237C-EC17-4C2A-BCC2-5FEF795D7A83}" sibTransId="{D4EBEE7C-B30A-413E-927E-4B537A0BF87E}"/>
    <dgm:cxn modelId="{2B5D85FF-704C-48BE-B55C-3066F2754DD0}" srcId="{4D3C44C8-B224-4790-B01F-DE97D434ED3C}" destId="{B32BEBAC-FAAF-4E0C-A477-28F6DE4E2FDE}" srcOrd="3" destOrd="0" parTransId="{DB57C2FF-3B0F-4E32-B305-479D0EDE0494}" sibTransId="{450FE4FD-8F91-40CB-8A89-4E1A312574E5}"/>
    <dgm:cxn modelId="{0763BB8C-8C73-44BE-AF83-1FE96D642DE3}" type="presOf" srcId="{CE341820-99B7-4331-8784-2ADE3C8C5C80}" destId="{A9FF7797-4A65-47D0-BDAD-7CCD71C4A870}" srcOrd="0" destOrd="0" presId="urn:microsoft.com/office/officeart/2005/8/layout/radial5"/>
    <dgm:cxn modelId="{47B1594C-9E25-4FA6-9B19-729BB5CB84AB}" type="presParOf" srcId="{E8CE45B6-389B-4895-9E40-3CD2D2DFA8DC}" destId="{9B6D5782-0CFA-40E6-8A39-276A055BE5BD}" srcOrd="0" destOrd="0" presId="urn:microsoft.com/office/officeart/2005/8/layout/radial5"/>
    <dgm:cxn modelId="{78FBE880-0E32-463A-9809-0A4DBE8AA0DB}" type="presParOf" srcId="{E8CE45B6-389B-4895-9E40-3CD2D2DFA8DC}" destId="{E3735EF6-0C8C-4B79-84CA-FC71F84F09A3}" srcOrd="1" destOrd="0" presId="urn:microsoft.com/office/officeart/2005/8/layout/radial5"/>
    <dgm:cxn modelId="{9871AEAA-0C32-4C14-8D4C-FBE00217D02A}" type="presParOf" srcId="{E3735EF6-0C8C-4B79-84CA-FC71F84F09A3}" destId="{6AC191CA-C961-4EBD-AF32-A5CED640FC57}" srcOrd="0" destOrd="0" presId="urn:microsoft.com/office/officeart/2005/8/layout/radial5"/>
    <dgm:cxn modelId="{387DF7A5-77D6-4FF0-9E28-25493F29505F}" type="presParOf" srcId="{E8CE45B6-389B-4895-9E40-3CD2D2DFA8DC}" destId="{A9FF7797-4A65-47D0-BDAD-7CCD71C4A870}" srcOrd="2" destOrd="0" presId="urn:microsoft.com/office/officeart/2005/8/layout/radial5"/>
    <dgm:cxn modelId="{A4D7BADA-5C99-4E5E-9111-97CC1434A529}" type="presParOf" srcId="{E8CE45B6-389B-4895-9E40-3CD2D2DFA8DC}" destId="{3A212566-DDCA-48C8-848F-B8ABD7164CD6}" srcOrd="3" destOrd="0" presId="urn:microsoft.com/office/officeart/2005/8/layout/radial5"/>
    <dgm:cxn modelId="{AEEC35A2-DE0B-49FB-B09B-0E0C423F08A4}" type="presParOf" srcId="{3A212566-DDCA-48C8-848F-B8ABD7164CD6}" destId="{D88801B7-728C-4A88-93B4-B65298DE099B}" srcOrd="0" destOrd="0" presId="urn:microsoft.com/office/officeart/2005/8/layout/radial5"/>
    <dgm:cxn modelId="{88A93C4B-2DA4-4B34-AB9C-E0DAA0E0E172}" type="presParOf" srcId="{E8CE45B6-389B-4895-9E40-3CD2D2DFA8DC}" destId="{B011AB92-135B-48BD-82B8-77CC12BB603E}" srcOrd="4" destOrd="0" presId="urn:microsoft.com/office/officeart/2005/8/layout/radial5"/>
    <dgm:cxn modelId="{879E0DC7-E9F0-4819-ADC3-7EC203E01F4C}" type="presParOf" srcId="{E8CE45B6-389B-4895-9E40-3CD2D2DFA8DC}" destId="{6D5EFF3E-AE72-4BBC-9171-1AF2E4C2839E}" srcOrd="5" destOrd="0" presId="urn:microsoft.com/office/officeart/2005/8/layout/radial5"/>
    <dgm:cxn modelId="{82287BB7-3FC9-4569-90AE-4C253312E7A3}" type="presParOf" srcId="{6D5EFF3E-AE72-4BBC-9171-1AF2E4C2839E}" destId="{162B2270-1A27-417D-AECF-1E4BE973DDF5}" srcOrd="0" destOrd="0" presId="urn:microsoft.com/office/officeart/2005/8/layout/radial5"/>
    <dgm:cxn modelId="{F9887DFE-5A1D-4EDF-943B-8D4464FA3C7C}" type="presParOf" srcId="{E8CE45B6-389B-4895-9E40-3CD2D2DFA8DC}" destId="{CD587E03-564C-45D2-8A7D-5B369AD1262C}" srcOrd="6" destOrd="0" presId="urn:microsoft.com/office/officeart/2005/8/layout/radial5"/>
    <dgm:cxn modelId="{DDF0B9CF-28A0-4989-8FA8-4DF2BD117487}" type="presParOf" srcId="{E8CE45B6-389B-4895-9E40-3CD2D2DFA8DC}" destId="{996C81A8-DB08-4ECE-A1EF-1E78BF5E786E}" srcOrd="7" destOrd="0" presId="urn:microsoft.com/office/officeart/2005/8/layout/radial5"/>
    <dgm:cxn modelId="{D1831D4E-EA24-4CBE-AA9A-148FE4F3B52C}" type="presParOf" srcId="{996C81A8-DB08-4ECE-A1EF-1E78BF5E786E}" destId="{70F028DB-0BCF-40D8-8DA8-8547B7F3778B}" srcOrd="0" destOrd="0" presId="urn:microsoft.com/office/officeart/2005/8/layout/radial5"/>
    <dgm:cxn modelId="{82CDAF8D-7B17-43AD-BA3F-46F48F3EA9B1}" type="presParOf" srcId="{E8CE45B6-389B-4895-9E40-3CD2D2DFA8DC}" destId="{669B9EB3-AF34-40C8-A9A0-06EE8F0FF3B8}"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38BC19-D47E-4F96-80BC-02E4204A5118}"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3212B4F-C146-4FCE-8898-627A9440807F}">
      <dgm:prSet/>
      <dgm:spPr/>
      <dgm:t>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0"/>
          <a:r>
            <a:rPr lang="en-US" b="1" cap="none" spc="0" dirty="0" smtClean="0">
              <a:ln w="0"/>
              <a:solidFill>
                <a:srgbClr val="002060"/>
              </a:solidFill>
              <a:effectLst>
                <a:reflection blurRad="12700" stA="50000" endPos="50000" dist="5000" dir="5400000" sy="-100000" rotWithShape="0"/>
              </a:effectLst>
              <a:latin typeface="Times New Roman" pitchFamily="18" charset="0"/>
              <a:cs typeface="Times New Roman" pitchFamily="18" charset="0"/>
            </a:rPr>
            <a:t>B. Sitting Position</a:t>
          </a:r>
          <a:endParaRPr lang="en-US" b="1" cap="none" spc="0" dirty="0">
            <a:ln w="0"/>
            <a:solidFill>
              <a:srgbClr val="002060"/>
            </a:solidFill>
            <a:effectLst>
              <a:reflection blurRad="12700" stA="50000" endPos="50000" dist="5000" dir="5400000" sy="-100000" rotWithShape="0"/>
            </a:effectLst>
            <a:latin typeface="Times New Roman" pitchFamily="18" charset="0"/>
            <a:cs typeface="Times New Roman" pitchFamily="18" charset="0"/>
          </a:endParaRPr>
        </a:p>
      </dgm:t>
    </dgm:pt>
    <dgm:pt modelId="{9A213C03-4ACB-4DD8-96E5-8C8AF3836319}" type="parTrans" cxnId="{DD907E34-1784-436E-A8DA-571F992C3234}">
      <dgm:prSet/>
      <dgm:spPr/>
      <dgm:t>
        <a:bodyPr/>
        <a:lstStyle/>
        <a:p>
          <a:endParaRPr lang="en-US"/>
        </a:p>
      </dgm:t>
    </dgm:pt>
    <dgm:pt modelId="{5AD78F06-0E41-4B1F-8BA0-4905EC69DA76}" type="sibTrans" cxnId="{DD907E34-1784-436E-A8DA-571F992C3234}">
      <dgm:prSet/>
      <dgm:spPr/>
      <dgm:t>
        <a:bodyPr/>
        <a:lstStyle/>
        <a:p>
          <a:endParaRPr lang="en-US"/>
        </a:p>
      </dgm:t>
    </dgm:pt>
    <dgm:pt modelId="{4E297BFE-D54B-4AEC-891F-25C4C60D3BF5}" type="pres">
      <dgm:prSet presAssocID="{3638BC19-D47E-4F96-80BC-02E4204A5118}" presName="linear" presStyleCnt="0">
        <dgm:presLayoutVars>
          <dgm:animLvl val="lvl"/>
          <dgm:resizeHandles val="exact"/>
        </dgm:presLayoutVars>
      </dgm:prSet>
      <dgm:spPr/>
      <dgm:t>
        <a:bodyPr/>
        <a:lstStyle/>
        <a:p>
          <a:endParaRPr lang="en-US"/>
        </a:p>
      </dgm:t>
    </dgm:pt>
    <dgm:pt modelId="{DABF6CF8-B769-4A5D-8329-3F3B65F4ECD4}" type="pres">
      <dgm:prSet presAssocID="{93212B4F-C146-4FCE-8898-627A9440807F}" presName="parentText" presStyleLbl="node1" presStyleIdx="0" presStyleCnt="1">
        <dgm:presLayoutVars>
          <dgm:chMax val="0"/>
          <dgm:bulletEnabled val="1"/>
        </dgm:presLayoutVars>
      </dgm:prSet>
      <dgm:spPr/>
      <dgm:t>
        <a:bodyPr/>
        <a:lstStyle/>
        <a:p>
          <a:endParaRPr lang="en-US"/>
        </a:p>
      </dgm:t>
    </dgm:pt>
  </dgm:ptLst>
  <dgm:cxnLst>
    <dgm:cxn modelId="{DD907E34-1784-436E-A8DA-571F992C3234}" srcId="{3638BC19-D47E-4F96-80BC-02E4204A5118}" destId="{93212B4F-C146-4FCE-8898-627A9440807F}" srcOrd="0" destOrd="0" parTransId="{9A213C03-4ACB-4DD8-96E5-8C8AF3836319}" sibTransId="{5AD78F06-0E41-4B1F-8BA0-4905EC69DA76}"/>
    <dgm:cxn modelId="{F3C5F2A0-EB80-409D-8CBD-6E0D0F867E06}" type="presOf" srcId="{93212B4F-C146-4FCE-8898-627A9440807F}" destId="{DABF6CF8-B769-4A5D-8329-3F3B65F4ECD4}" srcOrd="0" destOrd="0" presId="urn:microsoft.com/office/officeart/2005/8/layout/vList2"/>
    <dgm:cxn modelId="{922A3D50-61F3-4CC9-A972-F6B56C4C0AFF}" type="presOf" srcId="{3638BC19-D47E-4F96-80BC-02E4204A5118}" destId="{4E297BFE-D54B-4AEC-891F-25C4C60D3BF5}" srcOrd="0" destOrd="0" presId="urn:microsoft.com/office/officeart/2005/8/layout/vList2"/>
    <dgm:cxn modelId="{7F8727B9-7C2A-4406-AE82-1A774D9A21FF}" type="presParOf" srcId="{4E297BFE-D54B-4AEC-891F-25C4C60D3BF5}" destId="{DABF6CF8-B769-4A5D-8329-3F3B65F4EC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4F0433-8376-4A65-874D-2F905E968FF4}" type="doc">
      <dgm:prSet loTypeId="urn:microsoft.com/office/officeart/2005/8/layout/vList2" loCatId="list" qsTypeId="urn:microsoft.com/office/officeart/2005/8/quickstyle/3d3" qsCatId="3D" csTypeId="urn:microsoft.com/office/officeart/2005/8/colors/accent2_5" csCatId="accent2" phldr="1"/>
      <dgm:spPr/>
      <dgm:t>
        <a:bodyPr/>
        <a:lstStyle/>
        <a:p>
          <a:endParaRPr lang="en-US"/>
        </a:p>
      </dgm:t>
    </dgm:pt>
    <dgm:pt modelId="{A394B395-4BBE-4220-B88B-AA5E9DAC9D22}">
      <dgm:prSet/>
      <dgm:spPr/>
      <dgm:t>
        <a:bodyPr/>
        <a:lstStyle/>
        <a:p>
          <a:pPr algn="just" rtl="0"/>
          <a:r>
            <a:rPr lang="en-US" smtClean="0"/>
            <a:t>1) Raising just the heel. Then progress to alternately lifting the entire foot and placing the foot firmly on the floor upon a traced foot print.</a:t>
          </a:r>
          <a:endParaRPr lang="en-US" dirty="0"/>
        </a:p>
      </dgm:t>
    </dgm:pt>
    <dgm:pt modelId="{31F2F9A5-8303-4C66-8020-07ECC1EA5413}" type="parTrans" cxnId="{771B0B32-21D2-432A-BAB9-235B0BE25EF4}">
      <dgm:prSet/>
      <dgm:spPr/>
      <dgm:t>
        <a:bodyPr/>
        <a:lstStyle/>
        <a:p>
          <a:endParaRPr lang="en-US"/>
        </a:p>
      </dgm:t>
    </dgm:pt>
    <dgm:pt modelId="{0F9E564C-8AE8-4BD9-AA2B-5DF144F70829}" type="sibTrans" cxnId="{771B0B32-21D2-432A-BAB9-235B0BE25EF4}">
      <dgm:prSet/>
      <dgm:spPr/>
      <dgm:t>
        <a:bodyPr/>
        <a:lstStyle/>
        <a:p>
          <a:endParaRPr lang="en-US"/>
        </a:p>
      </dgm:t>
    </dgm:pt>
    <dgm:pt modelId="{CD8F2C4B-BBB2-4BCD-86E5-38BAAC13DC58}" type="pres">
      <dgm:prSet presAssocID="{AF4F0433-8376-4A65-874D-2F905E968FF4}" presName="linear" presStyleCnt="0">
        <dgm:presLayoutVars>
          <dgm:animLvl val="lvl"/>
          <dgm:resizeHandles val="exact"/>
        </dgm:presLayoutVars>
      </dgm:prSet>
      <dgm:spPr/>
      <dgm:t>
        <a:bodyPr/>
        <a:lstStyle/>
        <a:p>
          <a:endParaRPr lang="en-US"/>
        </a:p>
      </dgm:t>
    </dgm:pt>
    <dgm:pt modelId="{C8CEE138-7542-4C15-A7E8-E745802B0EDD}" type="pres">
      <dgm:prSet presAssocID="{A394B395-4BBE-4220-B88B-AA5E9DAC9D22}" presName="parentText" presStyleLbl="node1" presStyleIdx="0" presStyleCnt="1" custScaleY="125592">
        <dgm:presLayoutVars>
          <dgm:chMax val="0"/>
          <dgm:bulletEnabled val="1"/>
        </dgm:presLayoutVars>
      </dgm:prSet>
      <dgm:spPr/>
      <dgm:t>
        <a:bodyPr/>
        <a:lstStyle/>
        <a:p>
          <a:endParaRPr lang="en-US"/>
        </a:p>
      </dgm:t>
    </dgm:pt>
  </dgm:ptLst>
  <dgm:cxnLst>
    <dgm:cxn modelId="{771B0B32-21D2-432A-BAB9-235B0BE25EF4}" srcId="{AF4F0433-8376-4A65-874D-2F905E968FF4}" destId="{A394B395-4BBE-4220-B88B-AA5E9DAC9D22}" srcOrd="0" destOrd="0" parTransId="{31F2F9A5-8303-4C66-8020-07ECC1EA5413}" sibTransId="{0F9E564C-8AE8-4BD9-AA2B-5DF144F70829}"/>
    <dgm:cxn modelId="{A0D42E03-3C99-4C41-9244-491BC3030419}" type="presOf" srcId="{A394B395-4BBE-4220-B88B-AA5E9DAC9D22}" destId="{C8CEE138-7542-4C15-A7E8-E745802B0EDD}" srcOrd="0" destOrd="0" presId="urn:microsoft.com/office/officeart/2005/8/layout/vList2"/>
    <dgm:cxn modelId="{8F195A40-CFE2-4155-AE22-7420617EEFE9}" type="presOf" srcId="{AF4F0433-8376-4A65-874D-2F905E968FF4}" destId="{CD8F2C4B-BBB2-4BCD-86E5-38BAAC13DC58}" srcOrd="0" destOrd="0" presId="urn:microsoft.com/office/officeart/2005/8/layout/vList2"/>
    <dgm:cxn modelId="{36702257-0BCF-4639-A5C7-5ADC896A9500}" type="presParOf" srcId="{CD8F2C4B-BBB2-4BCD-86E5-38BAAC13DC58}" destId="{C8CEE138-7542-4C15-A7E8-E745802B0ED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4F0433-8376-4A65-874D-2F905E968FF4}" type="doc">
      <dgm:prSet loTypeId="urn:microsoft.com/office/officeart/2005/8/layout/vList2" loCatId="list" qsTypeId="urn:microsoft.com/office/officeart/2005/8/quickstyle/3d3" qsCatId="3D" csTypeId="urn:microsoft.com/office/officeart/2005/8/colors/accent2_5" csCatId="accent2" phldr="1"/>
      <dgm:spPr/>
      <dgm:t>
        <a:bodyPr/>
        <a:lstStyle/>
        <a:p>
          <a:endParaRPr lang="en-US"/>
        </a:p>
      </dgm:t>
    </dgm:pt>
    <dgm:pt modelId="{A394B395-4BBE-4220-B88B-AA5E9DAC9D22}">
      <dgm:prSet/>
      <dgm:spPr/>
      <dgm:t>
        <a:bodyPr/>
        <a:lstStyle/>
        <a:p>
          <a:pPr algn="just" rtl="0"/>
          <a:r>
            <a:rPr lang="en-US" dirty="0" smtClean="0"/>
            <a:t>2) Make two cross marks on the floor with chalk. Alternately glide the foot over the marked cross: forward, backward, left and right.</a:t>
          </a:r>
          <a:endParaRPr lang="en-US" dirty="0"/>
        </a:p>
      </dgm:t>
    </dgm:pt>
    <dgm:pt modelId="{31F2F9A5-8303-4C66-8020-07ECC1EA5413}" type="parTrans" cxnId="{771B0B32-21D2-432A-BAB9-235B0BE25EF4}">
      <dgm:prSet/>
      <dgm:spPr/>
      <dgm:t>
        <a:bodyPr/>
        <a:lstStyle/>
        <a:p>
          <a:endParaRPr lang="en-US"/>
        </a:p>
      </dgm:t>
    </dgm:pt>
    <dgm:pt modelId="{0F9E564C-8AE8-4BD9-AA2B-5DF144F70829}" type="sibTrans" cxnId="{771B0B32-21D2-432A-BAB9-235B0BE25EF4}">
      <dgm:prSet/>
      <dgm:spPr/>
      <dgm:t>
        <a:bodyPr/>
        <a:lstStyle/>
        <a:p>
          <a:endParaRPr lang="en-US"/>
        </a:p>
      </dgm:t>
    </dgm:pt>
    <dgm:pt modelId="{CD8F2C4B-BBB2-4BCD-86E5-38BAAC13DC58}" type="pres">
      <dgm:prSet presAssocID="{AF4F0433-8376-4A65-874D-2F905E968FF4}" presName="linear" presStyleCnt="0">
        <dgm:presLayoutVars>
          <dgm:animLvl val="lvl"/>
          <dgm:resizeHandles val="exact"/>
        </dgm:presLayoutVars>
      </dgm:prSet>
      <dgm:spPr/>
      <dgm:t>
        <a:bodyPr/>
        <a:lstStyle/>
        <a:p>
          <a:endParaRPr lang="en-US"/>
        </a:p>
      </dgm:t>
    </dgm:pt>
    <dgm:pt modelId="{C8CEE138-7542-4C15-A7E8-E745802B0EDD}" type="pres">
      <dgm:prSet presAssocID="{A394B395-4BBE-4220-B88B-AA5E9DAC9D22}" presName="parentText" presStyleLbl="node1" presStyleIdx="0" presStyleCnt="1" custScaleY="125592" custLinFactNeighborY="-5674">
        <dgm:presLayoutVars>
          <dgm:chMax val="0"/>
          <dgm:bulletEnabled val="1"/>
        </dgm:presLayoutVars>
      </dgm:prSet>
      <dgm:spPr/>
      <dgm:t>
        <a:bodyPr/>
        <a:lstStyle/>
        <a:p>
          <a:endParaRPr lang="en-US"/>
        </a:p>
      </dgm:t>
    </dgm:pt>
  </dgm:ptLst>
  <dgm:cxnLst>
    <dgm:cxn modelId="{771B0B32-21D2-432A-BAB9-235B0BE25EF4}" srcId="{AF4F0433-8376-4A65-874D-2F905E968FF4}" destId="{A394B395-4BBE-4220-B88B-AA5E9DAC9D22}" srcOrd="0" destOrd="0" parTransId="{31F2F9A5-8303-4C66-8020-07ECC1EA5413}" sibTransId="{0F9E564C-8AE8-4BD9-AA2B-5DF144F70829}"/>
    <dgm:cxn modelId="{797D86C4-53A6-4509-9967-4B7815CDC953}" type="presOf" srcId="{AF4F0433-8376-4A65-874D-2F905E968FF4}" destId="{CD8F2C4B-BBB2-4BCD-86E5-38BAAC13DC58}" srcOrd="0" destOrd="0" presId="urn:microsoft.com/office/officeart/2005/8/layout/vList2"/>
    <dgm:cxn modelId="{54937538-0072-4AE6-8179-672B7A2CB621}" type="presOf" srcId="{A394B395-4BBE-4220-B88B-AA5E9DAC9D22}" destId="{C8CEE138-7542-4C15-A7E8-E745802B0EDD}" srcOrd="0" destOrd="0" presId="urn:microsoft.com/office/officeart/2005/8/layout/vList2"/>
    <dgm:cxn modelId="{8DA0875E-E914-4ADB-9B1E-80A443D383DF}" type="presParOf" srcId="{CD8F2C4B-BBB2-4BCD-86E5-38BAAC13DC58}" destId="{C8CEE138-7542-4C15-A7E8-E745802B0EDD}"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5F0DD7-55A6-4786-9C6C-44BF49F593CE}" type="doc">
      <dgm:prSet loTypeId="urn:microsoft.com/office/officeart/2005/8/layout/vList2" loCatId="list" qsTypeId="urn:microsoft.com/office/officeart/2005/8/quickstyle/3d3" qsCatId="3D" csTypeId="urn:microsoft.com/office/officeart/2005/8/colors/accent1_4" csCatId="accent1"/>
      <dgm:spPr/>
      <dgm:t>
        <a:bodyPr/>
        <a:lstStyle/>
        <a:p>
          <a:endParaRPr lang="en-US"/>
        </a:p>
      </dgm:t>
    </dgm:pt>
    <dgm:pt modelId="{B08C11E3-C36D-4F87-B60F-379651167A26}">
      <dgm:prSet custT="1"/>
      <dgm:spPr/>
      <dgm:t>
        <a:bodyPr/>
        <a:lstStyle/>
        <a:p>
          <a:pPr rtl="0"/>
          <a:r>
            <a:rPr lang="en-US" sz="3200" b="1" dirty="0" smtClean="0">
              <a:latin typeface="Georgia" pitchFamily="18" charset="0"/>
            </a:rPr>
            <a:t>1)</a:t>
          </a:r>
          <a:r>
            <a:rPr lang="en-US" sz="3200" dirty="0" smtClean="0">
              <a:latin typeface="Georgia" pitchFamily="18" charset="0"/>
            </a:rPr>
            <a:t> Weight Shift</a:t>
          </a:r>
          <a:r>
            <a:rPr lang="en-US" sz="3200" b="1" dirty="0" smtClean="0">
              <a:latin typeface="Georgia" pitchFamily="18" charset="0"/>
            </a:rPr>
            <a:t> </a:t>
          </a:r>
          <a:endParaRPr lang="en-US" sz="3200" dirty="0">
            <a:latin typeface="Georgia" pitchFamily="18" charset="0"/>
          </a:endParaRPr>
        </a:p>
      </dgm:t>
    </dgm:pt>
    <dgm:pt modelId="{DBC502C6-57F5-4BAF-8B2D-1C7BC810133B}" type="parTrans" cxnId="{9C55F1D4-1F88-45A6-8396-C9602FCF0F48}">
      <dgm:prSet/>
      <dgm:spPr/>
      <dgm:t>
        <a:bodyPr/>
        <a:lstStyle/>
        <a:p>
          <a:endParaRPr lang="en-US"/>
        </a:p>
      </dgm:t>
    </dgm:pt>
    <dgm:pt modelId="{48235455-5DFD-4506-B594-A29319FCF16E}" type="sibTrans" cxnId="{9C55F1D4-1F88-45A6-8396-C9602FCF0F48}">
      <dgm:prSet/>
      <dgm:spPr/>
      <dgm:t>
        <a:bodyPr/>
        <a:lstStyle/>
        <a:p>
          <a:endParaRPr lang="en-US"/>
        </a:p>
      </dgm:t>
    </dgm:pt>
    <dgm:pt modelId="{CB4AD6C6-F07D-4C8C-A133-27EF18936AEA}" type="pres">
      <dgm:prSet presAssocID="{275F0DD7-55A6-4786-9C6C-44BF49F593CE}" presName="linear" presStyleCnt="0">
        <dgm:presLayoutVars>
          <dgm:animLvl val="lvl"/>
          <dgm:resizeHandles val="exact"/>
        </dgm:presLayoutVars>
      </dgm:prSet>
      <dgm:spPr/>
      <dgm:t>
        <a:bodyPr/>
        <a:lstStyle/>
        <a:p>
          <a:endParaRPr lang="en-US"/>
        </a:p>
      </dgm:t>
    </dgm:pt>
    <dgm:pt modelId="{5FD121F6-A987-4D61-95DB-21517ECD1A31}" type="pres">
      <dgm:prSet presAssocID="{B08C11E3-C36D-4F87-B60F-379651167A26}" presName="parentText" presStyleLbl="node1" presStyleIdx="0" presStyleCnt="1">
        <dgm:presLayoutVars>
          <dgm:chMax val="0"/>
          <dgm:bulletEnabled val="1"/>
        </dgm:presLayoutVars>
      </dgm:prSet>
      <dgm:spPr/>
      <dgm:t>
        <a:bodyPr/>
        <a:lstStyle/>
        <a:p>
          <a:endParaRPr lang="en-US"/>
        </a:p>
      </dgm:t>
    </dgm:pt>
  </dgm:ptLst>
  <dgm:cxnLst>
    <dgm:cxn modelId="{9C55F1D4-1F88-45A6-8396-C9602FCF0F48}" srcId="{275F0DD7-55A6-4786-9C6C-44BF49F593CE}" destId="{B08C11E3-C36D-4F87-B60F-379651167A26}" srcOrd="0" destOrd="0" parTransId="{DBC502C6-57F5-4BAF-8B2D-1C7BC810133B}" sibTransId="{48235455-5DFD-4506-B594-A29319FCF16E}"/>
    <dgm:cxn modelId="{A7636575-E547-4E5E-82B6-C9147D1D56A1}" type="presOf" srcId="{B08C11E3-C36D-4F87-B60F-379651167A26}" destId="{5FD121F6-A987-4D61-95DB-21517ECD1A31}" srcOrd="0" destOrd="0" presId="urn:microsoft.com/office/officeart/2005/8/layout/vList2"/>
    <dgm:cxn modelId="{504FFBAB-DFD6-4F5E-93E6-546E7CE21675}" type="presOf" srcId="{275F0DD7-55A6-4786-9C6C-44BF49F593CE}" destId="{CB4AD6C6-F07D-4C8C-A133-27EF18936AEA}" srcOrd="0" destOrd="0" presId="urn:microsoft.com/office/officeart/2005/8/layout/vList2"/>
    <dgm:cxn modelId="{E98D13A1-C581-44A6-8C1B-183CD54949C0}" type="presParOf" srcId="{CB4AD6C6-F07D-4C8C-A133-27EF18936AEA}" destId="{5FD121F6-A987-4D61-95DB-21517ECD1A3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2D10FB-2633-482B-9C73-BF7CA5D9A094}"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en-US"/>
        </a:p>
      </dgm:t>
    </dgm:pt>
    <dgm:pt modelId="{BD67FB4A-EDE5-4E3A-BB70-55D5A0200200}">
      <dgm:prSet custT="1"/>
      <dgm:spPr/>
      <dgm:t>
        <a:bodyPr/>
        <a:lstStyle/>
        <a:p>
          <a:pPr algn="just" rtl="0"/>
          <a:r>
            <a:rPr lang="en-US" sz="3200" b="1" dirty="0" smtClean="0">
              <a:latin typeface="Georgia" pitchFamily="18" charset="0"/>
            </a:rPr>
            <a:t>2)</a:t>
          </a:r>
          <a:r>
            <a:rPr lang="en-US" sz="3200" dirty="0" smtClean="0">
              <a:latin typeface="Georgia" pitchFamily="18" charset="0"/>
            </a:rPr>
            <a:t> Learn how to move  one limb sideway &amp; forward while standing on the other limb</a:t>
          </a:r>
          <a:endParaRPr lang="en-US" sz="3200" dirty="0">
            <a:latin typeface="Georgia" pitchFamily="18" charset="0"/>
          </a:endParaRPr>
        </a:p>
      </dgm:t>
    </dgm:pt>
    <dgm:pt modelId="{2433EF8A-ED3A-4545-8D06-CD177027F531}" type="parTrans" cxnId="{6C169444-648E-4BD9-B08B-3220C6321952}">
      <dgm:prSet/>
      <dgm:spPr/>
      <dgm:t>
        <a:bodyPr/>
        <a:lstStyle/>
        <a:p>
          <a:endParaRPr lang="en-US"/>
        </a:p>
      </dgm:t>
    </dgm:pt>
    <dgm:pt modelId="{FA39800D-0BAD-4A9E-8FDC-F062AE09D25A}" type="sibTrans" cxnId="{6C169444-648E-4BD9-B08B-3220C6321952}">
      <dgm:prSet/>
      <dgm:spPr/>
      <dgm:t>
        <a:bodyPr/>
        <a:lstStyle/>
        <a:p>
          <a:endParaRPr lang="en-US"/>
        </a:p>
      </dgm:t>
    </dgm:pt>
    <dgm:pt modelId="{8812D6F4-569A-498A-9959-C97E3F9FB9A8}" type="pres">
      <dgm:prSet presAssocID="{4A2D10FB-2633-482B-9C73-BF7CA5D9A094}" presName="linear" presStyleCnt="0">
        <dgm:presLayoutVars>
          <dgm:animLvl val="lvl"/>
          <dgm:resizeHandles val="exact"/>
        </dgm:presLayoutVars>
      </dgm:prSet>
      <dgm:spPr/>
      <dgm:t>
        <a:bodyPr/>
        <a:lstStyle/>
        <a:p>
          <a:endParaRPr lang="en-US"/>
        </a:p>
      </dgm:t>
    </dgm:pt>
    <dgm:pt modelId="{E944320E-030B-428C-B8B3-741AA6E4D852}" type="pres">
      <dgm:prSet presAssocID="{BD67FB4A-EDE5-4E3A-BB70-55D5A0200200}" presName="parentText" presStyleLbl="node1" presStyleIdx="0" presStyleCnt="1" custScaleY="331484" custLinFactNeighborY="-22283">
        <dgm:presLayoutVars>
          <dgm:chMax val="0"/>
          <dgm:bulletEnabled val="1"/>
        </dgm:presLayoutVars>
      </dgm:prSet>
      <dgm:spPr/>
      <dgm:t>
        <a:bodyPr/>
        <a:lstStyle/>
        <a:p>
          <a:endParaRPr lang="en-US"/>
        </a:p>
      </dgm:t>
    </dgm:pt>
  </dgm:ptLst>
  <dgm:cxnLst>
    <dgm:cxn modelId="{6C169444-648E-4BD9-B08B-3220C6321952}" srcId="{4A2D10FB-2633-482B-9C73-BF7CA5D9A094}" destId="{BD67FB4A-EDE5-4E3A-BB70-55D5A0200200}" srcOrd="0" destOrd="0" parTransId="{2433EF8A-ED3A-4545-8D06-CD177027F531}" sibTransId="{FA39800D-0BAD-4A9E-8FDC-F062AE09D25A}"/>
    <dgm:cxn modelId="{EFFFCB21-C8CE-44AE-B07D-7F29A485F3A1}" type="presOf" srcId="{4A2D10FB-2633-482B-9C73-BF7CA5D9A094}" destId="{8812D6F4-569A-498A-9959-C97E3F9FB9A8}" srcOrd="0" destOrd="0" presId="urn:microsoft.com/office/officeart/2005/8/layout/vList2"/>
    <dgm:cxn modelId="{85B363CC-9DF6-405C-BD3F-175E1B4465ED}" type="presOf" srcId="{BD67FB4A-EDE5-4E3A-BB70-55D5A0200200}" destId="{E944320E-030B-428C-B8B3-741AA6E4D852}" srcOrd="0" destOrd="0" presId="urn:microsoft.com/office/officeart/2005/8/layout/vList2"/>
    <dgm:cxn modelId="{5F9AF9B5-7E58-4AE0-B4A5-7D360E11B4E7}" type="presParOf" srcId="{8812D6F4-569A-498A-9959-C97E3F9FB9A8}" destId="{E944320E-030B-428C-B8B3-741AA6E4D852}"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2D10FB-2633-482B-9C73-BF7CA5D9A094}" type="doc">
      <dgm:prSet loTypeId="urn:microsoft.com/office/officeart/2005/8/layout/vList2" loCatId="list" qsTypeId="urn:microsoft.com/office/officeart/2005/8/quickstyle/3d3" qsCatId="3D" csTypeId="urn:microsoft.com/office/officeart/2005/8/colors/accent1_4" csCatId="accent1" phldr="1"/>
      <dgm:spPr/>
      <dgm:t>
        <a:bodyPr/>
        <a:lstStyle/>
        <a:p>
          <a:endParaRPr lang="en-US"/>
        </a:p>
      </dgm:t>
    </dgm:pt>
    <dgm:pt modelId="{BD67FB4A-EDE5-4E3A-BB70-55D5A0200200}">
      <dgm:prSet custT="1"/>
      <dgm:spPr/>
      <dgm:t>
        <a:bodyPr/>
        <a:lstStyle/>
        <a:p>
          <a:pPr algn="just" rtl="0"/>
          <a:r>
            <a:rPr lang="en-US" sz="3200" b="1" dirty="0" smtClean="0">
              <a:latin typeface="Georgia" pitchFamily="18" charset="0"/>
            </a:rPr>
            <a:t>3)</a:t>
          </a:r>
          <a:r>
            <a:rPr lang="en-US" sz="3200" dirty="0" smtClean="0">
              <a:latin typeface="Georgia" pitchFamily="18" charset="0"/>
            </a:rPr>
            <a:t> Learn how to move  one limb sideway &amp; forward while standing on the other limb to specific target (lines or foot print) </a:t>
          </a:r>
          <a:endParaRPr lang="en-US" sz="3200" dirty="0">
            <a:latin typeface="Georgia" pitchFamily="18" charset="0"/>
          </a:endParaRPr>
        </a:p>
      </dgm:t>
    </dgm:pt>
    <dgm:pt modelId="{2433EF8A-ED3A-4545-8D06-CD177027F531}" type="parTrans" cxnId="{6C169444-648E-4BD9-B08B-3220C6321952}">
      <dgm:prSet/>
      <dgm:spPr/>
      <dgm:t>
        <a:bodyPr/>
        <a:lstStyle/>
        <a:p>
          <a:endParaRPr lang="en-US"/>
        </a:p>
      </dgm:t>
    </dgm:pt>
    <dgm:pt modelId="{FA39800D-0BAD-4A9E-8FDC-F062AE09D25A}" type="sibTrans" cxnId="{6C169444-648E-4BD9-B08B-3220C6321952}">
      <dgm:prSet/>
      <dgm:spPr/>
      <dgm:t>
        <a:bodyPr/>
        <a:lstStyle/>
        <a:p>
          <a:endParaRPr lang="en-US"/>
        </a:p>
      </dgm:t>
    </dgm:pt>
    <dgm:pt modelId="{8812D6F4-569A-498A-9959-C97E3F9FB9A8}" type="pres">
      <dgm:prSet presAssocID="{4A2D10FB-2633-482B-9C73-BF7CA5D9A094}" presName="linear" presStyleCnt="0">
        <dgm:presLayoutVars>
          <dgm:animLvl val="lvl"/>
          <dgm:resizeHandles val="exact"/>
        </dgm:presLayoutVars>
      </dgm:prSet>
      <dgm:spPr/>
      <dgm:t>
        <a:bodyPr/>
        <a:lstStyle/>
        <a:p>
          <a:endParaRPr lang="en-US"/>
        </a:p>
      </dgm:t>
    </dgm:pt>
    <dgm:pt modelId="{E944320E-030B-428C-B8B3-741AA6E4D852}" type="pres">
      <dgm:prSet presAssocID="{BD67FB4A-EDE5-4E3A-BB70-55D5A0200200}" presName="parentText" presStyleLbl="node1" presStyleIdx="0" presStyleCnt="1" custScaleY="508276" custLinFactNeighborY="-22369">
        <dgm:presLayoutVars>
          <dgm:chMax val="0"/>
          <dgm:bulletEnabled val="1"/>
        </dgm:presLayoutVars>
      </dgm:prSet>
      <dgm:spPr/>
      <dgm:t>
        <a:bodyPr/>
        <a:lstStyle/>
        <a:p>
          <a:endParaRPr lang="en-US"/>
        </a:p>
      </dgm:t>
    </dgm:pt>
  </dgm:ptLst>
  <dgm:cxnLst>
    <dgm:cxn modelId="{6C169444-648E-4BD9-B08B-3220C6321952}" srcId="{4A2D10FB-2633-482B-9C73-BF7CA5D9A094}" destId="{BD67FB4A-EDE5-4E3A-BB70-55D5A0200200}" srcOrd="0" destOrd="0" parTransId="{2433EF8A-ED3A-4545-8D06-CD177027F531}" sibTransId="{FA39800D-0BAD-4A9E-8FDC-F062AE09D25A}"/>
    <dgm:cxn modelId="{2D003BA8-1BF1-477F-9B17-9180B842783B}" type="presOf" srcId="{BD67FB4A-EDE5-4E3A-BB70-55D5A0200200}" destId="{E944320E-030B-428C-B8B3-741AA6E4D852}" srcOrd="0" destOrd="0" presId="urn:microsoft.com/office/officeart/2005/8/layout/vList2"/>
    <dgm:cxn modelId="{B7306F43-9C01-4DD2-BF7D-5975A0866E8B}" type="presOf" srcId="{4A2D10FB-2633-482B-9C73-BF7CA5D9A094}" destId="{8812D6F4-569A-498A-9959-C97E3F9FB9A8}" srcOrd="0" destOrd="0" presId="urn:microsoft.com/office/officeart/2005/8/layout/vList2"/>
    <dgm:cxn modelId="{6FCED518-B806-40DA-8C25-30CAA06B2E79}" type="presParOf" srcId="{8812D6F4-569A-498A-9959-C97E3F9FB9A8}" destId="{E944320E-030B-428C-B8B3-741AA6E4D85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DDC952-7B20-48FB-9B16-AC7A5E46B83F}"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US"/>
        </a:p>
      </dgm:t>
    </dgm:pt>
    <dgm:pt modelId="{33ECCF12-3B75-46D8-A4E5-1709BAEA6490}">
      <dgm:prSet custT="1"/>
      <dgm:spPr/>
      <dgm:t>
        <a:bodyPr/>
        <a:lstStyle/>
        <a:p>
          <a:pPr algn="just" rtl="0"/>
          <a:r>
            <a:rPr lang="en-US" sz="3200" dirty="0" smtClean="0">
              <a:latin typeface="Tw Cen MT" pitchFamily="34" charset="0"/>
            </a:rPr>
            <a:t>1) Walk sideways beginning with half steps to the right. Perform this exercise to a counted cadence: </a:t>
          </a:r>
          <a:r>
            <a:rPr lang="en-US" sz="3200" dirty="0" smtClean="0">
              <a:solidFill>
                <a:srgbClr val="FFFF00"/>
              </a:solidFill>
              <a:latin typeface="Tw Cen MT" pitchFamily="34" charset="0"/>
            </a:rPr>
            <a:t>At one</a:t>
          </a:r>
          <a:r>
            <a:rPr lang="en-US" sz="3200" dirty="0" smtClean="0">
              <a:latin typeface="Tw Cen MT" pitchFamily="34" charset="0"/>
            </a:rPr>
            <a:t>, shift the weight to the left foot, </a:t>
          </a:r>
          <a:r>
            <a:rPr lang="en-US" sz="3200" dirty="0" smtClean="0">
              <a:solidFill>
                <a:srgbClr val="FFFF00"/>
              </a:solidFill>
              <a:latin typeface="Tw Cen MT" pitchFamily="34" charset="0"/>
            </a:rPr>
            <a:t>at two</a:t>
          </a:r>
          <a:r>
            <a:rPr lang="en-US" sz="3200" dirty="0" smtClean="0">
              <a:latin typeface="Tw Cen MT" pitchFamily="34" charset="0"/>
            </a:rPr>
            <a:t>, place the right foot 12 inches to the right; </a:t>
          </a:r>
          <a:r>
            <a:rPr lang="en-US" sz="3200" dirty="0" smtClean="0">
              <a:solidFill>
                <a:srgbClr val="FFFF00"/>
              </a:solidFill>
              <a:latin typeface="Tw Cen MT" pitchFamily="34" charset="0"/>
            </a:rPr>
            <a:t>at three</a:t>
          </a:r>
          <a:r>
            <a:rPr lang="en-US" sz="3200" dirty="0" smtClean="0">
              <a:latin typeface="Tw Cen MT" pitchFamily="34" charset="0"/>
            </a:rPr>
            <a:t>, shift the weight to the right foot; </a:t>
          </a:r>
          <a:r>
            <a:rPr lang="en-US" sz="3200" dirty="0" smtClean="0">
              <a:solidFill>
                <a:srgbClr val="FFFF00"/>
              </a:solidFill>
              <a:latin typeface="Tw Cen MT" pitchFamily="34" charset="0"/>
            </a:rPr>
            <a:t>at four</a:t>
          </a:r>
          <a:r>
            <a:rPr lang="en-US" sz="3200" dirty="0" smtClean="0">
              <a:latin typeface="Tw Cen MT" pitchFamily="34" charset="0"/>
            </a:rPr>
            <a:t>, bring the left foot over to the right. Repeat exercise with half steps to the left. The size of the step taken to right or left may be varied.</a:t>
          </a:r>
          <a:endParaRPr lang="en-US" sz="3200" dirty="0">
            <a:latin typeface="Tw Cen MT" pitchFamily="34" charset="0"/>
          </a:endParaRPr>
        </a:p>
      </dgm:t>
    </dgm:pt>
    <dgm:pt modelId="{6FE875B9-23C7-430B-9E33-B4C8DC05CC76}" type="parTrans" cxnId="{2B41222B-2C40-447B-B3C1-14EA42913A40}">
      <dgm:prSet/>
      <dgm:spPr/>
      <dgm:t>
        <a:bodyPr/>
        <a:lstStyle/>
        <a:p>
          <a:endParaRPr lang="en-US"/>
        </a:p>
      </dgm:t>
    </dgm:pt>
    <dgm:pt modelId="{909DCE3B-93C0-4CE9-A82D-F67E8D3603EE}" type="sibTrans" cxnId="{2B41222B-2C40-447B-B3C1-14EA42913A40}">
      <dgm:prSet/>
      <dgm:spPr/>
      <dgm:t>
        <a:bodyPr/>
        <a:lstStyle/>
        <a:p>
          <a:endParaRPr lang="en-US"/>
        </a:p>
      </dgm:t>
    </dgm:pt>
    <dgm:pt modelId="{EB1A8BB2-6155-406A-9D39-C59B52A47BDF}" type="pres">
      <dgm:prSet presAssocID="{09DDC952-7B20-48FB-9B16-AC7A5E46B83F}" presName="linear" presStyleCnt="0">
        <dgm:presLayoutVars>
          <dgm:animLvl val="lvl"/>
          <dgm:resizeHandles val="exact"/>
        </dgm:presLayoutVars>
      </dgm:prSet>
      <dgm:spPr/>
      <dgm:t>
        <a:bodyPr/>
        <a:lstStyle/>
        <a:p>
          <a:endParaRPr lang="en-US"/>
        </a:p>
      </dgm:t>
    </dgm:pt>
    <dgm:pt modelId="{40E9DBE5-CE6D-46BA-8B40-57598A8040AF}" type="pres">
      <dgm:prSet presAssocID="{33ECCF12-3B75-46D8-A4E5-1709BAEA6490}" presName="parentText" presStyleLbl="node1" presStyleIdx="0" presStyleCnt="1" custScaleY="949938">
        <dgm:presLayoutVars>
          <dgm:chMax val="0"/>
          <dgm:bulletEnabled val="1"/>
        </dgm:presLayoutVars>
      </dgm:prSet>
      <dgm:spPr/>
      <dgm:t>
        <a:bodyPr/>
        <a:lstStyle/>
        <a:p>
          <a:endParaRPr lang="en-US"/>
        </a:p>
      </dgm:t>
    </dgm:pt>
  </dgm:ptLst>
  <dgm:cxnLst>
    <dgm:cxn modelId="{2B41222B-2C40-447B-B3C1-14EA42913A40}" srcId="{09DDC952-7B20-48FB-9B16-AC7A5E46B83F}" destId="{33ECCF12-3B75-46D8-A4E5-1709BAEA6490}" srcOrd="0" destOrd="0" parTransId="{6FE875B9-23C7-430B-9E33-B4C8DC05CC76}" sibTransId="{909DCE3B-93C0-4CE9-A82D-F67E8D3603EE}"/>
    <dgm:cxn modelId="{4FAD7BC6-7C9C-40DB-AC04-54C1F7A0C739}" type="presOf" srcId="{33ECCF12-3B75-46D8-A4E5-1709BAEA6490}" destId="{40E9DBE5-CE6D-46BA-8B40-57598A8040AF}" srcOrd="0" destOrd="0" presId="urn:microsoft.com/office/officeart/2005/8/layout/vList2"/>
    <dgm:cxn modelId="{B2832BA2-70F5-441A-A92C-AF2E4D5DC136}" type="presOf" srcId="{09DDC952-7B20-48FB-9B16-AC7A5E46B83F}" destId="{EB1A8BB2-6155-406A-9D39-C59B52A47BDF}" srcOrd="0" destOrd="0" presId="urn:microsoft.com/office/officeart/2005/8/layout/vList2"/>
    <dgm:cxn modelId="{DE048859-0E80-4F7D-8719-81BFEC0C6C5A}" type="presParOf" srcId="{EB1A8BB2-6155-406A-9D39-C59B52A47BDF}" destId="{40E9DBE5-CE6D-46BA-8B40-57598A8040A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FF1E5-68B7-43DD-8AD7-203268A65F43}">
      <dsp:nvSpPr>
        <dsp:cNvPr id="0" name=""/>
        <dsp:cNvSpPr/>
      </dsp:nvSpPr>
      <dsp:spPr>
        <a:xfrm>
          <a:off x="16896" y="0"/>
          <a:ext cx="6900407" cy="1295400"/>
        </a:xfrm>
        <a:prstGeom prst="rightArrow">
          <a:avLst/>
        </a:prstGeom>
        <a:solidFill>
          <a:schemeClr val="accent3">
            <a:shade val="50000"/>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D2F804E-12E5-48EF-A210-C0ADB3278939}">
      <dsp:nvSpPr>
        <dsp:cNvPr id="0" name=""/>
        <dsp:cNvSpPr/>
      </dsp:nvSpPr>
      <dsp:spPr>
        <a:xfrm>
          <a:off x="575738" y="291531"/>
          <a:ext cx="6019293" cy="71221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487680" rIns="0" bIns="487680" numCol="1" spcCol="1270" anchor="ctr" anchorCtr="0">
          <a:noAutofit/>
        </a:bodyPr>
        <a:lstStyle/>
        <a:p>
          <a:pPr lvl="0" algn="ctr" defTabSz="2133600" rtl="0">
            <a:lnSpc>
              <a:spcPct val="90000"/>
            </a:lnSpc>
            <a:spcBef>
              <a:spcPct val="0"/>
            </a:spcBef>
            <a:spcAft>
              <a:spcPct val="35000"/>
            </a:spcAft>
          </a:pPr>
          <a:r>
            <a:rPr lang="en-US" sz="4800" kern="1200" dirty="0" smtClean="0">
              <a:solidFill>
                <a:schemeClr val="tx1">
                  <a:lumMod val="65000"/>
                </a:schemeClr>
              </a:solidFill>
              <a:latin typeface="Times New Roman" pitchFamily="18" charset="0"/>
              <a:cs typeface="Times New Roman" pitchFamily="18" charset="0"/>
            </a:rPr>
            <a:t>Line of Gravity (LOG)</a:t>
          </a:r>
          <a:endParaRPr lang="en-US" sz="4800" kern="1200" dirty="0">
            <a:solidFill>
              <a:schemeClr val="tx1">
                <a:lumMod val="65000"/>
              </a:schemeClr>
            </a:solidFill>
            <a:latin typeface="Times New Roman" pitchFamily="18" charset="0"/>
            <a:cs typeface="Times New Roman" pitchFamily="18" charset="0"/>
          </a:endParaRPr>
        </a:p>
      </dsp:txBody>
      <dsp:txXfrm>
        <a:off x="575738" y="291531"/>
        <a:ext cx="6019293" cy="7122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3A0F9-48BA-4D5A-A86B-4C6EFA13E9BD}" type="datetimeFigureOut">
              <a:rPr lang="en-US" smtClean="0"/>
              <a:pPr/>
              <a:t>1/20/2022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1ACEC-358E-4F2C-BE7F-D8735F0B56A4}" type="slidenum">
              <a:rPr lang="en-US" smtClean="0"/>
              <a:pPr/>
              <a:t>‹#›</a:t>
            </a:fld>
            <a:endParaRPr lang="en-US"/>
          </a:p>
        </p:txBody>
      </p:sp>
    </p:spTree>
    <p:extLst>
      <p:ext uri="{BB962C8B-B14F-4D97-AF65-F5344CB8AC3E}">
        <p14:creationId xmlns:p14="http://schemas.microsoft.com/office/powerpoint/2010/main" val="1295601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F761ACEC-358E-4F2C-BE7F-D8735F0B56A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1ACEC-358E-4F2C-BE7F-D8735F0B56A4}" type="slidenum">
              <a:rPr lang="en-US" smtClean="0"/>
              <a:pPr/>
              <a:t>21</a:t>
            </a:fld>
            <a:endParaRPr lang="en-US"/>
          </a:p>
        </p:txBody>
      </p:sp>
    </p:spTree>
    <p:extLst>
      <p:ext uri="{BB962C8B-B14F-4D97-AF65-F5344CB8AC3E}">
        <p14:creationId xmlns:p14="http://schemas.microsoft.com/office/powerpoint/2010/main" val="306350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B8ABB09-4A1D-463E-8065-109CC2B7EFAA}" type="datetimeFigureOut">
              <a:rPr lang="ar-SA" smtClean="0"/>
              <a:pPr/>
              <a:t>17/06/1443</a:t>
            </a:fld>
            <a:endParaRPr lang="ar-S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17/06/1443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17/06/1443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B8ABB09-4A1D-463E-8065-109CC2B7EFAA}" type="datetimeFigureOut">
              <a:rPr lang="ar-SA" smtClean="0"/>
              <a:pPr/>
              <a:t>17/06/1443</a:t>
            </a:fld>
            <a:endParaRPr lang="ar-SA"/>
          </a:p>
        </p:txBody>
      </p:sp>
      <p:sp>
        <p:nvSpPr>
          <p:cNvPr id="5" name="Footer Placeholder 4"/>
          <p:cNvSpPr>
            <a:spLocks noGrp="1"/>
          </p:cNvSpPr>
          <p:nvPr>
            <p:ph type="ftr" sz="quarter" idx="11"/>
          </p:nvPr>
        </p:nvSpPr>
        <p:spPr>
          <a:xfrm>
            <a:off x="457200" y="6480969"/>
            <a:ext cx="4260056" cy="300831"/>
          </a:xfrm>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B8ABB09-4A1D-463E-8065-109CC2B7EFAA}" type="datetimeFigureOut">
              <a:rPr lang="ar-SA" smtClean="0"/>
              <a:pPr/>
              <a:t>17/06/1443</a:t>
            </a:fld>
            <a:endParaRPr lang="ar-SA"/>
          </a:p>
        </p:txBody>
      </p:sp>
      <p:sp>
        <p:nvSpPr>
          <p:cNvPr id="5" name="Footer Placeholder 4"/>
          <p:cNvSpPr>
            <a:spLocks noGrp="1"/>
          </p:cNvSpPr>
          <p:nvPr>
            <p:ph type="ftr" sz="quarter" idx="11"/>
          </p:nvPr>
        </p:nvSpPr>
        <p:spPr>
          <a:xfrm>
            <a:off x="2619376" y="6480969"/>
            <a:ext cx="4260056" cy="300831"/>
          </a:xfrm>
        </p:spPr>
        <p:txBody>
          <a:bodyPr/>
          <a:lstStyle/>
          <a:p>
            <a:endParaRPr lang="ar-SA"/>
          </a:p>
        </p:txBody>
      </p:sp>
      <p:sp>
        <p:nvSpPr>
          <p:cNvPr id="6" name="Slide Number Placeholder 5"/>
          <p:cNvSpPr>
            <a:spLocks noGrp="1"/>
          </p:cNvSpPr>
          <p:nvPr>
            <p:ph type="sldNum" sz="quarter" idx="12"/>
          </p:nvPr>
        </p:nvSpPr>
        <p:spPr>
          <a:xfrm>
            <a:off x="8451056" y="809624"/>
            <a:ext cx="502920" cy="300831"/>
          </a:xfrm>
        </p:spPr>
        <p:txBody>
          <a:bodyPr/>
          <a:lstStyle/>
          <a:p>
            <a:fld id="{0B34F065-1154-456A-91E3-76DE8E75E17B}" type="slidenum">
              <a:rPr lang="ar-SA" smtClean="0"/>
              <a:pPr/>
              <a:t>‹#›</a:t>
            </a:fld>
            <a:endParaRPr lang="ar-S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B8ABB09-4A1D-463E-8065-109CC2B7EFAA}" type="datetimeFigureOut">
              <a:rPr lang="ar-SA" smtClean="0"/>
              <a:pPr/>
              <a:t>17/06/1443</a:t>
            </a:fld>
            <a:endParaRPr lang="ar-SA"/>
          </a:p>
        </p:txBody>
      </p:sp>
      <p:sp>
        <p:nvSpPr>
          <p:cNvPr id="6" name="Footer Placeholder 5"/>
          <p:cNvSpPr>
            <a:spLocks noGrp="1"/>
          </p:cNvSpPr>
          <p:nvPr>
            <p:ph type="ftr" sz="quarter" idx="11"/>
          </p:nvPr>
        </p:nvSpPr>
        <p:spPr>
          <a:xfrm>
            <a:off x="457200" y="6480969"/>
            <a:ext cx="4260056" cy="301752"/>
          </a:xfrm>
        </p:spPr>
        <p:txBody>
          <a:bodyPr/>
          <a:lstStyle/>
          <a:p>
            <a:endParaRPr lang="ar-SA"/>
          </a:p>
        </p:txBody>
      </p:sp>
      <p:sp>
        <p:nvSpPr>
          <p:cNvPr id="7" name="Slide Number Placeholder 6"/>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B8ABB09-4A1D-463E-8065-109CC2B7EFAA}" type="datetimeFigureOut">
              <a:rPr lang="ar-SA" smtClean="0"/>
              <a:pPr/>
              <a:t>17/06/1443</a:t>
            </a:fld>
            <a:endParaRPr lang="ar-SA"/>
          </a:p>
        </p:txBody>
      </p:sp>
      <p:sp>
        <p:nvSpPr>
          <p:cNvPr id="8" name="Footer Placeholder 7"/>
          <p:cNvSpPr>
            <a:spLocks noGrp="1"/>
          </p:cNvSpPr>
          <p:nvPr>
            <p:ph type="ftr" sz="quarter" idx="11"/>
          </p:nvPr>
        </p:nvSpPr>
        <p:spPr>
          <a:xfrm>
            <a:off x="457200" y="6480969"/>
            <a:ext cx="4261104" cy="301752"/>
          </a:xfrm>
        </p:spPr>
        <p:txBody>
          <a:bodyPr/>
          <a:lstStyle/>
          <a:p>
            <a:endParaRPr lang="ar-S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17/06/1443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B8ABB09-4A1D-463E-8065-109CC2B7EFAA}" type="datetimeFigureOut">
              <a:rPr lang="ar-SA" smtClean="0"/>
              <a:pPr/>
              <a:t>17/06/1443</a:t>
            </a:fld>
            <a:endParaRPr lang="ar-SA"/>
          </a:p>
        </p:txBody>
      </p:sp>
      <p:sp>
        <p:nvSpPr>
          <p:cNvPr id="3" name="Footer Placeholder 2"/>
          <p:cNvSpPr>
            <a:spLocks noGrp="1"/>
          </p:cNvSpPr>
          <p:nvPr>
            <p:ph type="ftr" sz="quarter" idx="11"/>
          </p:nvPr>
        </p:nvSpPr>
        <p:spPr>
          <a:xfrm>
            <a:off x="457200" y="6481890"/>
            <a:ext cx="4260056" cy="300831"/>
          </a:xfrm>
        </p:spPr>
        <p:txBody>
          <a:bodyPr/>
          <a:lstStyle/>
          <a:p>
            <a:endParaRPr lang="ar-SA"/>
          </a:p>
        </p:txBody>
      </p:sp>
      <p:sp>
        <p:nvSpPr>
          <p:cNvPr id="4" name="Slide Number Placeholder 3"/>
          <p:cNvSpPr>
            <a:spLocks noGrp="1"/>
          </p:cNvSpPr>
          <p:nvPr>
            <p:ph type="sldNum" sz="quarter" idx="12"/>
          </p:nvPr>
        </p:nvSpPr>
        <p:spPr>
          <a:xfrm>
            <a:off x="7589520" y="6480969"/>
            <a:ext cx="502920" cy="301752"/>
          </a:xfrm>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B8ABB09-4A1D-463E-8065-109CC2B7EFAA}" type="datetimeFigureOut">
              <a:rPr lang="ar-SA" smtClean="0"/>
              <a:pPr/>
              <a:t>17/06/1443</a:t>
            </a:fld>
            <a:endParaRPr lang="ar-S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B8ABB09-4A1D-463E-8065-109CC2B7EFAA}" type="datetimeFigureOut">
              <a:rPr lang="ar-SA" smtClean="0"/>
              <a:pPr/>
              <a:t>17/06/1443</a:t>
            </a:fld>
            <a:endParaRPr lang="ar-S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B8ABB09-4A1D-463E-8065-109CC2B7EFAA}" type="datetimeFigureOut">
              <a:rPr lang="ar-SA" smtClean="0"/>
              <a:pPr/>
              <a:t>17/06/1443</a:t>
            </a:fld>
            <a:endParaRPr lang="ar-S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0B34F065-1154-456A-91E3-76DE8E75E17B}"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03648" y="1412776"/>
            <a:ext cx="6624736" cy="1797184"/>
          </a:xfrm>
        </p:spPr>
        <p:txBody>
          <a:bodyPr/>
          <a:lstStyle/>
          <a:p>
            <a:pPr algn="ctr"/>
            <a:r>
              <a:rPr lang="en-US" b="1" dirty="0" smtClean="0">
                <a:latin typeface="Times New Roman" pitchFamily="18" charset="0"/>
                <a:cs typeface="Times New Roman" pitchFamily="18" charset="0"/>
              </a:rPr>
              <a:t>C</a:t>
            </a:r>
            <a:r>
              <a:rPr b="1" dirty="0" smtClean="0">
                <a:latin typeface="Times New Roman" pitchFamily="18" charset="0"/>
                <a:cs typeface="Times New Roman" pitchFamily="18" charset="0"/>
              </a:rPr>
              <a:t>oordination and</a:t>
            </a:r>
            <a:r>
              <a:rPr lang="en-IN" b="1" dirty="0" smtClean="0">
                <a:latin typeface="Times New Roman" pitchFamily="18" charset="0"/>
                <a:cs typeface="Times New Roman" pitchFamily="18" charset="0"/>
              </a:rPr>
              <a:t> </a:t>
            </a:r>
            <a:r>
              <a:rPr b="1" dirty="0" smtClean="0">
                <a:latin typeface="Times New Roman" pitchFamily="18" charset="0"/>
                <a:cs typeface="Times New Roman" pitchFamily="18" charset="0"/>
              </a:rPr>
              <a:t>balance  </a:t>
            </a:r>
            <a:endParaRPr lang="en-US" b="1" dirty="0">
              <a:latin typeface="Times New Roman" pitchFamily="18" charset="0"/>
              <a:cs typeface="Times New Roman" pitchFamily="18" charset="0"/>
            </a:endParaRPr>
          </a:p>
        </p:txBody>
      </p:sp>
      <p:sp>
        <p:nvSpPr>
          <p:cNvPr id="5" name="Subtitle 4"/>
          <p:cNvSpPr>
            <a:spLocks noGrp="1"/>
          </p:cNvSpPr>
          <p:nvPr>
            <p:ph type="subTitle" idx="1"/>
          </p:nvPr>
        </p:nvSpPr>
        <p:spPr>
          <a:xfrm>
            <a:off x="3491880" y="4653136"/>
            <a:ext cx="4824536" cy="1261864"/>
          </a:xfrm>
        </p:spPr>
        <p:txBody>
          <a:bodyPr>
            <a:normAutofit/>
          </a:bodyPr>
          <a:lstStyle/>
          <a:p>
            <a:pPr algn="ctr"/>
            <a:r>
              <a:rPr lang="en-US" sz="2400" b="1" dirty="0" smtClean="0">
                <a:solidFill>
                  <a:schemeClr val="bg1"/>
                </a:solidFill>
                <a:latin typeface="Times New Roman" pitchFamily="18" charset="0"/>
                <a:cs typeface="Times New Roman" pitchFamily="18" charset="0"/>
              </a:rPr>
              <a:t>Aakanksha Bajpai</a:t>
            </a:r>
          </a:p>
          <a:p>
            <a:pPr algn="ctr"/>
            <a:r>
              <a:rPr lang="en-US" sz="2400" b="1" dirty="0" smtClean="0">
                <a:solidFill>
                  <a:schemeClr val="bg1"/>
                </a:solidFill>
                <a:latin typeface="Times New Roman" pitchFamily="18" charset="0"/>
                <a:cs typeface="Times New Roman" pitchFamily="18" charset="0"/>
              </a:rPr>
              <a:t>Assistant Professor</a:t>
            </a:r>
          </a:p>
          <a:p>
            <a:pPr algn="ctr"/>
            <a:r>
              <a:rPr lang="en-US" sz="2400" b="1" dirty="0" smtClean="0">
                <a:solidFill>
                  <a:schemeClr val="bg1"/>
                </a:solidFill>
                <a:latin typeface="Times New Roman" pitchFamily="18" charset="0"/>
                <a:cs typeface="Times New Roman" pitchFamily="18" charset="0"/>
              </a:rPr>
              <a:t>School of Health Sciences</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267494"/>
            <a:ext cx="7499176" cy="497210"/>
          </a:xfrm>
        </p:spPr>
        <p:txBody>
          <a:bodyPr>
            <a:normAutofit/>
          </a:bodyPr>
          <a:lstStyle/>
          <a:p>
            <a:r>
              <a:rPr lang="en-US" sz="2400" dirty="0" smtClean="0">
                <a:latin typeface="Times New Roman" pitchFamily="18" charset="0"/>
                <a:cs typeface="Times New Roman" pitchFamily="18" charset="0"/>
              </a:rPr>
              <a:t>Mechanism of Neuromuscular Coordination</a:t>
            </a:r>
            <a:endParaRPr lang="en-US" sz="2400" dirty="0">
              <a:latin typeface="Times New Roman" pitchFamily="18" charset="0"/>
              <a:cs typeface="Times New Roman" pitchFamily="18" charset="0"/>
            </a:endParaRPr>
          </a:p>
        </p:txBody>
      </p:sp>
      <p:sp>
        <p:nvSpPr>
          <p:cNvPr id="2" name="Content Placeholder 1"/>
          <p:cNvSpPr>
            <a:spLocks noGrp="1"/>
          </p:cNvSpPr>
          <p:nvPr>
            <p:ph idx="1"/>
          </p:nvPr>
        </p:nvSpPr>
        <p:spPr>
          <a:xfrm>
            <a:off x="467544" y="836712"/>
            <a:ext cx="8219256" cy="5688632"/>
          </a:xfrm>
        </p:spPr>
        <p:txBody>
          <a:bodyPr>
            <a:noAutofit/>
          </a:bodyPr>
          <a:lstStyle/>
          <a:p>
            <a:pPr algn="just">
              <a:lnSpc>
                <a:spcPct val="170000"/>
              </a:lnSpc>
            </a:pPr>
            <a:r>
              <a:rPr lang="en-US" sz="2000" dirty="0" smtClean="0">
                <a:latin typeface="Times New Roman" pitchFamily="18" charset="0"/>
                <a:cs typeface="Times New Roman" pitchFamily="18" charset="0"/>
              </a:rPr>
              <a:t>The motor pathway: the action of each muscle group is determined by the afferent impulses which reach it by the motor pathways.</a:t>
            </a:r>
          </a:p>
          <a:p>
            <a:pPr algn="just">
              <a:lnSpc>
                <a:spcPct val="170000"/>
              </a:lnSpc>
            </a:pPr>
            <a:endParaRPr lang="en-US" sz="2000" dirty="0" smtClean="0">
              <a:latin typeface="Times New Roman" pitchFamily="18" charset="0"/>
              <a:cs typeface="Times New Roman" pitchFamily="18" charset="0"/>
            </a:endParaRPr>
          </a:p>
          <a:p>
            <a:pPr algn="just">
              <a:lnSpc>
                <a:spcPct val="170000"/>
              </a:lnSpc>
            </a:pPr>
            <a:r>
              <a:rPr lang="en-US" sz="2000" dirty="0" smtClean="0">
                <a:latin typeface="Times New Roman" pitchFamily="18" charset="0"/>
                <a:cs typeface="Times New Roman" pitchFamily="18" charset="0"/>
              </a:rPr>
              <a:t>The cerebral cortex: Voluntary movement is initiated in response to sensory stimulus. An initiation Centre exists in the brainstem which alerts the cerebral cortex which then is responsible for planning the pattern of movement. This plan is based on memories of patterns used on previous occasions.</a:t>
            </a:r>
          </a:p>
          <a:p>
            <a:pPr algn="just">
              <a:lnSpc>
                <a:spcPct val="170000"/>
              </a:lnSpc>
            </a:pP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34470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836712"/>
            <a:ext cx="8291264" cy="5618096"/>
          </a:xfrm>
        </p:spPr>
        <p:txBody>
          <a:bodyPr>
            <a:normAutofit/>
          </a:bodyPr>
          <a:lstStyle/>
          <a:p>
            <a:pPr algn="just">
              <a:lnSpc>
                <a:spcPct val="150000"/>
              </a:lnSpc>
            </a:pPr>
            <a:r>
              <a:rPr lang="en-US" sz="2000" dirty="0">
                <a:latin typeface="Times New Roman" pitchFamily="18" charset="0"/>
                <a:cs typeface="Times New Roman" pitchFamily="18" charset="0"/>
              </a:rPr>
              <a:t>The Cerebellum: The Cerebellum is a receiving station of information which reaches it by the </a:t>
            </a:r>
            <a:r>
              <a:rPr lang="en-US" sz="2000" dirty="0" smtClean="0">
                <a:latin typeface="Times New Roman" pitchFamily="18" charset="0"/>
                <a:cs typeface="Times New Roman" pitchFamily="18" charset="0"/>
              </a:rPr>
              <a:t>afferent </a:t>
            </a:r>
            <a:r>
              <a:rPr lang="en-US" sz="2000" dirty="0">
                <a:latin typeface="Times New Roman" pitchFamily="18" charset="0"/>
                <a:cs typeface="Times New Roman" pitchFamily="18" charset="0"/>
              </a:rPr>
              <a:t>pathways conveying impulses of </a:t>
            </a:r>
            <a:r>
              <a:rPr lang="en-US" sz="2000" dirty="0" smtClean="0">
                <a:latin typeface="Times New Roman" pitchFamily="18" charset="0"/>
                <a:cs typeface="Times New Roman" pitchFamily="18" charset="0"/>
              </a:rPr>
              <a:t>kinesthetic </a:t>
            </a:r>
            <a:r>
              <a:rPr lang="en-US" sz="2000" dirty="0">
                <a:latin typeface="Times New Roman" pitchFamily="18" charset="0"/>
                <a:cs typeface="Times New Roman" pitchFamily="18" charset="0"/>
              </a:rPr>
              <a:t>sensation from the periphery and from other parts of the brain.</a:t>
            </a:r>
          </a:p>
          <a:p>
            <a:pPr marL="109728" indent="0" algn="just">
              <a:lnSpc>
                <a:spcPct val="150000"/>
              </a:lnSpc>
              <a:buNone/>
            </a:pPr>
            <a:endParaRPr lang="en-US" sz="2000" dirty="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Kinesthetic </a:t>
            </a:r>
            <a:r>
              <a:rPr lang="en-US" sz="2000" dirty="0">
                <a:latin typeface="Times New Roman" pitchFamily="18" charset="0"/>
                <a:cs typeface="Times New Roman" pitchFamily="18" charset="0"/>
              </a:rPr>
              <a:t>sensation: The </a:t>
            </a:r>
            <a:r>
              <a:rPr lang="en-US" sz="2000" dirty="0" smtClean="0">
                <a:latin typeface="Times New Roman" pitchFamily="18" charset="0"/>
                <a:cs typeface="Times New Roman" pitchFamily="18" charset="0"/>
              </a:rPr>
              <a:t>afferent </a:t>
            </a:r>
            <a:r>
              <a:rPr lang="en-US" sz="2000" dirty="0">
                <a:latin typeface="Times New Roman" pitchFamily="18" charset="0"/>
                <a:cs typeface="Times New Roman" pitchFamily="18" charset="0"/>
              </a:rPr>
              <a:t>impulses of </a:t>
            </a:r>
            <a:r>
              <a:rPr lang="en-US" sz="2000" dirty="0" smtClean="0">
                <a:latin typeface="Times New Roman" pitchFamily="18" charset="0"/>
                <a:cs typeface="Times New Roman" pitchFamily="18" charset="0"/>
              </a:rPr>
              <a:t>kinesthetic </a:t>
            </a:r>
            <a:r>
              <a:rPr lang="en-US" sz="2000" dirty="0">
                <a:latin typeface="Times New Roman" pitchFamily="18" charset="0"/>
                <a:cs typeface="Times New Roman" pitchFamily="18" charset="0"/>
              </a:rPr>
              <a:t>sensation arise from proprioceptors situated in </a:t>
            </a:r>
            <a:r>
              <a:rPr lang="en-US" sz="2000" dirty="0" smtClean="0">
                <a:latin typeface="Times New Roman" pitchFamily="18" charset="0"/>
                <a:cs typeface="Times New Roman" pitchFamily="18" charset="0"/>
              </a:rPr>
              <a:t>muscles, tendons </a:t>
            </a:r>
            <a:r>
              <a:rPr lang="en-US" sz="2000" dirty="0">
                <a:latin typeface="Times New Roman" pitchFamily="18" charset="0"/>
                <a:cs typeface="Times New Roman" pitchFamily="18" charset="0"/>
              </a:rPr>
              <a:t>and joints and they record contraction or stretching of muscle and the knowledge of movement and position of limbs.</a:t>
            </a:r>
          </a:p>
          <a:p>
            <a:pPr marL="64008" indent="0">
              <a:lnSpc>
                <a:spcPct val="150000"/>
              </a:lnSpc>
              <a:buNone/>
            </a:pPr>
            <a:endParaRPr lang="en-IN" sz="2000" dirty="0"/>
          </a:p>
        </p:txBody>
      </p:sp>
    </p:spTree>
    <p:extLst>
      <p:ext uri="{BB962C8B-B14F-4D97-AF65-F5344CB8AC3E}">
        <p14:creationId xmlns:p14="http://schemas.microsoft.com/office/powerpoint/2010/main" val="84309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9712" y="267494"/>
            <a:ext cx="5904656" cy="857250"/>
          </a:xfrm>
        </p:spPr>
        <p:txBody>
          <a:bodyPr/>
          <a:lstStyle/>
          <a:p>
            <a:pPr algn="ctr"/>
            <a:r>
              <a:rPr lang="en-US" b="1" dirty="0" smtClean="0">
                <a:effectLst/>
                <a:latin typeface="Times New Roman" pitchFamily="18" charset="0"/>
                <a:cs typeface="Times New Roman" pitchFamily="18" charset="0"/>
              </a:rPr>
              <a:t>Incoordination </a:t>
            </a:r>
            <a:endParaRPr lang="en-US" b="1" dirty="0">
              <a:effectLst/>
              <a:latin typeface="Times New Roman" pitchFamily="18" charset="0"/>
              <a:cs typeface="Times New Roman" pitchFamily="18" charset="0"/>
            </a:endParaRPr>
          </a:p>
        </p:txBody>
      </p:sp>
      <p:sp>
        <p:nvSpPr>
          <p:cNvPr id="2" name="Content Placeholder 1"/>
          <p:cNvSpPr>
            <a:spLocks noGrp="1"/>
          </p:cNvSpPr>
          <p:nvPr>
            <p:ph idx="1"/>
          </p:nvPr>
        </p:nvSpPr>
        <p:spPr>
          <a:xfrm>
            <a:off x="467544" y="1052736"/>
            <a:ext cx="8219256" cy="5402072"/>
          </a:xfrm>
        </p:spPr>
        <p:txBody>
          <a:bodyPr>
            <a:normAutofit/>
          </a:bodyPr>
          <a:lstStyle/>
          <a:p>
            <a:pPr algn="just">
              <a:lnSpc>
                <a:spcPct val="150000"/>
              </a:lnSpc>
            </a:pPr>
            <a:r>
              <a:rPr lang="en-US" sz="2000" dirty="0" smtClean="0">
                <a:latin typeface="Times New Roman" pitchFamily="18" charset="0"/>
                <a:cs typeface="Times New Roman" pitchFamily="18" charset="0"/>
              </a:rPr>
              <a:t>Interference with the function of any one of the factors which contribute to the production of a coordinated movement will result in jerky, arrhythmic or inaccurate movement which is said to be in coordinated.</a:t>
            </a:r>
          </a:p>
          <a:p>
            <a:pPr algn="just">
              <a:lnSpc>
                <a:spcPct val="150000"/>
              </a:lnSpc>
            </a:pPr>
            <a:endParaRPr lang="en-US" sz="2000" dirty="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Four main types of incoordination based on the location of lesion causing it.</a:t>
            </a:r>
          </a:p>
          <a:p>
            <a:pPr marL="109728" indent="0" algn="just">
              <a:lnSpc>
                <a:spcPct val="150000"/>
              </a:lnSpc>
              <a:buNone/>
            </a:pPr>
            <a:r>
              <a:rPr lang="en-US" sz="2000" b="1" dirty="0" smtClean="0">
                <a:latin typeface="Times New Roman" pitchFamily="18" charset="0"/>
                <a:cs typeface="Times New Roman" pitchFamily="18" charset="0"/>
              </a:rPr>
              <a:t>1. </a:t>
            </a:r>
            <a:r>
              <a:rPr lang="en-US" sz="2000"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ncoordination associated with weakness or flaccidity of a particular muscle group.</a:t>
            </a:r>
          </a:p>
          <a:p>
            <a:pPr algn="just">
              <a:lnSpc>
                <a:spcPct val="150000"/>
              </a:lnSpc>
            </a:pPr>
            <a:r>
              <a:rPr lang="en-US" sz="2000" dirty="0" smtClean="0">
                <a:latin typeface="Times New Roman" pitchFamily="18" charset="0"/>
                <a:cs typeface="Times New Roman" pitchFamily="18" charset="0"/>
              </a:rPr>
              <a:t>Lesion of LMN prevents appropriate impulses from reaching the muscles or the condition of the muscles modifies their normal reaction to these impulses.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67851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88640"/>
            <a:ext cx="8291264" cy="6669360"/>
          </a:xfrm>
        </p:spPr>
        <p:txBody>
          <a:bodyPr/>
          <a:lstStyle/>
          <a:p>
            <a:pPr marL="109728" indent="0" algn="just">
              <a:lnSpc>
                <a:spcPct val="150000"/>
              </a:lnSpc>
              <a:buNone/>
            </a:pPr>
            <a:r>
              <a:rPr lang="en-US" sz="2000" b="1"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Incoordination associated with spasticity of the muscles.</a:t>
            </a:r>
          </a:p>
          <a:p>
            <a:pPr marL="109728" indent="0" algn="just">
              <a:lnSpc>
                <a:spcPct val="150000"/>
              </a:lnSpc>
              <a:buNone/>
            </a:pPr>
            <a:r>
              <a:rPr lang="en-US" sz="2000" dirty="0" smtClean="0">
                <a:latin typeface="Times New Roman" pitchFamily="18" charset="0"/>
                <a:cs typeface="Times New Roman" pitchFamily="18" charset="0"/>
              </a:rPr>
              <a:t>- Lesion affecting the motor area of the cerebral cortex or the UMN .</a:t>
            </a:r>
          </a:p>
          <a:p>
            <a:pPr marL="109728" indent="0" algn="just">
              <a:lnSpc>
                <a:spcPct val="150000"/>
              </a:lnSpc>
              <a:buNone/>
            </a:pPr>
            <a:endParaRPr lang="en-US" sz="2000" dirty="0">
              <a:latin typeface="Times New Roman" pitchFamily="18" charset="0"/>
              <a:cs typeface="Times New Roman" pitchFamily="18" charset="0"/>
            </a:endParaRPr>
          </a:p>
          <a:p>
            <a:pPr marL="109728" indent="0" algn="just">
              <a:lnSpc>
                <a:spcPct val="150000"/>
              </a:lnSpc>
              <a:buNone/>
            </a:pPr>
            <a:r>
              <a:rPr lang="en-US" sz="2000" b="1" dirty="0" smtClean="0">
                <a:latin typeface="Times New Roman" pitchFamily="18" charset="0"/>
                <a:cs typeface="Times New Roman" pitchFamily="18" charset="0"/>
              </a:rPr>
              <a:t>3. </a:t>
            </a:r>
            <a:r>
              <a:rPr lang="en-US" sz="2000" dirty="0" smtClean="0">
                <a:latin typeface="Times New Roman" pitchFamily="18" charset="0"/>
                <a:cs typeface="Times New Roman" pitchFamily="18" charset="0"/>
              </a:rPr>
              <a:t>Incoordination resulting from cerebellar lesions</a:t>
            </a:r>
          </a:p>
          <a:p>
            <a:pPr marL="109728" indent="0" algn="just">
              <a:lnSpc>
                <a:spcPct val="150000"/>
              </a:lnSpc>
              <a:buNone/>
            </a:pPr>
            <a:r>
              <a:rPr lang="en-US" sz="2000" dirty="0" smtClean="0">
                <a:latin typeface="Times New Roman" pitchFamily="18" charset="0"/>
                <a:cs typeface="Times New Roman" pitchFamily="18" charset="0"/>
              </a:rPr>
              <a:t>- Generally known as cerebellar ataxia where movement is irregular and swaying with a marked intention tremor</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573016"/>
            <a:ext cx="3056250" cy="252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189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2656"/>
            <a:ext cx="8229600" cy="6408712"/>
          </a:xfrm>
        </p:spPr>
        <p:txBody>
          <a:bodyPr>
            <a:normAutofit/>
          </a:bodyPr>
          <a:lstStyle/>
          <a:p>
            <a:pPr marL="109728" indent="0" algn="just">
              <a:lnSpc>
                <a:spcPct val="150000"/>
              </a:lnSpc>
              <a:buNone/>
            </a:pPr>
            <a:r>
              <a:rPr lang="en-US" sz="2000" b="1" dirty="0" smtClean="0">
                <a:latin typeface="Times New Roman" pitchFamily="18" charset="0"/>
                <a:cs typeface="Times New Roman" pitchFamily="18" charset="0"/>
              </a:rPr>
              <a:t>4</a:t>
            </a:r>
            <a:r>
              <a:rPr lang="en-US" sz="2000" dirty="0" smtClean="0">
                <a:latin typeface="Times New Roman" pitchFamily="18" charset="0"/>
                <a:cs typeface="Times New Roman" pitchFamily="18" charset="0"/>
              </a:rPr>
              <a:t>. Incoordination resulting from loss of kinesthetic sensation</a:t>
            </a:r>
          </a:p>
          <a:p>
            <a:pPr algn="just">
              <a:lnSpc>
                <a:spcPct val="150000"/>
              </a:lnSpc>
              <a:buFontTx/>
              <a:buChar char="-"/>
            </a:pPr>
            <a:r>
              <a:rPr lang="en-US" sz="2000" dirty="0" smtClean="0">
                <a:latin typeface="Times New Roman" pitchFamily="18" charset="0"/>
                <a:cs typeface="Times New Roman" pitchFamily="18" charset="0"/>
              </a:rPr>
              <a:t>Sensory ataxia </a:t>
            </a:r>
          </a:p>
          <a:p>
            <a:pPr algn="just">
              <a:lnSpc>
                <a:spcPct val="150000"/>
              </a:lnSpc>
              <a:buFontTx/>
              <a:buChar char="-"/>
            </a:pPr>
            <a:r>
              <a:rPr lang="en-US" sz="2000" dirty="0" smtClean="0">
                <a:latin typeface="Times New Roman" pitchFamily="18" charset="0"/>
                <a:cs typeface="Times New Roman" pitchFamily="18" charset="0"/>
              </a:rPr>
              <a:t>Here the patient is completely unaware of the position of the body in space or of the position of joints.</a:t>
            </a:r>
          </a:p>
          <a:p>
            <a:pPr algn="just">
              <a:lnSpc>
                <a:spcPct val="150000"/>
              </a:lnSpc>
              <a:buFontTx/>
              <a:buChar char="-"/>
            </a:pPr>
            <a:r>
              <a:rPr lang="en-US" sz="2000" dirty="0" smtClean="0">
                <a:latin typeface="Times New Roman" pitchFamily="18" charset="0"/>
                <a:cs typeface="Times New Roman" pitchFamily="18" charset="0"/>
              </a:rPr>
              <a:t>Hypotonic muscles and sensation of fatigue present.</a:t>
            </a:r>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140968"/>
            <a:ext cx="4139952" cy="310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2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267494"/>
            <a:ext cx="5976664" cy="1001266"/>
          </a:xfrm>
        </p:spPr>
        <p:txBody>
          <a:bodyPr/>
          <a:lstStyle/>
          <a:p>
            <a:pPr algn="ctr">
              <a:lnSpc>
                <a:spcPct val="150000"/>
              </a:lnSpc>
            </a:pPr>
            <a:r>
              <a:rPr lang="en-US" b="1" dirty="0" smtClean="0">
                <a:effectLst/>
                <a:latin typeface="Times New Roman" pitchFamily="18" charset="0"/>
                <a:cs typeface="Times New Roman" pitchFamily="18" charset="0"/>
              </a:rPr>
              <a:t>Re-education</a:t>
            </a:r>
            <a:r>
              <a:rPr lang="en-US" dirty="0" smtClean="0"/>
              <a:t> </a:t>
            </a:r>
            <a:endParaRPr lang="en-US" dirty="0"/>
          </a:p>
        </p:txBody>
      </p:sp>
      <p:sp>
        <p:nvSpPr>
          <p:cNvPr id="2" name="Content Placeholder 1"/>
          <p:cNvSpPr>
            <a:spLocks noGrp="1"/>
          </p:cNvSpPr>
          <p:nvPr>
            <p:ph idx="1"/>
          </p:nvPr>
        </p:nvSpPr>
        <p:spPr>
          <a:xfrm>
            <a:off x="539552" y="1124744"/>
            <a:ext cx="8147248" cy="5330064"/>
          </a:xfrm>
        </p:spPr>
        <p:txBody>
          <a:bodyPr>
            <a:normAutofit/>
          </a:bodyPr>
          <a:lstStyle/>
          <a:p>
            <a:pPr algn="just">
              <a:lnSpc>
                <a:spcPct val="150000"/>
              </a:lnSpc>
            </a:pPr>
            <a:r>
              <a:rPr lang="en-US" sz="2000" dirty="0" smtClean="0">
                <a:latin typeface="Times New Roman" pitchFamily="18" charset="0"/>
                <a:cs typeface="Times New Roman" pitchFamily="18" charset="0"/>
              </a:rPr>
              <a:t>Principles of re-education</a:t>
            </a:r>
          </a:p>
          <a:p>
            <a:pPr marL="109728" indent="0" algn="just">
              <a:lnSpc>
                <a:spcPct val="150000"/>
              </a:lnSpc>
              <a:buNone/>
            </a:pPr>
            <a:r>
              <a:rPr lang="en-US" sz="2000" dirty="0" smtClean="0">
                <a:latin typeface="Times New Roman" pitchFamily="18" charset="0"/>
                <a:cs typeface="Times New Roman" pitchFamily="18" charset="0"/>
              </a:rPr>
              <a:t>1.Weakness or flaccidity of a particular muscle group</a:t>
            </a:r>
          </a:p>
          <a:p>
            <a:pPr algn="just">
              <a:lnSpc>
                <a:spcPct val="150000"/>
              </a:lnSpc>
              <a:buFontTx/>
              <a:buChar char="-"/>
            </a:pPr>
            <a:r>
              <a:rPr lang="en-US" sz="2000" dirty="0" smtClean="0">
                <a:latin typeface="Times New Roman" pitchFamily="18" charset="0"/>
                <a:cs typeface="Times New Roman" pitchFamily="18" charset="0"/>
              </a:rPr>
              <a:t>Treatment is designed to correct imbalances by emphasis on the activity of weak or ineffective muscles and to restore the normal integrated action of muscles in the performance of pattern of functional movement.</a:t>
            </a:r>
          </a:p>
          <a:p>
            <a:pPr algn="just">
              <a:lnSpc>
                <a:spcPct val="150000"/>
              </a:lnSpc>
              <a:buFontTx/>
              <a:buChar char="-"/>
            </a:pPr>
            <a:r>
              <a:rPr lang="en-US" sz="2000" dirty="0" smtClean="0">
                <a:latin typeface="Times New Roman" pitchFamily="18" charset="0"/>
                <a:cs typeface="Times New Roman" pitchFamily="18" charset="0"/>
              </a:rPr>
              <a:t>This is achieved most successfully by slow reversal techniques with normal timing.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07645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476672"/>
            <a:ext cx="8784976" cy="6120680"/>
          </a:xfrm>
        </p:spPr>
        <p:txBody>
          <a:bodyPr>
            <a:normAutofit fontScale="62500" lnSpcReduction="20000"/>
          </a:bodyPr>
          <a:lstStyle/>
          <a:p>
            <a:pPr marL="109728" indent="0" algn="just">
              <a:lnSpc>
                <a:spcPct val="160000"/>
              </a:lnSpc>
              <a:buNone/>
            </a:pPr>
            <a:r>
              <a:rPr lang="en-US" sz="2600" dirty="0" smtClean="0">
                <a:latin typeface="Times New Roman" pitchFamily="18" charset="0"/>
                <a:cs typeface="Times New Roman" pitchFamily="18" charset="0"/>
              </a:rPr>
              <a:t>2</a:t>
            </a:r>
            <a:r>
              <a:rPr lang="en-US" sz="2900" dirty="0" smtClean="0">
                <a:latin typeface="Times New Roman" pitchFamily="18" charset="0"/>
                <a:cs typeface="Times New Roman" pitchFamily="18" charset="0"/>
              </a:rPr>
              <a:t>. Spasticity of muscles</a:t>
            </a:r>
          </a:p>
          <a:p>
            <a:pPr algn="just">
              <a:lnSpc>
                <a:spcPct val="160000"/>
              </a:lnSpc>
              <a:buFontTx/>
              <a:buChar char="-"/>
            </a:pPr>
            <a:r>
              <a:rPr lang="en-US" sz="2900" dirty="0" smtClean="0">
                <a:latin typeface="Times New Roman" pitchFamily="18" charset="0"/>
                <a:cs typeface="Times New Roman" pitchFamily="18" charset="0"/>
              </a:rPr>
              <a:t>Treatment is designed to promote relaxation, to stimulate effort, to give confidence in the ability to move and to train rhythm.</a:t>
            </a:r>
          </a:p>
          <a:p>
            <a:pPr marL="109728" indent="0" algn="just">
              <a:lnSpc>
                <a:spcPct val="160000"/>
              </a:lnSpc>
              <a:buNone/>
            </a:pPr>
            <a:endParaRPr lang="en-US" sz="2900" dirty="0" smtClean="0">
              <a:latin typeface="Times New Roman" pitchFamily="18" charset="0"/>
              <a:cs typeface="Times New Roman" pitchFamily="18" charset="0"/>
            </a:endParaRPr>
          </a:p>
          <a:p>
            <a:pPr marL="109728" indent="0" algn="just">
              <a:lnSpc>
                <a:spcPct val="160000"/>
              </a:lnSpc>
              <a:buNone/>
            </a:pPr>
            <a:r>
              <a:rPr lang="en-US" sz="2900" dirty="0" smtClean="0">
                <a:latin typeface="Times New Roman" pitchFamily="18" charset="0"/>
                <a:cs typeface="Times New Roman" pitchFamily="18" charset="0"/>
              </a:rPr>
              <a:t>3. Cerebellar ataxia</a:t>
            </a:r>
          </a:p>
          <a:p>
            <a:pPr algn="just">
              <a:lnSpc>
                <a:spcPct val="160000"/>
              </a:lnSpc>
              <a:buFontTx/>
              <a:buChar char="-"/>
            </a:pPr>
            <a:r>
              <a:rPr lang="en-US" sz="2900" dirty="0" smtClean="0">
                <a:latin typeface="Times New Roman" pitchFamily="18" charset="0"/>
                <a:cs typeface="Times New Roman" pitchFamily="18" charset="0"/>
              </a:rPr>
              <a:t>The aim of treatment is to restore  </a:t>
            </a:r>
            <a:r>
              <a:rPr lang="en-US" sz="2900" dirty="0">
                <a:latin typeface="Times New Roman" pitchFamily="18" charset="0"/>
                <a:cs typeface="Times New Roman" pitchFamily="18" charset="0"/>
              </a:rPr>
              <a:t>stability of the trunk and proximal joints to </a:t>
            </a:r>
            <a:r>
              <a:rPr lang="en-US" sz="2900" dirty="0" smtClean="0">
                <a:latin typeface="Times New Roman" pitchFamily="18" charset="0"/>
                <a:cs typeface="Times New Roman" pitchFamily="18" charset="0"/>
              </a:rPr>
              <a:t>provide a stable background for movement.</a:t>
            </a:r>
          </a:p>
          <a:p>
            <a:pPr algn="just">
              <a:lnSpc>
                <a:spcPct val="160000"/>
              </a:lnSpc>
              <a:buFontTx/>
              <a:buChar char="-"/>
            </a:pPr>
            <a:endParaRPr lang="en-US" sz="2900" dirty="0">
              <a:latin typeface="Times New Roman" pitchFamily="18" charset="0"/>
              <a:cs typeface="Times New Roman" pitchFamily="18" charset="0"/>
            </a:endParaRPr>
          </a:p>
          <a:p>
            <a:pPr marL="109728" indent="0" algn="just">
              <a:lnSpc>
                <a:spcPct val="160000"/>
              </a:lnSpc>
              <a:buNone/>
            </a:pPr>
            <a:r>
              <a:rPr lang="en-US" sz="2900" dirty="0" smtClean="0">
                <a:latin typeface="Times New Roman" pitchFamily="18" charset="0"/>
                <a:cs typeface="Times New Roman" pitchFamily="18" charset="0"/>
              </a:rPr>
              <a:t>4. Loss of kinesthetic sense</a:t>
            </a:r>
          </a:p>
          <a:p>
            <a:pPr algn="just">
              <a:lnSpc>
                <a:spcPct val="160000"/>
              </a:lnSpc>
              <a:buFontTx/>
              <a:buChar char="-"/>
            </a:pPr>
            <a:r>
              <a:rPr lang="en-US" sz="2900" dirty="0" smtClean="0">
                <a:latin typeface="Times New Roman" pitchFamily="18" charset="0"/>
                <a:cs typeface="Times New Roman" pitchFamily="18" charset="0"/>
              </a:rPr>
              <a:t>Substitution of the sense of sight to compensate for the loss of the kinesthetic sense forms the basis of re-education.</a:t>
            </a:r>
          </a:p>
          <a:p>
            <a:pPr algn="just">
              <a:lnSpc>
                <a:spcPct val="160000"/>
              </a:lnSpc>
              <a:buFontTx/>
              <a:buChar char="-"/>
            </a:pPr>
            <a:r>
              <a:rPr lang="en-US" sz="2900" dirty="0" smtClean="0">
                <a:latin typeface="Times New Roman" pitchFamily="18" charset="0"/>
                <a:cs typeface="Times New Roman" pitchFamily="18" charset="0"/>
              </a:rPr>
              <a:t>Exercises based on </a:t>
            </a:r>
            <a:r>
              <a:rPr lang="en-US" sz="2900" dirty="0" err="1" smtClean="0">
                <a:latin typeface="Times New Roman" pitchFamily="18" charset="0"/>
                <a:cs typeface="Times New Roman" pitchFamily="18" charset="0"/>
              </a:rPr>
              <a:t>Frenkel’s</a:t>
            </a:r>
            <a:r>
              <a:rPr lang="en-US" sz="2900" dirty="0" smtClean="0">
                <a:latin typeface="Times New Roman" pitchFamily="18" charset="0"/>
                <a:cs typeface="Times New Roman" pitchFamily="18" charset="0"/>
              </a:rPr>
              <a:t> principles are used to train smooth movement and precision. </a:t>
            </a:r>
          </a:p>
          <a:p>
            <a:pPr marL="109728" indent="0">
              <a:buNone/>
            </a:pPr>
            <a:r>
              <a:rPr lang="en-US" dirty="0" smtClean="0"/>
              <a:t> </a:t>
            </a:r>
            <a:endParaRPr lang="en-US" dirty="0"/>
          </a:p>
        </p:txBody>
      </p:sp>
    </p:spTree>
    <p:extLst>
      <p:ext uri="{BB962C8B-B14F-4D97-AF65-F5344CB8AC3E}">
        <p14:creationId xmlns:p14="http://schemas.microsoft.com/office/powerpoint/2010/main" val="2840348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332656"/>
            <a:ext cx="7128792" cy="792088"/>
          </a:xfrm>
        </p:spPr>
        <p:txBody>
          <a:bodyPr>
            <a:normAutofit/>
          </a:bodyPr>
          <a:lstStyle/>
          <a:p>
            <a:pPr algn="ctr"/>
            <a:r>
              <a:rPr lang="en-US" sz="3200" b="1" dirty="0" smtClean="0">
                <a:solidFill>
                  <a:srgbClr val="0070C0"/>
                </a:solidFill>
                <a:effectLst/>
                <a:latin typeface="Times New Roman" pitchFamily="18" charset="0"/>
                <a:cs typeface="Times New Roman" pitchFamily="18" charset="0"/>
              </a:rPr>
              <a:t>Co-ordination exercises</a:t>
            </a:r>
            <a:endParaRPr lang="en-US" sz="3200" dirty="0">
              <a:solidFill>
                <a:srgbClr val="0070C0"/>
              </a:solidFill>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323528" y="980728"/>
            <a:ext cx="8606190" cy="5591544"/>
          </a:xfrm>
        </p:spPr>
        <p:txBody>
          <a:bodyPr/>
          <a:lstStyle/>
          <a:p>
            <a:pPr algn="just">
              <a:lnSpc>
                <a:spcPct val="150000"/>
              </a:lnSpc>
            </a:pPr>
            <a:r>
              <a:rPr lang="en-US" sz="2000" b="1" dirty="0" smtClean="0">
                <a:latin typeface="Times New Roman" pitchFamily="18" charset="0"/>
                <a:cs typeface="Times New Roman" pitchFamily="18" charset="0"/>
              </a:rPr>
              <a:t>Vision is essential in teaching the patient with </a:t>
            </a:r>
            <a:r>
              <a:rPr lang="en-US" sz="2000" b="1" dirty="0" err="1" smtClean="0">
                <a:latin typeface="Times New Roman" pitchFamily="18" charset="0"/>
                <a:cs typeface="Times New Roman" pitchFamily="18" charset="0"/>
              </a:rPr>
              <a:t>proprioception</a:t>
            </a:r>
            <a:r>
              <a:rPr lang="en-US" sz="2000" b="1" dirty="0" smtClean="0">
                <a:latin typeface="Times New Roman" pitchFamily="18" charset="0"/>
                <a:cs typeface="Times New Roman" pitchFamily="18" charset="0"/>
              </a:rPr>
              <a:t> deficiency the accurate coordinated purposeful movements.</a:t>
            </a:r>
          </a:p>
          <a:p>
            <a:pPr algn="just">
              <a:lnSpc>
                <a:spcPct val="150000"/>
              </a:lnSpc>
              <a:buNone/>
            </a:pPr>
            <a:endParaRPr lang="en-US" sz="2000" b="1" dirty="0" smtClean="0">
              <a:latin typeface="Times New Roman" pitchFamily="18" charset="0"/>
              <a:cs typeface="Times New Roman" pitchFamily="18" charset="0"/>
            </a:endParaRPr>
          </a:p>
          <a:p>
            <a:pPr lvl="0" algn="just">
              <a:lnSpc>
                <a:spcPct val="150000"/>
              </a:lnSpc>
            </a:pPr>
            <a:r>
              <a:rPr lang="en-US" sz="2000" b="1" dirty="0" smtClean="0">
                <a:latin typeface="Times New Roman" pitchFamily="18" charset="0"/>
                <a:cs typeface="Times New Roman" pitchFamily="18" charset="0"/>
              </a:rPr>
              <a:t>Therapist’s command should be informative, clear and rhythmic. </a:t>
            </a:r>
          </a:p>
          <a:p>
            <a:pPr lvl="0" algn="just">
              <a:lnSpc>
                <a:spcPct val="150000"/>
              </a:lnSpc>
            </a:pPr>
            <a:endParaRPr lang="en-US" sz="2000"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Patient attention and focusing in each exercise is an essential issue.</a:t>
            </a:r>
          </a:p>
          <a:p>
            <a:pPr algn="just">
              <a:buNone/>
            </a:pPr>
            <a:endParaRPr lang="en-US" b="1" dirty="0">
              <a:solidFill>
                <a:schemeClr val="accent2">
                  <a:lumMod val="40000"/>
                  <a:lumOff val="60000"/>
                </a:schemeClr>
              </a:solidFill>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188640"/>
            <a:ext cx="7314606" cy="792088"/>
          </a:xfrm>
        </p:spPr>
        <p:txBody>
          <a:bodyPr>
            <a:normAutofit/>
          </a:bodyPr>
          <a:lstStyle/>
          <a:p>
            <a:pPr algn="ctr"/>
            <a:r>
              <a:rPr lang="en-US" sz="4000" b="1" dirty="0" smtClean="0">
                <a:solidFill>
                  <a:srgbClr val="0070C0"/>
                </a:solidFill>
                <a:effectLst/>
                <a:latin typeface="Times New Roman" pitchFamily="18" charset="0"/>
                <a:cs typeface="Times New Roman" pitchFamily="18" charset="0"/>
              </a:rPr>
              <a:t>Co-ordination exercises</a:t>
            </a:r>
            <a:endParaRPr lang="en-US" sz="4000" dirty="0">
              <a:solidFill>
                <a:srgbClr val="0070C0"/>
              </a:solidFill>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214282" y="928670"/>
            <a:ext cx="8643998" cy="5715040"/>
          </a:xfrm>
        </p:spPr>
        <p:txBody>
          <a:bodyPr>
            <a:normAutofit/>
          </a:bodyPr>
          <a:lstStyle/>
          <a:p>
            <a:pPr algn="just">
              <a:lnSpc>
                <a:spcPct val="150000"/>
              </a:lnSpc>
            </a:pPr>
            <a:r>
              <a:rPr lang="en-US" sz="2000" b="1" dirty="0" err="1" smtClean="0">
                <a:latin typeface="Times New Roman" pitchFamily="18" charset="0"/>
                <a:cs typeface="Times New Roman" pitchFamily="18" charset="0"/>
              </a:rPr>
              <a:t>Frenkel’s</a:t>
            </a:r>
            <a:r>
              <a:rPr lang="en-US" sz="2000" b="1" dirty="0" smtClean="0">
                <a:latin typeface="Times New Roman" pitchFamily="18" charset="0"/>
                <a:cs typeface="Times New Roman" pitchFamily="18" charset="0"/>
              </a:rPr>
              <a:t> Exercises:</a:t>
            </a:r>
          </a:p>
          <a:p>
            <a:pPr algn="just">
              <a:lnSpc>
                <a:spcPct val="150000"/>
              </a:lnSpc>
              <a:buNone/>
            </a:pPr>
            <a:r>
              <a:rPr lang="en-US" sz="2000" b="1" dirty="0" smtClean="0">
                <a:latin typeface="Times New Roman" pitchFamily="18" charset="0"/>
                <a:cs typeface="Times New Roman" pitchFamily="18" charset="0"/>
              </a:rPr>
              <a:t>  Is a group of graduated exercises applied for the LL and designed to overcome the in coordination and proprioception loss by visual feedback.</a:t>
            </a:r>
          </a:p>
          <a:p>
            <a:pPr algn="just">
              <a:lnSpc>
                <a:spcPct val="150000"/>
              </a:lnSpc>
              <a:buNone/>
            </a:pPr>
            <a:endParaRPr lang="en-US" sz="2000"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Principles:     </a:t>
            </a:r>
            <a:endParaRPr lang="en-US" sz="2000" dirty="0" smtClean="0">
              <a:latin typeface="Times New Roman" pitchFamily="18" charset="0"/>
              <a:cs typeface="Times New Roman" pitchFamily="18" charset="0"/>
            </a:endParaRPr>
          </a:p>
          <a:p>
            <a:pPr lvl="1" algn="just">
              <a:lnSpc>
                <a:spcPct val="150000"/>
              </a:lnSpc>
            </a:pPr>
            <a:r>
              <a:rPr lang="en-US" sz="2000" b="1" dirty="0" smtClean="0">
                <a:latin typeface="Times New Roman" pitchFamily="18" charset="0"/>
                <a:cs typeface="Times New Roman" pitchFamily="18" charset="0"/>
              </a:rPr>
              <a:t>Four basic positions should be used:</a:t>
            </a:r>
          </a:p>
          <a:p>
            <a:pPr lvl="0" algn="just">
              <a:lnSpc>
                <a:spcPct val="150000"/>
              </a:lnSpc>
              <a:buNone/>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supine, sitting, standing or walking.  </a:t>
            </a:r>
          </a:p>
          <a:p>
            <a:pPr>
              <a:buNone/>
            </a:pPr>
            <a:endParaRPr lang="en-US" dirty="0" smtClean="0">
              <a:solidFill>
                <a:srgbClr val="FFFF00"/>
              </a:solidFill>
              <a:latin typeface="Arial Rounded MT Bold"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04928" y="214298"/>
            <a:ext cx="7467600" cy="1143000"/>
          </a:xfrm>
        </p:spPr>
        <p:txBody>
          <a:bodyPr>
            <a:normAutofit/>
          </a:bodyPr>
          <a:lstStyle/>
          <a:p>
            <a:pPr algn="ctr">
              <a:lnSpc>
                <a:spcPct val="150000"/>
              </a:lnSpc>
            </a:pPr>
            <a:r>
              <a:rPr lang="en-US" sz="4000" b="1" dirty="0" smtClean="0">
                <a:solidFill>
                  <a:srgbClr val="0070C0"/>
                </a:solidFill>
                <a:effectLst/>
                <a:latin typeface="Times New Roman" pitchFamily="18" charset="0"/>
                <a:cs typeface="Times New Roman" pitchFamily="18" charset="0"/>
              </a:rPr>
              <a:t>Co-ordination exercises</a:t>
            </a:r>
            <a:endParaRPr lang="en-US" sz="4000" dirty="0">
              <a:solidFill>
                <a:srgbClr val="0070C0"/>
              </a:solidFill>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323528" y="1340768"/>
            <a:ext cx="8606190" cy="4785395"/>
          </a:xfrm>
        </p:spPr>
        <p:txBody>
          <a:bodyPr>
            <a:normAutofit/>
          </a:bodyPr>
          <a:lstStyle/>
          <a:p>
            <a:pPr algn="just">
              <a:lnSpc>
                <a:spcPct val="150000"/>
              </a:lnSpc>
            </a:pPr>
            <a:r>
              <a:rPr lang="en-US" sz="2000" b="1" dirty="0" err="1" smtClean="0">
                <a:latin typeface="Times New Roman" pitchFamily="18" charset="0"/>
                <a:cs typeface="Times New Roman" pitchFamily="18" charset="0"/>
              </a:rPr>
              <a:t>Frenkel’s</a:t>
            </a:r>
            <a:r>
              <a:rPr lang="en-US" sz="2000" b="1" dirty="0" smtClean="0">
                <a:latin typeface="Times New Roman" pitchFamily="18" charset="0"/>
                <a:cs typeface="Times New Roman" pitchFamily="18" charset="0"/>
              </a:rPr>
              <a:t> Exercises  principles :</a:t>
            </a:r>
            <a:endParaRPr lang="en-US" sz="2000" dirty="0" smtClean="0">
              <a:latin typeface="Times New Roman" pitchFamily="18" charset="0"/>
              <a:cs typeface="Times New Roman" pitchFamily="18" charset="0"/>
            </a:endParaRPr>
          </a:p>
          <a:p>
            <a:pPr lvl="1" algn="just">
              <a:lnSpc>
                <a:spcPct val="150000"/>
              </a:lnSpc>
            </a:pPr>
            <a:r>
              <a:rPr lang="en-US" sz="2000" b="1" dirty="0" smtClean="0">
                <a:latin typeface="Times New Roman" pitchFamily="18" charset="0"/>
                <a:cs typeface="Times New Roman" pitchFamily="18" charset="0"/>
              </a:rPr>
              <a:t>Start unilateral then bilateral. </a:t>
            </a:r>
          </a:p>
          <a:p>
            <a:pPr lvl="1" algn="just">
              <a:lnSpc>
                <a:spcPct val="150000"/>
              </a:lnSpc>
            </a:pPr>
            <a:r>
              <a:rPr lang="en-US" sz="2000" b="1" dirty="0" smtClean="0">
                <a:latin typeface="Times New Roman" pitchFamily="18" charset="0"/>
                <a:cs typeface="Times New Roman" pitchFamily="18" charset="0"/>
              </a:rPr>
              <a:t>Start fast then slow movement. </a:t>
            </a:r>
          </a:p>
          <a:p>
            <a:pPr lvl="1" algn="just">
              <a:lnSpc>
                <a:spcPct val="150000"/>
              </a:lnSpc>
            </a:pPr>
            <a:r>
              <a:rPr lang="en-US" sz="2000" b="1" dirty="0" smtClean="0">
                <a:latin typeface="Times New Roman" pitchFamily="18" charset="0"/>
                <a:cs typeface="Times New Roman" pitchFamily="18" charset="0"/>
              </a:rPr>
              <a:t>Start by proximal then by distal joints. </a:t>
            </a:r>
          </a:p>
          <a:p>
            <a:pPr lvl="1" algn="just">
              <a:lnSpc>
                <a:spcPct val="150000"/>
              </a:lnSpc>
            </a:pPr>
            <a:r>
              <a:rPr lang="en-US" sz="2000" b="1" dirty="0" smtClean="0">
                <a:latin typeface="Times New Roman" pitchFamily="18" charset="0"/>
                <a:cs typeface="Times New Roman" pitchFamily="18" charset="0"/>
              </a:rPr>
              <a:t>Start by symmetrical then asymmetrical movement.</a:t>
            </a:r>
          </a:p>
          <a:p>
            <a:pPr lvl="1" algn="just">
              <a:lnSpc>
                <a:spcPct val="150000"/>
              </a:lnSpc>
            </a:pPr>
            <a:r>
              <a:rPr lang="en-US" sz="2000" b="1" dirty="0" smtClean="0">
                <a:latin typeface="Times New Roman" pitchFamily="18" charset="0"/>
                <a:cs typeface="Times New Roman" pitchFamily="18" charset="0"/>
              </a:rPr>
              <a:t>The patient must see the movements and verbal feedback is very important.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4"/>
            <a:ext cx="8472518" cy="1143000"/>
          </a:xfrm>
        </p:spPr>
        <p:txBody>
          <a:bodyPr/>
          <a:lstStyle/>
          <a:p>
            <a:pPr algn="ct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Coordination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214282" y="1071546"/>
            <a:ext cx="8686800" cy="5572164"/>
          </a:xfrm>
        </p:spPr>
        <p:txBody>
          <a:bodyPr>
            <a:normAutofit/>
          </a:bodyPr>
          <a:lstStyle/>
          <a:p>
            <a:pPr algn="just">
              <a:lnSpc>
                <a:spcPct val="150000"/>
              </a:lnSpc>
              <a:buNone/>
            </a:pPr>
            <a:r>
              <a:rPr lang="en-US" sz="2000" b="1" dirty="0" smtClean="0">
                <a:latin typeface="Times New Roman" pitchFamily="18" charset="0"/>
                <a:cs typeface="Times New Roman" pitchFamily="18" charset="0"/>
              </a:rPr>
              <a:t>The ability to select the right muscle at the right time with proper intensity to achieve proper action</a:t>
            </a:r>
            <a:r>
              <a:rPr lang="en-US" sz="2000" dirty="0" smtClean="0">
                <a:latin typeface="Times New Roman" pitchFamily="18" charset="0"/>
                <a:cs typeface="Times New Roman" pitchFamily="18" charset="0"/>
              </a:rPr>
              <a:t>. </a:t>
            </a:r>
          </a:p>
          <a:p>
            <a:pPr algn="just">
              <a:lnSpc>
                <a:spcPct val="150000"/>
              </a:lnSpc>
              <a:buNone/>
            </a:pPr>
            <a:endParaRPr lang="en-US" sz="2000" b="1" dirty="0" smtClean="0">
              <a:latin typeface="Times New Roman" pitchFamily="18" charset="0"/>
              <a:cs typeface="Times New Roman" pitchFamily="18" charset="0"/>
            </a:endParaRPr>
          </a:p>
          <a:p>
            <a:pPr algn="just">
              <a:lnSpc>
                <a:spcPct val="150000"/>
              </a:lnSpc>
              <a:buNone/>
            </a:pPr>
            <a:r>
              <a:rPr lang="en-US" sz="2000" b="1" dirty="0" smtClean="0">
                <a:latin typeface="Times New Roman" pitchFamily="18" charset="0"/>
                <a:cs typeface="Times New Roman" pitchFamily="18" charset="0"/>
              </a:rPr>
              <a:t>The ability to execute smooth accurate motor response depends on:</a:t>
            </a:r>
          </a:p>
          <a:p>
            <a:pPr lvl="1" algn="just">
              <a:lnSpc>
                <a:spcPct val="150000"/>
              </a:lnSpc>
            </a:pPr>
            <a:r>
              <a:rPr lang="en-US" sz="2000" b="1" dirty="0" smtClean="0">
                <a:latin typeface="Times New Roman" pitchFamily="18" charset="0"/>
                <a:cs typeface="Times New Roman" pitchFamily="18" charset="0"/>
              </a:rPr>
              <a:t>Deep sensations.</a:t>
            </a:r>
          </a:p>
          <a:p>
            <a:pPr lvl="1" algn="just">
              <a:lnSpc>
                <a:spcPct val="150000"/>
              </a:lnSpc>
            </a:pPr>
            <a:r>
              <a:rPr lang="en-US" sz="2000" b="1" dirty="0" smtClean="0">
                <a:latin typeface="Times New Roman" pitchFamily="18" charset="0"/>
                <a:cs typeface="Times New Roman" pitchFamily="18" charset="0"/>
              </a:rPr>
              <a:t>Vision.</a:t>
            </a:r>
          </a:p>
          <a:p>
            <a:pPr lvl="1" algn="just">
              <a:lnSpc>
                <a:spcPct val="150000"/>
              </a:lnSpc>
            </a:pPr>
            <a:r>
              <a:rPr lang="en-US" sz="2000" b="1" dirty="0" smtClean="0">
                <a:latin typeface="Times New Roman" pitchFamily="18" charset="0"/>
                <a:cs typeface="Times New Roman" pitchFamily="18" charset="0"/>
              </a:rPr>
              <a:t>Vestibular system and cerebellum. </a:t>
            </a:r>
          </a:p>
          <a:p>
            <a:pPr lvl="1" algn="just">
              <a:lnSpc>
                <a:spcPct val="150000"/>
              </a:lnSpc>
            </a:pPr>
            <a:r>
              <a:rPr lang="en-US" sz="2000" b="1" dirty="0" smtClean="0">
                <a:latin typeface="Times New Roman" pitchFamily="18" charset="0"/>
                <a:cs typeface="Times New Roman" pitchFamily="18" charset="0"/>
              </a:rPr>
              <a:t>Motor system.</a:t>
            </a:r>
          </a:p>
          <a:p>
            <a:pPr lvl="1" algn="just">
              <a:lnSpc>
                <a:spcPct val="150000"/>
              </a:lnSpc>
            </a:pPr>
            <a:r>
              <a:rPr lang="en-US" sz="2000" b="1" dirty="0" smtClean="0">
                <a:latin typeface="Times New Roman" pitchFamily="18" charset="0"/>
                <a:cs typeface="Times New Roman" pitchFamily="18" charset="0"/>
              </a:rPr>
              <a:t>Flexibility and ROM.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32843563"/>
              </p:ext>
            </p:extLst>
          </p:nvPr>
        </p:nvGraphicFramePr>
        <p:xfrm>
          <a:off x="152400" y="260648"/>
          <a:ext cx="8668072" cy="636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442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044476"/>
            <a:ext cx="8229600" cy="1631216"/>
          </a:xfrm>
          <a:prstGeom prst="rect">
            <a:avLst/>
          </a:prstGeom>
        </p:spPr>
        <p:txBody>
          <a:bodyPr wrap="square">
            <a:spAutoFit/>
          </a:bodyPr>
          <a:lstStyle/>
          <a:p>
            <a:pPr algn="l"/>
            <a:r>
              <a:rPr lang="en-US" sz="3200" b="1" dirty="0">
                <a:solidFill>
                  <a:srgbClr val="0070C0"/>
                </a:solidFill>
                <a:latin typeface="Times New Roman" pitchFamily="18" charset="0"/>
                <a:cs typeface="Times New Roman" pitchFamily="18" charset="0"/>
              </a:rPr>
              <a:t>Starting position</a:t>
            </a:r>
            <a:r>
              <a:rPr lang="en-US" sz="3200" b="1" dirty="0" smtClean="0">
                <a:solidFill>
                  <a:srgbClr val="0070C0"/>
                </a:solidFill>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Lie </a:t>
            </a:r>
            <a:r>
              <a:rPr lang="en-US" sz="2000" dirty="0">
                <a:latin typeface="Times New Roman" pitchFamily="18" charset="0"/>
                <a:cs typeface="Times New Roman" pitchFamily="18" charset="0"/>
              </a:rPr>
              <a:t>on a bed </a:t>
            </a:r>
            <a:r>
              <a:rPr lang="en-US" sz="2000" dirty="0" smtClean="0">
                <a:latin typeface="Times New Roman" pitchFamily="18" charset="0"/>
                <a:cs typeface="Times New Roman" pitchFamily="18" charset="0"/>
              </a:rPr>
              <a:t> with a </a:t>
            </a:r>
            <a:r>
              <a:rPr lang="en-US" sz="2000" dirty="0">
                <a:latin typeface="Times New Roman" pitchFamily="18" charset="0"/>
                <a:cs typeface="Times New Roman" pitchFamily="18" charset="0"/>
              </a:rPr>
              <a:t>smooth surface along which the feet </a:t>
            </a:r>
            <a:r>
              <a:rPr lang="en-US" sz="2000" dirty="0" smtClean="0">
                <a:latin typeface="Times New Roman" pitchFamily="18" charset="0"/>
                <a:cs typeface="Times New Roman" pitchFamily="18" charset="0"/>
              </a:rPr>
              <a:t>maybe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moved </a:t>
            </a:r>
            <a:r>
              <a:rPr lang="en-US" sz="2000" dirty="0">
                <a:latin typeface="Times New Roman" pitchFamily="18" charset="0"/>
                <a:cs typeface="Times New Roman" pitchFamily="18" charset="0"/>
              </a:rPr>
              <a:t>easily. </a:t>
            </a:r>
            <a:r>
              <a:rPr lang="en-US" sz="2000" b="1" dirty="0">
                <a:latin typeface="Times New Roman" pitchFamily="18" charset="0"/>
                <a:cs typeface="Times New Roman" pitchFamily="18" charset="0"/>
              </a:rPr>
              <a:t>Your head should be </a:t>
            </a:r>
            <a:r>
              <a:rPr lang="en-US" sz="2000" b="1" dirty="0" smtClean="0">
                <a:latin typeface="Times New Roman" pitchFamily="18" charset="0"/>
                <a:cs typeface="Times New Roman" pitchFamily="18" charset="0"/>
              </a:rPr>
              <a:t>raised </a:t>
            </a:r>
            <a:r>
              <a:rPr lang="en-US" sz="2000" dirty="0" smtClean="0">
                <a:latin typeface="Times New Roman" pitchFamily="18" charset="0"/>
                <a:cs typeface="Times New Roman" pitchFamily="18" charset="0"/>
              </a:rPr>
              <a:t>on </a:t>
            </a:r>
            <a:r>
              <a:rPr lang="en-US" sz="2000" dirty="0">
                <a:latin typeface="Times New Roman" pitchFamily="18" charset="0"/>
                <a:cs typeface="Times New Roman" pitchFamily="18" charset="0"/>
              </a:rPr>
              <a:t>a pillow so that you can watch </a:t>
            </a:r>
            <a:r>
              <a:rPr lang="en-US" sz="2000" dirty="0" smtClean="0">
                <a:latin typeface="Times New Roman" pitchFamily="18" charset="0"/>
                <a:cs typeface="Times New Roman" pitchFamily="18" charset="0"/>
              </a:rPr>
              <a:t>every movement.</a:t>
            </a:r>
            <a:endParaRPr lang="en-US" sz="2000" dirty="0">
              <a:latin typeface="Times New Roman" pitchFamily="18" charset="0"/>
              <a:cs typeface="Times New Roman" pitchFamily="18" charset="0"/>
            </a:endParaRPr>
          </a:p>
        </p:txBody>
      </p:sp>
      <p:sp>
        <p:nvSpPr>
          <p:cNvPr id="6" name="Cloud Callout 5"/>
          <p:cNvSpPr/>
          <p:nvPr/>
        </p:nvSpPr>
        <p:spPr>
          <a:xfrm>
            <a:off x="1295400" y="152400"/>
            <a:ext cx="6705600" cy="838200"/>
          </a:xfrm>
          <a:prstGeom prst="cloudCallout">
            <a:avLst/>
          </a:prstGeom>
        </p:spPr>
        <p:style>
          <a:lnRef idx="0">
            <a:schemeClr val="accent1"/>
          </a:lnRef>
          <a:fillRef idx="3">
            <a:schemeClr val="accent1"/>
          </a:fillRef>
          <a:effectRef idx="3">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a:r>
              <a:rPr lang="en-US" sz="3200" b="1" dirty="0" smtClean="0">
                <a:ln w="0"/>
                <a:solidFill>
                  <a:schemeClr val="bg1"/>
                </a:solidFill>
                <a:effectLst>
                  <a:reflection blurRad="12700" stA="50000" endPos="50000" dist="5000" dir="5400000" sy="-100000" rotWithShape="0"/>
                </a:effectLst>
                <a:latin typeface="Times New Roman" pitchFamily="18" charset="0"/>
                <a:cs typeface="Times New Roman" pitchFamily="18" charset="0"/>
              </a:rPr>
              <a:t>A. Lying Position</a:t>
            </a:r>
            <a:endParaRPr lang="en-US" sz="3200" b="1" dirty="0">
              <a:ln w="0"/>
              <a:solidFill>
                <a:schemeClr val="bg1"/>
              </a:soli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260158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 presetClass="entr" presetSubtype="3"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RUSEhQWFBUWFxQWGBcYFxcWFxcVFBUVFBUVFxUXHCYeFxojGRUUHy8gJCcpLCwsFR4xNTAqNSYrLCkBCQoKBQUFDQUFDSkYEhgpKSkpKSkpKSkpKSkpKSkpKSkpKSkpKSkpKSkpKSkpKSkpKSkpKSkpKSkpKSkpKSkpKf/AABEIAJQBLgMBIgACEQEDEQH/xAAbAAACAwEBAQAAAAAAAAAAAAABAgAFBgMEB//EAE4QAAEDAgQDBQQFBgoHCQAAAAECAxEABAUSITEGQVETImFxgQcUI5EyobHB8BUkQnLh8TM0Q1JTYmOCk9EWRHODkqOzFzVkdISissPS/8QAFAEBAAAAAAAAAAAAAAAAAAAAAP/EABQRAQAAAAAAAAAAAAAAAAAAAAD/2gAMAwEAAhEDEQA/APsZpQJqFVQLk0BAqKNHNShVBImj9VE0qhQRafWpl86GUUctAHFwJNQAUcus6VCaAeETROtTzqUAmiDSKPnTD1oFKqhVFCPCKgHWftoISP30w0oH8aU06zQSaCTRHM0ooHDkc6gVSxQjXwoGCjvy8JpyuuYjyoCgdKvGhOtJO21OPlQAioU+FMRRIoFSqonQ7zRCetUvFWLOMMpLKM61utt7EhIWoBSzA5CaD3/lNrtixnSXAMxRMqCfHpPjXkucbUh9LItnlpVALqYLaZ68/lVg1aAEqypzkALUBqqNq6Aab+lB4FY9bi4FsXEh4jMEHczMFPXQHbpViFfKvLe4Y26ElxpKyg5kkgSkjaDyNefAMX95aLhQpBC3EFJEaoWpM+IMTPjQWWcetKreJPnTeRopOtAANedEK0oKJnb76gNBCrlUO1IDNTagdKpopNKE9KagC6NLmE9aE7mgO/OimlB2oR+IoHNSKNBSqBqWgARtPrUOhoIDSZedMnWZqZdKAiP2UM3pULem8UCI50DpNcwQaVG3OpJ2A0oHJoo2/bSBPIVEmgcCoBUM1ANKCEU0VDFDNQDbwqJNSdKJMCgUHvROu8V0yydaQfOjnoIBrt6zQDo26ddqObwqRrrQQD99Q68vwedUWK2t0i5buGF5msuV1pW0ST2jfVWseld3sRcftybTMhajkl1tSMgmFLyKgmNT0NB68WvOyZW5lzFCSQBupWwA9SKfDM5ZbU4BnKQVRoJVrt6x6Vm8RX2d1h9u6+siHVZioDtXUAZc8aahSz00Fa3LpP3z+NZoAlNHxFGKE9KCKNEpqRQCaAHzNEnXSuajp4UySI8KAk1J00oL2qCgAUfD5UwoLO01CYoGzUwrkokHQb/jrRk9KB6FLUBoHKfxNQoIpVdPvqBdA0VPOkDk6U0UAUKCxQWgaUSmNY1oDloFHnQDgjapmE9KAxQApifGp50AWnnRCqk6xUKqCUZ0mkSaY/jnQQD0pT4mqq64lbSopbSt9STB7JM5T0kmPlVJccapTiDCO1hl1spKFJKSl6YTMgb7c6DXdqlJCcwk7AkSfIc66AeVfLfatYuM3LN82pUDKmAohKVIkjT+sFKB8hX0bCMVS8w07/SJBHSeflrQesg9aObrvRVSgzqJoHSeY/d6VT8SMPOMltmCpwhCpMZWlGHFAbk5ZiPCrhJrPs4Q9+UHLlbiS12aUNIE90xCyeWtByxbh9ttpKmLVp0tx8MoSCoRB7ytjz9K9XBtotFt8VAaUta1dmAB2aSo5U6eEH1pOMG3F24YZUEKdWhBJVlIRmC1lJ3zZUn515eFby4S9cWlxmUloo7B4pgLaUkbq2JCgocuVBqJofV9tRC5plUAAijSmjqDpQJpRUrlUDca1W8QYuLVhTpSpZkJSE6lSjoB86CyiPxH1mh1k68o132rAou23ihWK9oh0AqDJCgwmdNcohekaq6UnFls3Y2huLJ9xvOQAA5nbUkkZilKjCSBJ06UFtjfHqWnvd7dCrq45pTsmOSiOfhVYcVx3Vz3a3yn9BSl5o/VHP1q74F4dbt7ZtwD4jiQtaycyipepGY6geFaQjzoMPhXtCcFwi3vrVdu4o5UqAORRO2kkitskeMigppJgkAkagkbHwox40BCaGXnTBVSgCk86CUnrvTijQT1pc00SOfzoASPCgGp8v8AKlzkiRTK2oDlFBMhjXXWoFGuhFJGlBIqKnrUINAqoCCZ2mpl12qTSvPJQkqUoISNSokADzPKgcN69KqOK7pxqyuFtjvJQcpmIkgE+gJqoxb2pWTJKQouqG+TafBSu6R5Gsy/7QL28Spm3s0qSsFJV3laGdyRlGkc6D6Fg1v2Vq0lrKn4aSFEaZ1CSpWozSdTWG4lu7RTiTf4gla21BQaYQkEEHQEGVjX+tVdhnCl5fZmLq4LSbbK0Wt1ZcoUFiO6oQYnUSCOVbDBPZnZ25z5S6oxJdOYeEIPdHpQUV3xN+VAbRu0d7FZy+8GPhkCUr18o1B3qw4CxRNun3BxQU8hThARLiUoCiRnWNEEzMGrS99n1q4sqV2wkglAfWlHlkSQI8Kt8MwZm3TkZbQ2OeUAT4k86DxMcXWrjoaS4rMSQAUEDMPE6U7nFdohRbU+2FzEFXPp8zVtlHh8qnYp/mg+goKPiXEczS7e3ebTdOtkMgqAOYjRQ05GvXw3hZt7ZDKlqcWNVKUZOY6q15gHarPsQSFZUyNjAkeRrle3qGUKccUEoSNSeQ+2ZoKW+wtT18064U9jbpUpAnvdusZe8OQCM0frGuPGbz7Sbd9krUG3UhxtIkLQswZHQb+le/AcEDSnn85Wq4X2hJmAiAEpCTt+2rdaNMoPI6+B50ACvMeHmJoz41TcL27zLPYXTocdSpwgyCotFZ7MkD+rAq5ymggqJHWiE6UpiggXIrO8bBS2W0Nwla32wjMe6FJCnCTHKEn5VogNJqi4pIm1BnW4Gg5wy8Y9Yig6osEOtHMuStQDqyIzjmhObZNZD2h4EkWSRbthoJUpQYSCSqSUlwRMJymeVboNlSUZm4UM2VGaUjaJI6D768an0qLmQjSQ46YIR/URyP43oOfBmPN3Vs2UqlaEhK0z3kkc46eNXinQN4HmY9NdzXzfHeDm2H2nbN5dmq4JQXB3hOUqAKVbAwfU+NVPFeGX9shAunlXNvnSStMIWFDSDl1HKOutB9P4gx1NpbrfWnMExoNySYABPia8n5SuHWWXbZtsdoAoh5ZSUpMbZELB0mvnacMtnH2rZWIvuodUiGSkqgmClK1z3TtVm77Rbi3e7By3aQANEIUVLSgaCYkTpQa9NziEyWbbcjL265gbGey+6gMRxCdbVgjoLhRM8oloVnVe0K4uQv8AJ9opzIO84vbT9EJkGd6p8RfxN+y99RdQjVSmm0pSUpSYMkgkkEHQRQb9WJ3oE+6JI8Hj96BTDF7mP4mqdDo4n5V89srHEHLRu7srx1cTnaXkJlOqgCQcw05RV/w/7TWVsqN4excQQlY1gkzqkT4UF5/pDdAx+T3vRbP3rpVcT3OWRh1xPTMxr69pXmT7S8PifeUDeBz08KC/afho2uUHy1ievSg9bXFD5GuHXQPmwf8A7K6jiJ3QGxuRP+xP1hyjbcbWbiXVIfQoNI7RcSSlHiKzjntNWoFdvZPOM/0iilvTUTlUQrl0oNK/xCtMRZ3Cp6dlp5yugOIFk6Wz6eshv/8AdZxHteteyCsrvanTsggqOb9YTpPOvG7xJi14D7rbG3RrC15QfPMZH1UGy/0jQFEOJWyAJKnISn0IJnyFUOJ+1O1QcrU3CuQQCBPmqD9VV9v7M3X4ViN2t0/0aYjbn+jPiAK1mE8LWtvo0yhJ01MrJ9VE0GDbxvGL51BZQu3aBHeASlP0tQrP3lCOifWtXjeKWzzLlrcF0yMiyhl4ydiQpKDzmtKUmPs8KObof39aDC4Ra4SwU5GVlQ/TXbXCldNVFutMzxNa7JUpP/p30j5lsVahZ6mmUdN5oMxjSxmTiFrKlNwh1IQpJdYBJKcqwCSnMog+JrQ++IydrmGWAqYJgegrrM+I6fjlWVtj7hcdkpR91fVLZUZS06o95sn+ao7T1iguU8SW85e11/Uc18+5pXVOKsmMridT0UPSCK9S2h0E+QrmENk7IJB5QSKBTibYMKcSkjkSJ+ulexZlO7rYJMRnFdTZoJkoSo9SlJ+0Ui8PaP8AJN/8CZ+ygH5RbJjtUddFA6DfY1SIxK1xPOwM622nEkuA5W1LbUFhIVuoAgTpGhFNjls53EWbbQKlQ64Up+EjckCNSfGqtlpKsTt1NEpZb7ZvKnuoLhZUpWZA0UTBM0G2B+WlFSqU84plDT5UGfuMLCcSbuy8lAW2WuzVutQTplPKN6vyPtqk4s4b97SzBCFsvNupUddEnvR5pketXY5jpv59TQQbUFbVNeVRY5a0ECfx9/lWT4vxIq7NDSHFht0KW42M4bhKhoE6qVrsKXiTihfvAs2WnVnLmdKMgUGyNkZlCCevKvUzxEtCUpTh92kAQEgM6R/vKDmjilotqR2N2pGX6XYugrnflKD8t6R3iu17JGRpwFMZWuyWgBStO8IAgTrVkeI8uvu1xr0bEp6g6712Xj6AQFNOiROYtLMSNjlSaDJcR4ww+0sZwX05FAqQuJSc4QzI3lIBI1r04hhDuJ2ynXO2YIHwWgQkkhIJUsHeVFQ12CRETV+OKWJ+g8B192f+r4dF/i+3SNQ+rWP4tcqP1N0HxG6tnmG0D3V63cQrMpzvkqgbBX6GvJOlWHD/ABbdocyti2WpZn4iWmyTzzOBOb0NfYE8VW5gEuieRtriPrb0qkxljCrgEvJ70/TDDyVg6j6WTSgy2E4/cW9w8+bIntQgKQwSW86CqVp2GoPLpVpZ+0C1ZSsG1uEhbilKQUyBn1VATMgkkxXgPBrTRDljiDjSht2gdI+ZST1rm7jmJ2wUtT7Fw2IJ7uZZBMaFUH6qCwwfjbD8PQWQt1SStSwQ2tSQHDOSUp0I2is8jHcOXfvvuNuKYWE5EBpySsfSKkgd0bbjma2r/tIt0Wjb7qAVrj4KClSgCJkkxA0qlPtkbA+Hbb6CVIGvjBNB5l32FKIWixuVg66IcQJ/VMA07F7ZqMtYTcKnT6CcvhJJ0867q49v3US0zbtzspTragP7pINFq2xB4S9ijDIP6LSwCJ5HlQV+O8RptwWrS2TbqKYfdyJcyA/ojQpV1rz3uJYRcLaXc3FyopbSghDLzaFkH6XdSCnppFafAuGW7da3TiWda0KR3lN6FRGvidDHnXivOBU9oXrXEQlZ3zrSRmiDmUJOvhQNg/GGC24hgEEaSq3dWueuZSSqKt/+1bD5y9suTtDDsfPLpXm4YZfStbV8m2cQBKHwpMk7ZSNz51pV4XaqEKQyfAhNBRJ9q2HkK+KsZd/gOiesd3Wnb9qNgSB2rgn+xcj/AOOlWCuEsPII93twFb91O5rzngDDI1tmIPOEgn1oPZgvFtrdLUhh3OoAmCCDA3OvLxqX3F9o0vs3HkBY3EzB6KI2NTCeF7O1WV2zTTS1DLmTE5ek9NBp4VX3Hs2sXHFOqbWVLJUohwwVEyTFBaI4qtFaC5Z/xEg/bXZviG2I0uGd4/hE7/OqEeyWw/o3N/6VXWnV7JbAj+Cc5/yq6C+/LbEx27X+In/OvPf3FpcNqZcdaWFgpyhxOboFIgyFA6gjUGqNXshsz9EOJ21zqPPxrmPY/aaBReIHLtFA9dCDI11oH4h4gcw6zKHXA6+sqQwQCCU6BOYDmAd+elD2bcKLt2i++pSnnu8cxJgEbkbSd/Wu1rwEtWIKu7tSXEIyi3QMxyBIgFUjffbrWnxCxW42UocWyokHMnfSg9OYfdVViOMtJdTa9oUvPBWUJSVFOh7yiNEDoT0rzqwe9bKVN3KXgCmUuogESJhaZIMbaV3seGG2nnLgJK3nD3nCZMadwTskdKCvt8PRh7BShSluvK77rhzFaogrVyACQNoqt4Wvu1FmoiD292doISlDraJHhoKu8TKXXktAlROZCo/RAGZz1KSkelV+AAdqyEAQDdEnoc6gfroNUAJroetAD66rcdYU40WGXUNuLjc97s575SBrMc6DzXFo+5dhwOZWG21BEKkOOrSUypI5Jnn0rhwbi1w6l1q6EPMrKM2XKlaTqkiNNulXdlbpaaQ22DCEpQnyAjes3eXlwzizIPaLt7hsoygSlpaAVlZI2JiPWg1mtL+OVOTQUKDHY5haXsUtUrTKSy9nglJMK0kpIMV5+E+HmXbNtxZcWV5jm7V2YJ0H0qtL5ObE21BRSWrZxR007y4AJ5dans+/7stdwS0nQjqOlB6WuEbcEH4unLtXSPXvVW8RcNhDYLbjyCp5lOjiohbiUkanoTWuqo4mnskRqfeLQehuGwfqmgo8HwQrcuUF64ytuICfia7EncbVbp4eIJIurnX+umB5d2ufDert7M/xiN+QToKvRQU6cAXEC6ufHvIP2opXOH1kQbq4+bf3oq7igU6ctaCgc4bURAu7gEf7I7/3KiOF1AR706fEpamP+Cr4AjpTE6fsoM29woSZFy4kdOzZ1/8AZQXwo5Ai41H9i2T6iK0xFLQZdXCS9PzhJ6/m7dM3wm4D3Xmz1Btk6/JVaei3vrQZhfCrpJJdtyNIBtNvIh2i3ws+FGXLTL090VP1PVqVRSE0GbHDTkAFdqY/8MvYf7+nc4fcI+lbEjb4Dgj/AJ1aEI1oITG+9Bk3uF3idPdCOfwnh6R21cnOFXtgi0VtoQ8mNNY+Ia2K0a7UAOdBi7jhZ+D2bFofBTj4k9ZzaCuTPDt2P9Vs/S4uBW53FEHSgxAwG73Npaz/AOauNfq0r1owR2NbRgnwu3/XWPKtWpI5x8qiIH7KDLrwFyEgWbR5q/PHtDOw010infwRw6i0bOw/jbo8OlaUkDYRRI1mDEdaDHrwp6P4kPNN24ftFdGsMeStKxakRH+srI36EamtUhPhSqJkyfKgzT9k8ombdY8Q+Z2mYiluy4zke7FxQRl/ltSVHLChEHUitQFD161V8Rn4BEwSpr/qoP3UFfwxbuIU/wBsAlRJcCZJKELUrQr5yQeWlceE1hS2SNuyeX55nf21dJP528Jn4LYj++6fsj5VQ8NqFvaM3KyS0i2M5RmXmzZsqUjfoKDTYtjLNq32jy8qSQBzJUogBIHPU148HwIIedu1rLrj+XKSI7NoDRtA5cyepVS2dmLtDL90yErSoraQrUpB+iVDbNz8KuDzjmZOs/uoOgH48qp+J8KW/bOJaWpLkBSCDBzpIIE8piPWrWDTJjeg82FlzsGu2GVzIM4BmFedeqB1ArN8KpuEuXbb8lCXpaUoyVNqAVp4Akj0rSTPT1oMriapu3iDGWyUT4y4fsqy4UBFjbCZ+EnXrVNjZT7zd5tMtiZjaM53q/wC37O1Yb3ytpH1UFglXKqniZUNtAbm5tI1/t0T9VWk71W4uDntkRmzOz4DsxnBJ5aig8/DjZS7ebEF+fq1FXnKqPhyc95II/OFRIgRG4POrxMUBAo5qg68qFBKmf5UI0G9Q0AUnxoGaIFIdt48qDqPGoKSI50B1FA5VRz0kGhm060HUr8KQLnnI60D0g1G08oighVrTQKBHzoDpQEaeFQdagFBShtFAy1USaUjSgoxQMYqAClSrwpQvyoOhNIk+tQL0k0dNxQFQNU/Eq/hITzU62PkoK+6rdRqp4jghgdXkax0Cj91ALcH3u7J2yIE+hP31Q4favu4M2LVxTbyUJUFJP0w3BKNP5wEetX1lJevQAT3k8ufZI0n8b1y4NsVt2TLbgKFhMFM7Gg9PC2JuXFshx1CmnNQtBEHMnQxPWrWdI3rIYnjVxb4qy0qV21wnInT6DiUqWtU/wB1I9a16fPxoFKRTb7bUSoc6mkxNBnsZsnxfWtw0qGky2+FKhPZkEghO05iNfOr4wNJFeLiLCfebV1gKKS4gpCpiDMgyNaOBJJt2gtaHFpQlKlJMjMkZVQeeoNBj+JLmH8SB2FgIHM5iqtjg65t2SBAKE/ZWW4pt1uLvwhKiTYECEkyrMe6DzPhWsw1JSy0n6PcRpGo0GhFB6Z50tFSjU/G1A+WTP486E61KhVQRShRTSAHb76cEneglKDr0p6XPrFAflUCak1ArrQGKQa8qPIVBvEUBKfOhlBoyY28NapV4q8666zahA7HKla3M0Z1AKyJCfAgmetBckeNQ6ba1zRMDNEgaxMek6xNOFDqKAA0xqFNIoa0BioYNDL4mhz50DRR7PrQ8jRz6UCxr4UVJolVQmgWBTg1IoBUctKAkHwqoxxuV2omPzgesNuGro1T40uHbQQP4bnv/BObUCYGD7xe9O3THh8Bo1blGtVGCNEPXh2l9P8A0GhVwfCgpeLUve7ldqfitlKwClKioAjMhMjQkTVpZ3RW2lZTBUkEp2KSQCQanvqAYK0AkwBIEqHKqTD71Fq8809eNELcztNqVC2wsCUmTrKsxHnQaBWvKoKbxqAHrQRW2xj/ADrIcOv29g6/ZKdAVnL4kZUBLpJCQTudda93+n9iXCyH5cCspQEqKiraIAk686zntA4isbZ4LU22/ckBC0KVGVuMySRyO1B9DKdTSlG29SpQQJrqWqlSgV1GvOipGlGpQBAmaUCjUoDSOGDUqUAXsKRtRk6mpUoOraZFBWhqVKB428ap3eGGu2NwkrQtUZ8ioSsgwMyeego1KC0dTlHXQb0oM0KlBO0p50qVKCJROtQjQ1KlAiBrXXs6lSgQjanKKlSgCk6+lHIDNSpQME6Vn+IlkXVinl26j/yV1KlBOHHipy7nk+Y/wm6v0J3qVKCvt+HbZKytLDaVSVZgNcxiT5072DsrX2y2kKcB0WUgqGvWhUoPakQdKYo86lSg5NNJ3ypkE8hRZt0qJkD5CfsoV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426139"/>
            <a:ext cx="3103513" cy="235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blog-imgs-38-origin.fc2.com/t/a/n/tankenkanohey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4" y="426139"/>
            <a:ext cx="4355033" cy="206675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blog-imgs-38-origin.fc2.com/t/a/n/tankenkanoheya/200912231717192a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924944"/>
            <a:ext cx="4776465" cy="300875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blog-imgs-38-origin.fc2.com/t/a/n/tankenkanoheya/012300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780928"/>
            <a:ext cx="2447925"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07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40846356"/>
              </p:ext>
            </p:extLst>
          </p:nvPr>
        </p:nvGraphicFramePr>
        <p:xfrm>
          <a:off x="612648" y="228600"/>
          <a:ext cx="8153400" cy="99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idx="1"/>
          </p:nvPr>
        </p:nvSpPr>
        <p:spPr>
          <a:xfrm>
            <a:off x="381000" y="1447800"/>
            <a:ext cx="8537448" cy="1021883"/>
          </a:xfrm>
          <a:prstGeom prst="rect">
            <a:avLst/>
          </a:prstGeom>
        </p:spPr>
        <p:txBody>
          <a:bodyPr wrap="square">
            <a:spAutoFit/>
          </a:bodyPr>
          <a:lstStyle/>
          <a:p>
            <a:pPr algn="just">
              <a:lnSpc>
                <a:spcPct val="150000"/>
              </a:lnSpc>
              <a:buNone/>
            </a:pPr>
            <a:r>
              <a:rPr lang="en-US" sz="2000" b="1" dirty="0">
                <a:latin typeface="Times New Roman" pitchFamily="18" charset="0"/>
                <a:cs typeface="Times New Roman" pitchFamily="18" charset="0"/>
              </a:rPr>
              <a:t>Starting position</a:t>
            </a:r>
            <a:r>
              <a:rPr lang="en-US" sz="2000" b="1" dirty="0" smtClean="0">
                <a:latin typeface="Times New Roman" pitchFamily="18" charset="0"/>
                <a:cs typeface="Times New Roman" pitchFamily="18" charset="0"/>
              </a:rPr>
              <a:t>:</a:t>
            </a:r>
          </a:p>
          <a:p>
            <a:pPr algn="just">
              <a:lnSpc>
                <a:spcPct val="150000"/>
              </a:lnSpc>
              <a:buNone/>
            </a:pPr>
            <a:r>
              <a:rPr lang="en-US" sz="2000" dirty="0" smtClean="0">
                <a:latin typeface="Times New Roman" pitchFamily="18" charset="0"/>
                <a:cs typeface="Times New Roman" pitchFamily="18" charset="0"/>
              </a:rPr>
              <a:t>       Sit on a chair with </a:t>
            </a:r>
            <a:r>
              <a:rPr lang="en-US" sz="2000" b="1" dirty="0" smtClean="0">
                <a:latin typeface="Times New Roman" pitchFamily="18" charset="0"/>
                <a:cs typeface="Times New Roman" pitchFamily="18" charset="0"/>
              </a:rPr>
              <a:t>feet flat </a:t>
            </a:r>
            <a:r>
              <a:rPr lang="en-US" sz="2000" dirty="0" smtClean="0">
                <a:latin typeface="Times New Roman" pitchFamily="18" charset="0"/>
                <a:cs typeface="Times New Roman" pitchFamily="18" charset="0"/>
              </a:rPr>
              <a:t>on the floor.</a:t>
            </a:r>
            <a:endParaRPr lang="en-US" sz="2000" dirty="0">
              <a:latin typeface="Times New Roman" pitchFamily="18" charset="0"/>
              <a:cs typeface="Times New Roman" pitchFamily="18" charset="0"/>
            </a:endParaRPr>
          </a:p>
        </p:txBody>
      </p:sp>
      <p:graphicFrame>
        <p:nvGraphicFramePr>
          <p:cNvPr id="11" name="Diagram 10"/>
          <p:cNvGraphicFramePr/>
          <p:nvPr/>
        </p:nvGraphicFramePr>
        <p:xfrm>
          <a:off x="381000" y="2828836"/>
          <a:ext cx="8458200" cy="18955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3362574054"/>
              </p:ext>
            </p:extLst>
          </p:nvPr>
        </p:nvGraphicFramePr>
        <p:xfrm>
          <a:off x="381000" y="2819400"/>
          <a:ext cx="8458200" cy="189556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16" name="Group 15"/>
          <p:cNvGrpSpPr/>
          <p:nvPr/>
        </p:nvGrpSpPr>
        <p:grpSpPr>
          <a:xfrm>
            <a:off x="400147" y="2852936"/>
            <a:ext cx="8458200" cy="2510096"/>
            <a:chOff x="0" y="0"/>
            <a:chExt cx="8458200" cy="1895560"/>
          </a:xfrm>
          <a:scene3d>
            <a:camera prst="orthographicFront">
              <a:rot lat="0" lon="0" rev="0"/>
            </a:camera>
            <a:lightRig rig="contrasting" dir="t">
              <a:rot lat="0" lon="0" rev="1200000"/>
            </a:lightRig>
          </a:scene3d>
        </p:grpSpPr>
        <p:sp>
          <p:nvSpPr>
            <p:cNvPr id="17" name="Rounded Rectangle 16"/>
            <p:cNvSpPr/>
            <p:nvPr/>
          </p:nvSpPr>
          <p:spPr>
            <a:xfrm>
              <a:off x="0" y="0"/>
              <a:ext cx="8458200" cy="189556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alpha val="90000"/>
                <a:hueOff val="0"/>
                <a:satOff val="0"/>
                <a:lumOff val="0"/>
                <a:alphaOff val="0"/>
              </a:schemeClr>
            </a:fillRef>
            <a:effectRef idx="2">
              <a:schemeClr val="accent2">
                <a:alpha val="90000"/>
                <a:hueOff val="0"/>
                <a:satOff val="0"/>
                <a:lumOff val="0"/>
                <a:alphaOff val="0"/>
              </a:schemeClr>
            </a:effectRef>
            <a:fontRef idx="minor">
              <a:schemeClr val="lt1"/>
            </a:fontRef>
          </p:style>
        </p:sp>
        <p:sp>
          <p:nvSpPr>
            <p:cNvPr id="18" name="Rounded Rectangle 4"/>
            <p:cNvSpPr/>
            <p:nvPr/>
          </p:nvSpPr>
          <p:spPr>
            <a:xfrm>
              <a:off x="92534" y="92534"/>
              <a:ext cx="8273132" cy="17104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algn="l"/>
              <a:r>
                <a:rPr lang="en-US" sz="3000" dirty="0" smtClean="0"/>
                <a:t>3) Learn to rise from the chair, at one, bend trunk forward; at two, rise by straightening the hips and knees and then the trunk. Reverse the procedure to sit down.</a:t>
              </a:r>
              <a:endParaRPr lang="en-US" sz="3000" dirty="0">
                <a:solidFill>
                  <a:schemeClr val="bg1"/>
                </a:solidFill>
              </a:endParaRPr>
            </a:p>
          </p:txBody>
        </p:sp>
      </p:grpSp>
    </p:spTree>
    <p:extLst>
      <p:ext uri="{BB962C8B-B14F-4D97-AF65-F5344CB8AC3E}">
        <p14:creationId xmlns:p14="http://schemas.microsoft.com/office/powerpoint/2010/main" val="97142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Left)">
                                      <p:cBhvr>
                                        <p:cTn id="7" dur="500"/>
                                        <p:tgtEl>
                                          <p:spTgt spid="9">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strips(downLeft)">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1" grpId="0">
        <p:bldAsOne/>
      </p:bldGraphic>
      <p:bldGraphic spid="1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533400" y="228600"/>
            <a:ext cx="8153400" cy="1143000"/>
          </a:xfrm>
          <a:prstGeom prst="ribbon">
            <a:avLst>
              <a:gd name="adj1" fmla="val 16667"/>
              <a:gd name="adj2" fmla="val 61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smtClean="0">
                <a:ln w="0"/>
                <a:solidFill>
                  <a:schemeClr val="bg1">
                    <a:lumMod val="95000"/>
                    <a:lumOff val="5000"/>
                  </a:schemeClr>
                </a:solidFill>
                <a:effectLst>
                  <a:reflection blurRad="12700" stA="50000" endPos="50000" dist="5000" dir="5400000" sy="-100000" rotWithShape="0"/>
                </a:effectLst>
                <a:latin typeface="Tw Cen MT" pitchFamily="34" charset="0"/>
              </a:rPr>
              <a:t>C. Standing Position</a:t>
            </a:r>
            <a:endParaRPr lang="en-US" sz="4400" b="1" dirty="0">
              <a:ln w="0"/>
              <a:solidFill>
                <a:schemeClr val="bg1">
                  <a:lumMod val="95000"/>
                  <a:lumOff val="5000"/>
                </a:schemeClr>
              </a:solidFill>
              <a:effectLst>
                <a:reflection blurRad="12700" stA="50000" endPos="50000" dist="5000" dir="5400000" sy="-100000" rotWithShape="0"/>
              </a:effectLst>
              <a:latin typeface="Tw Cen MT" pitchFamily="34" charset="0"/>
            </a:endParaRPr>
          </a:p>
        </p:txBody>
      </p:sp>
      <p:sp>
        <p:nvSpPr>
          <p:cNvPr id="3" name="Rectangle 2"/>
          <p:cNvSpPr/>
          <p:nvPr/>
        </p:nvSpPr>
        <p:spPr>
          <a:xfrm>
            <a:off x="228600" y="1372850"/>
            <a:ext cx="8153400" cy="1446550"/>
          </a:xfrm>
          <a:prstGeom prst="rect">
            <a:avLst/>
          </a:prstGeom>
        </p:spPr>
        <p:txBody>
          <a:bodyPr wrap="square">
            <a:spAutoFit/>
          </a:bodyPr>
          <a:lstStyle/>
          <a:p>
            <a:r>
              <a:rPr lang="en-US" sz="3200" b="1" dirty="0" smtClean="0">
                <a:solidFill>
                  <a:srgbClr val="FFC000"/>
                </a:solidFill>
                <a:latin typeface="Tw Cen MT" pitchFamily="34" charset="0"/>
              </a:rPr>
              <a:t>Starting position:</a:t>
            </a:r>
          </a:p>
          <a:p>
            <a:pPr algn="ctr"/>
            <a:r>
              <a:rPr lang="en-US" sz="2800" dirty="0" smtClean="0">
                <a:latin typeface="Lucida Sans" pitchFamily="34" charset="0"/>
              </a:rPr>
              <a:t>       Stand erect with feet </a:t>
            </a:r>
            <a:r>
              <a:rPr lang="en-US" sz="2800" b="1" dirty="0" smtClean="0">
                <a:solidFill>
                  <a:srgbClr val="002060"/>
                </a:solidFill>
                <a:latin typeface="Lucida Sans" pitchFamily="34" charset="0"/>
              </a:rPr>
              <a:t>4 to 6 inches </a:t>
            </a:r>
            <a:r>
              <a:rPr lang="en-US" sz="2800" dirty="0" smtClean="0">
                <a:latin typeface="Lucida Sans" pitchFamily="34" charset="0"/>
              </a:rPr>
              <a:t>apart between parallel bars.</a:t>
            </a:r>
            <a:endParaRPr lang="en-US" sz="2800" dirty="0">
              <a:latin typeface="Lucida Sans" pitchFamily="34" charset="0"/>
            </a:endParaRPr>
          </a:p>
        </p:txBody>
      </p:sp>
      <p:graphicFrame>
        <p:nvGraphicFramePr>
          <p:cNvPr id="7" name="Diagram 6"/>
          <p:cNvGraphicFramePr/>
          <p:nvPr/>
        </p:nvGraphicFramePr>
        <p:xfrm>
          <a:off x="2667000" y="3276600"/>
          <a:ext cx="3733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742013264"/>
              </p:ext>
            </p:extLst>
          </p:nvPr>
        </p:nvGraphicFramePr>
        <p:xfrm>
          <a:off x="457200" y="3048000"/>
          <a:ext cx="7772400" cy="137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extLst>
              <p:ext uri="{D42A27DB-BD31-4B8C-83A1-F6EECF244321}">
                <p14:modId xmlns:p14="http://schemas.microsoft.com/office/powerpoint/2010/main" val="1342652840"/>
              </p:ext>
            </p:extLst>
          </p:nvPr>
        </p:nvGraphicFramePr>
        <p:xfrm>
          <a:off x="457200" y="2971800"/>
          <a:ext cx="7772400" cy="1752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9113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out)">
                                      <p:cBhvr>
                                        <p:cTn id="24"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Graphic spid="7" grpId="0">
        <p:bldAsOne/>
      </p:bldGraphic>
      <p:bldGraphic spid="12" grpId="0">
        <p:bldAsOne/>
      </p:bldGraphic>
      <p:bldGraphic spid="1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50879587"/>
              </p:ext>
            </p:extLst>
          </p:nvPr>
        </p:nvGraphicFramePr>
        <p:xfrm>
          <a:off x="457200" y="2362200"/>
          <a:ext cx="82296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Callout 2"/>
          <p:cNvSpPr/>
          <p:nvPr/>
        </p:nvSpPr>
        <p:spPr>
          <a:xfrm>
            <a:off x="609600" y="228600"/>
            <a:ext cx="7543800" cy="838200"/>
          </a:xfrm>
          <a:prstGeom prst="wedgeEllipseCallout">
            <a:avLst/>
          </a:prstGeom>
        </p:spPr>
        <p:style>
          <a:lnRef idx="0">
            <a:schemeClr val="accent2"/>
          </a:lnRef>
          <a:fillRef idx="1002">
            <a:schemeClr val="dk2"/>
          </a:fillRef>
          <a:effectRef idx="3">
            <a:schemeClr val="accent2"/>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w Cen MT" pitchFamily="34" charset="0"/>
              </a:rPr>
              <a:t>D. Walking Position</a:t>
            </a:r>
            <a:endParaRPr lang="en-US" sz="4400" b="1"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w Cen MT" pitchFamily="34" charset="0"/>
            </a:endParaRPr>
          </a:p>
        </p:txBody>
      </p:sp>
      <p:sp>
        <p:nvSpPr>
          <p:cNvPr id="4" name="Rectangle 3"/>
          <p:cNvSpPr/>
          <p:nvPr/>
        </p:nvSpPr>
        <p:spPr>
          <a:xfrm>
            <a:off x="228600" y="1143000"/>
            <a:ext cx="8153400" cy="1015663"/>
          </a:xfrm>
          <a:prstGeom prst="rect">
            <a:avLst/>
          </a:prstGeom>
        </p:spPr>
        <p:txBody>
          <a:bodyPr wrap="square">
            <a:spAutoFit/>
          </a:bodyPr>
          <a:lstStyle/>
          <a:p>
            <a:r>
              <a:rPr lang="en-US" sz="3200" b="1" dirty="0" smtClean="0">
                <a:solidFill>
                  <a:srgbClr val="00B050"/>
                </a:solidFill>
                <a:latin typeface="Tw Cen MT" pitchFamily="34" charset="0"/>
              </a:rPr>
              <a:t>Starting position:</a:t>
            </a:r>
          </a:p>
          <a:p>
            <a:pPr algn="just"/>
            <a:r>
              <a:rPr lang="en-US" sz="2800" dirty="0" smtClean="0">
                <a:latin typeface="Lucida Sans" pitchFamily="34" charset="0"/>
              </a:rPr>
              <a:t>       Stand erect with feet </a:t>
            </a:r>
            <a:r>
              <a:rPr lang="en-US" sz="2800" b="1" dirty="0" smtClean="0">
                <a:solidFill>
                  <a:srgbClr val="C00000"/>
                </a:solidFill>
                <a:latin typeface="Lucida Sans" pitchFamily="34" charset="0"/>
              </a:rPr>
              <a:t>4 to 6 inches </a:t>
            </a:r>
            <a:r>
              <a:rPr lang="en-US" sz="2800" dirty="0" smtClean="0">
                <a:latin typeface="Lucida Sans" pitchFamily="34" charset="0"/>
              </a:rPr>
              <a:t>apart.</a:t>
            </a:r>
            <a:endParaRPr lang="en-US" sz="2800" dirty="0">
              <a:latin typeface="Lucida Sans" pitchFamily="34" charset="0"/>
            </a:endParaRPr>
          </a:p>
        </p:txBody>
      </p:sp>
      <p:graphicFrame>
        <p:nvGraphicFramePr>
          <p:cNvPr id="6" name="Diagram 5"/>
          <p:cNvGraphicFramePr/>
          <p:nvPr>
            <p:extLst>
              <p:ext uri="{D42A27DB-BD31-4B8C-83A1-F6EECF244321}">
                <p14:modId xmlns:p14="http://schemas.microsoft.com/office/powerpoint/2010/main" val="1378657923"/>
              </p:ext>
            </p:extLst>
          </p:nvPr>
        </p:nvGraphicFramePr>
        <p:xfrm>
          <a:off x="609600" y="2438400"/>
          <a:ext cx="7924800" cy="2667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7" name="Group 6"/>
          <p:cNvGrpSpPr/>
          <p:nvPr/>
        </p:nvGrpSpPr>
        <p:grpSpPr>
          <a:xfrm>
            <a:off x="457200" y="1828800"/>
            <a:ext cx="8229600" cy="4267200"/>
            <a:chOff x="0" y="-508803"/>
            <a:chExt cx="7924800" cy="3750255"/>
          </a:xfrm>
          <a:scene3d>
            <a:camera prst="orthographicFront">
              <a:rot lat="0" lon="0" rev="0"/>
            </a:camera>
            <a:lightRig rig="contrasting" dir="t">
              <a:rot lat="0" lon="0" rev="1200000"/>
            </a:lightRig>
          </a:scene3d>
        </p:grpSpPr>
        <p:sp>
          <p:nvSpPr>
            <p:cNvPr id="8" name="Rounded Rectangle 7"/>
            <p:cNvSpPr/>
            <p:nvPr/>
          </p:nvSpPr>
          <p:spPr>
            <a:xfrm>
              <a:off x="0" y="41306"/>
              <a:ext cx="7924800" cy="2664395"/>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Rounded Rectangle 4"/>
            <p:cNvSpPr/>
            <p:nvPr/>
          </p:nvSpPr>
          <p:spPr>
            <a:xfrm>
              <a:off x="130065" y="-508803"/>
              <a:ext cx="7664670" cy="37502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just"/>
              <a:r>
                <a:rPr lang="en-US" sz="3200" dirty="0" smtClean="0"/>
                <a:t>3) Walk forward placing each foot on a footprint traced on the floor. Foot prints should be parallel and 2 inches from a center line. Practice with quarter steps, half steps, three-quarter steps, and full steps.</a:t>
              </a:r>
              <a:endParaRPr lang="en-US" sz="3200" kern="1200" dirty="0">
                <a:latin typeface="Tw Cen MT" pitchFamily="34" charset="0"/>
              </a:endParaRPr>
            </a:p>
          </p:txBody>
        </p:sp>
      </p:grpSp>
      <p:sp>
        <p:nvSpPr>
          <p:cNvPr id="11" name="Rounded Rectangle 10"/>
          <p:cNvSpPr/>
          <p:nvPr/>
        </p:nvSpPr>
        <p:spPr>
          <a:xfrm>
            <a:off x="533400" y="2362200"/>
            <a:ext cx="7924800" cy="3657600"/>
          </a:xfrm>
          <a:prstGeom prst="roundRect">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Rounded Rectangle 4"/>
          <p:cNvSpPr/>
          <p:nvPr/>
        </p:nvSpPr>
        <p:spPr>
          <a:xfrm>
            <a:off x="641130" y="1676400"/>
            <a:ext cx="7664670" cy="5181600"/>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just"/>
            <a:r>
              <a:rPr lang="en-US" sz="3200" dirty="0" smtClean="0">
                <a:latin typeface="Tw Cen MT" pitchFamily="34" charset="0"/>
              </a:rPr>
              <a:t>4</a:t>
            </a:r>
            <a:r>
              <a:rPr lang="en-US" sz="3200" kern="1200" dirty="0" smtClean="0">
                <a:latin typeface="Tw Cen MT" pitchFamily="34" charset="0"/>
              </a:rPr>
              <a:t>) </a:t>
            </a:r>
            <a:r>
              <a:rPr lang="en-US" sz="3200" dirty="0" smtClean="0"/>
              <a:t>Turn to the right. </a:t>
            </a:r>
            <a:r>
              <a:rPr lang="en-US" sz="3200" dirty="0" smtClean="0">
                <a:solidFill>
                  <a:srgbClr val="FFFF00"/>
                </a:solidFill>
              </a:rPr>
              <a:t>At one</a:t>
            </a:r>
            <a:r>
              <a:rPr lang="en-US" sz="3200" dirty="0" smtClean="0"/>
              <a:t>, raise the right toe and rotate the right foot outward, pivoting on the heel; </a:t>
            </a:r>
            <a:r>
              <a:rPr lang="en-US" sz="3200" dirty="0" smtClean="0">
                <a:solidFill>
                  <a:srgbClr val="FFFF00"/>
                </a:solidFill>
              </a:rPr>
              <a:t>at two</a:t>
            </a:r>
            <a:r>
              <a:rPr lang="en-US" sz="3200" dirty="0" smtClean="0"/>
              <a:t>, raise the left heel and pivot the left leg inward on the toes; </a:t>
            </a:r>
            <a:r>
              <a:rPr lang="en-US" sz="3200" dirty="0" smtClean="0">
                <a:solidFill>
                  <a:srgbClr val="FFFF00"/>
                </a:solidFill>
              </a:rPr>
              <a:t>at three</a:t>
            </a:r>
            <a:r>
              <a:rPr lang="en-US" sz="3200" dirty="0" smtClean="0"/>
              <a:t>, completing the full turn, and then repeat to the left.</a:t>
            </a:r>
            <a:endParaRPr lang="en-US" sz="3200" kern="1200" dirty="0">
              <a:latin typeface="Tw Cen MT" pitchFamily="34" charset="0"/>
            </a:endParaRPr>
          </a:p>
        </p:txBody>
      </p:sp>
      <p:grpSp>
        <p:nvGrpSpPr>
          <p:cNvPr id="14" name="Group 13"/>
          <p:cNvGrpSpPr/>
          <p:nvPr/>
        </p:nvGrpSpPr>
        <p:grpSpPr>
          <a:xfrm>
            <a:off x="685800" y="2095500"/>
            <a:ext cx="8458200" cy="4191000"/>
            <a:chOff x="-293511" y="-448315"/>
            <a:chExt cx="8658578" cy="3750255"/>
          </a:xfrm>
          <a:scene3d>
            <a:camera prst="orthographicFront">
              <a:rot lat="0" lon="0" rev="0"/>
            </a:camera>
            <a:lightRig rig="contrasting" dir="t">
              <a:rot lat="0" lon="0" rev="1200000"/>
            </a:lightRig>
          </a:scene3d>
        </p:grpSpPr>
        <p:sp>
          <p:nvSpPr>
            <p:cNvPr id="15" name="Rounded Rectangle 14"/>
            <p:cNvSpPr/>
            <p:nvPr/>
          </p:nvSpPr>
          <p:spPr>
            <a:xfrm>
              <a:off x="-293511" y="-266851"/>
              <a:ext cx="8658578" cy="3145375"/>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6" name="Rounded Rectangle 4"/>
            <p:cNvSpPr/>
            <p:nvPr/>
          </p:nvSpPr>
          <p:spPr>
            <a:xfrm>
              <a:off x="-220133" y="-448315"/>
              <a:ext cx="8585200" cy="37502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algn="just"/>
              <a:r>
                <a:rPr lang="en-US" sz="3200" dirty="0" smtClean="0"/>
                <a:t>5) Walk up and down the stairs one step at a time. Place the right foot on one step and bring the left up beside it. Later practice walking up the stairs placing one foot on each step. At first use the railing, then as balance improves, dispense with the railing.</a:t>
              </a:r>
              <a:endParaRPr lang="en-US" sz="3200" kern="1200" dirty="0">
                <a:latin typeface="Tw Cen MT" pitchFamily="34" charset="0"/>
              </a:endParaRPr>
            </a:p>
          </p:txBody>
        </p:sp>
      </p:grpSp>
    </p:spTree>
    <p:extLst>
      <p:ext uri="{BB962C8B-B14F-4D97-AF65-F5344CB8AC3E}">
        <p14:creationId xmlns:p14="http://schemas.microsoft.com/office/powerpoint/2010/main" val="11132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checkerboard(across)">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4" grpId="0"/>
      <p:bldGraphic spid="6" grpId="0">
        <p:bldAsOne/>
      </p:bldGraphic>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4800" b="1" i="1" dirty="0" smtClean="0">
                <a:solidFill>
                  <a:schemeClr val="accent3">
                    <a:lumMod val="75000"/>
                  </a:schemeClr>
                </a:solidFill>
                <a:effectLst>
                  <a:outerShdw blurRad="38100" dist="38100" dir="2700000" algn="tl">
                    <a:srgbClr val="000000">
                      <a:alpha val="43137"/>
                    </a:srgbClr>
                  </a:outerShdw>
                </a:effectLst>
                <a:latin typeface="Arial Rounded MT Bold" pitchFamily="34" charset="0"/>
              </a:rPr>
              <a:t>Balance Training</a:t>
            </a:r>
            <a:endParaRPr lang="en-US" dirty="0"/>
          </a:p>
        </p:txBody>
      </p:sp>
      <p:sp>
        <p:nvSpPr>
          <p:cNvPr id="3" name="عنصر نائب للمحتوى 2"/>
          <p:cNvSpPr>
            <a:spLocks noGrp="1"/>
          </p:cNvSpPr>
          <p:nvPr>
            <p:ph idx="1"/>
          </p:nvPr>
        </p:nvSpPr>
        <p:spPr>
          <a:xfrm>
            <a:off x="214282" y="1600200"/>
            <a:ext cx="8715436" cy="4829196"/>
          </a:xfrm>
        </p:spPr>
        <p:txBody>
          <a:bodyPr>
            <a:normAutofit/>
          </a:bodyPr>
          <a:lstStyle/>
          <a:p>
            <a:r>
              <a:rPr lang="en-US" sz="2000" b="1" dirty="0" smtClean="0">
                <a:solidFill>
                  <a:srgbClr val="C00000"/>
                </a:solidFill>
                <a:latin typeface="Times New Roman" pitchFamily="18" charset="0"/>
                <a:cs typeface="Times New Roman" pitchFamily="18" charset="0"/>
              </a:rPr>
              <a:t>Static balance control</a:t>
            </a:r>
          </a:p>
          <a:p>
            <a:pPr lvl="1"/>
            <a:r>
              <a:rPr lang="en-US" sz="2000" b="1" dirty="0" smtClean="0">
                <a:latin typeface="Times New Roman" pitchFamily="18" charset="0"/>
                <a:cs typeface="Times New Roman" pitchFamily="18" charset="0"/>
              </a:rPr>
              <a:t>Maintaining sitting.</a:t>
            </a:r>
          </a:p>
          <a:p>
            <a:pPr lvl="1"/>
            <a:r>
              <a:rPr lang="en-US" sz="2000" b="1" dirty="0" smtClean="0">
                <a:latin typeface="Times New Roman" pitchFamily="18" charset="0"/>
                <a:cs typeface="Times New Roman" pitchFamily="18" charset="0"/>
              </a:rPr>
              <a:t> Half-kneeling, </a:t>
            </a:r>
          </a:p>
          <a:p>
            <a:pPr lvl="1"/>
            <a:r>
              <a:rPr lang="en-US" sz="2000" b="1" dirty="0" smtClean="0">
                <a:latin typeface="Times New Roman" pitchFamily="18" charset="0"/>
                <a:cs typeface="Times New Roman" pitchFamily="18" charset="0"/>
              </a:rPr>
              <a:t>Tall kneeling,</a:t>
            </a:r>
            <a:r>
              <a:rPr lang="en-US" sz="2000" dirty="0" smtClean="0">
                <a:latin typeface="Times New Roman" pitchFamily="18" charset="0"/>
                <a:cs typeface="Times New Roman" pitchFamily="18" charset="0"/>
              </a:rPr>
              <a:t> </a:t>
            </a:r>
            <a:endParaRPr lang="en-US" sz="2000" b="1" dirty="0" smtClean="0">
              <a:latin typeface="Times New Roman" pitchFamily="18" charset="0"/>
              <a:cs typeface="Times New Roman" pitchFamily="18" charset="0"/>
            </a:endParaRPr>
          </a:p>
          <a:p>
            <a:pPr lvl="1"/>
            <a:r>
              <a:rPr lang="en-US" sz="2000" b="1" dirty="0" smtClean="0">
                <a:latin typeface="Times New Roman" pitchFamily="18" charset="0"/>
                <a:cs typeface="Times New Roman" pitchFamily="18" charset="0"/>
              </a:rPr>
              <a:t>Standing postures on a firm surface,</a:t>
            </a:r>
            <a:r>
              <a:rPr lang="en-US" sz="2000" dirty="0" smtClean="0">
                <a:latin typeface="Times New Roman" pitchFamily="18" charset="0"/>
                <a:cs typeface="Times New Roman" pitchFamily="18" charset="0"/>
              </a:rPr>
              <a:t> </a:t>
            </a:r>
          </a:p>
        </p:txBody>
      </p:sp>
      <p:sp>
        <p:nvSpPr>
          <p:cNvPr id="5" name="عنصر نائب للمحتوى 2"/>
          <p:cNvSpPr txBox="1">
            <a:spLocks/>
          </p:cNvSpPr>
          <p:nvPr/>
        </p:nvSpPr>
        <p:spPr>
          <a:xfrm>
            <a:off x="214282" y="4005064"/>
            <a:ext cx="8643998" cy="2567208"/>
          </a:xfrm>
          <a:prstGeom prst="rect">
            <a:avLst/>
          </a:prstGeom>
        </p:spPr>
        <p:txBody>
          <a:bodyPr vert="horz">
            <a:normAutofit/>
          </a:bodyPr>
          <a:lstStyle/>
          <a:p>
            <a:pPr marL="621792" marR="0" lvl="1" indent="-228600" algn="just"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Tandem, Single-leg stance.</a:t>
            </a:r>
          </a:p>
          <a:p>
            <a:pPr marL="621792" marR="0" lvl="1" indent="-228600" algn="just"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Squat positions</a:t>
            </a:r>
          </a:p>
          <a:p>
            <a:pPr marL="621792" marR="0" lvl="1" indent="-228600" algn="just"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Working on soft surfaces (e.g., foam, sand, grass), </a:t>
            </a:r>
          </a:p>
          <a:p>
            <a:pPr marL="621792" marR="0" lvl="1" indent="-228600" algn="just" defTabSz="914400" rtl="0" eaLnBrk="1" fontAlgn="auto" latinLnBrk="0" hangingPunct="1">
              <a:lnSpc>
                <a:spcPct val="100000"/>
              </a:lnSpc>
              <a:spcBef>
                <a:spcPts val="324"/>
              </a:spcBef>
              <a:spcAft>
                <a:spcPts val="0"/>
              </a:spcAft>
              <a:buClr>
                <a:schemeClr val="accent1"/>
              </a:buClr>
              <a:buSzTx/>
              <a:buFont typeface="Verdana"/>
              <a:buChar char="◦"/>
              <a:tabLst/>
              <a:defRPr/>
            </a:pPr>
            <a:r>
              <a:rPr kumimoji="0" lang="en-US" sz="2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Narrowing the BOS, moving the arms, or closing the eyes.</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19176" y="-24"/>
            <a:ext cx="7467600" cy="1143000"/>
          </a:xfrm>
        </p:spPr>
        <p:txBody>
          <a:bodyPr>
            <a:normAutofit/>
          </a:bodyPr>
          <a:lstStyle/>
          <a:p>
            <a:pPr algn="ctr"/>
            <a:r>
              <a:rPr lang="en-US" sz="4000" b="1" i="1" dirty="0" smtClean="0">
                <a:solidFill>
                  <a:schemeClr val="accent3">
                    <a:lumMod val="75000"/>
                  </a:schemeClr>
                </a:solidFill>
                <a:effectLst>
                  <a:outerShdw blurRad="38100" dist="38100" dir="2700000" algn="tl">
                    <a:srgbClr val="000000">
                      <a:alpha val="43137"/>
                    </a:srgbClr>
                  </a:outerShdw>
                </a:effectLst>
                <a:latin typeface="Arial Rounded MT Bold" pitchFamily="34" charset="0"/>
              </a:rPr>
              <a:t>Balance Training</a:t>
            </a:r>
            <a:endParaRPr lang="en-US" sz="4000" b="1" i="1" dirty="0">
              <a:solidFill>
                <a:schemeClr val="accent3">
                  <a:lumMod val="75000"/>
                </a:schemeClr>
              </a:solidFill>
              <a:effectLst>
                <a:outerShdw blurRad="38100" dist="38100" dir="2700000" algn="tl">
                  <a:srgbClr val="000000">
                    <a:alpha val="43137"/>
                  </a:srgbClr>
                </a:outerShdw>
              </a:effectLst>
              <a:latin typeface="Arial Rounded MT Bold" pitchFamily="34" charset="0"/>
            </a:endParaRPr>
          </a:p>
        </p:txBody>
      </p:sp>
      <p:sp>
        <p:nvSpPr>
          <p:cNvPr id="3" name="عنصر نائب للمحتوى 2"/>
          <p:cNvSpPr>
            <a:spLocks noGrp="1"/>
          </p:cNvSpPr>
          <p:nvPr>
            <p:ph idx="1"/>
          </p:nvPr>
        </p:nvSpPr>
        <p:spPr>
          <a:xfrm>
            <a:off x="214282" y="1071546"/>
            <a:ext cx="8715436" cy="5572164"/>
          </a:xfrm>
        </p:spPr>
        <p:txBody>
          <a:bodyPr>
            <a:normAutofit/>
          </a:bodyPr>
          <a:lstStyle/>
          <a:p>
            <a:pPr algn="just">
              <a:lnSpc>
                <a:spcPct val="150000"/>
              </a:lnSpc>
            </a:pPr>
            <a:r>
              <a:rPr lang="en-US" sz="2000" b="1" dirty="0" smtClean="0">
                <a:latin typeface="Times New Roman" pitchFamily="18" charset="0"/>
                <a:cs typeface="Times New Roman" pitchFamily="18" charset="0"/>
              </a:rPr>
              <a:t>Balance training  with Perturbation: </a:t>
            </a:r>
          </a:p>
          <a:p>
            <a:pPr lvl="1" algn="just">
              <a:lnSpc>
                <a:spcPct val="150000"/>
              </a:lnSpc>
            </a:pPr>
            <a:r>
              <a:rPr lang="en-US" sz="2000" b="1" dirty="0" smtClean="0">
                <a:latin typeface="Times New Roman" pitchFamily="18" charset="0"/>
                <a:cs typeface="Times New Roman" pitchFamily="18" charset="0"/>
              </a:rPr>
              <a:t>Perturbations to balance can be either internal or external.</a:t>
            </a:r>
          </a:p>
          <a:p>
            <a:pPr lvl="1" algn="just">
              <a:lnSpc>
                <a:spcPct val="150000"/>
              </a:lnSpc>
            </a:pPr>
            <a:r>
              <a:rPr lang="en-US" sz="2000" b="1" dirty="0" smtClean="0">
                <a:latin typeface="Times New Roman" pitchFamily="18" charset="0"/>
                <a:cs typeface="Times New Roman" pitchFamily="18" charset="0"/>
              </a:rPr>
              <a:t>The COG follows the moving body parts.</a:t>
            </a:r>
          </a:p>
          <a:p>
            <a:pPr lvl="1" algn="just">
              <a:lnSpc>
                <a:spcPct val="150000"/>
              </a:lnSpc>
            </a:pPr>
            <a:r>
              <a:rPr lang="en-US" sz="2000" b="1" dirty="0" smtClean="0">
                <a:latin typeface="Times New Roman" pitchFamily="18" charset="0"/>
                <a:cs typeface="Times New Roman" pitchFamily="18" charset="0"/>
              </a:rPr>
              <a:t>Learning adaptation: characterized by a significant reduction in the reactive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62"/>
            <a:ext cx="8401080" cy="1143000"/>
          </a:xfrm>
        </p:spPr>
        <p:txBody>
          <a:bodyPr/>
          <a:lstStyle/>
          <a:p>
            <a:pPr algn="ctr"/>
            <a:r>
              <a:rPr lang="en-US" sz="4800" b="1" i="1" dirty="0" smtClean="0">
                <a:solidFill>
                  <a:schemeClr val="accent3">
                    <a:lumMod val="75000"/>
                  </a:schemeClr>
                </a:solidFill>
                <a:effectLst>
                  <a:outerShdw blurRad="38100" dist="38100" dir="2700000" algn="tl">
                    <a:srgbClr val="000000">
                      <a:alpha val="43137"/>
                    </a:srgbClr>
                  </a:outerShdw>
                </a:effectLst>
                <a:latin typeface="Arial Rounded MT Bold" pitchFamily="34" charset="0"/>
              </a:rPr>
              <a:t>Balance Training</a:t>
            </a:r>
            <a:endParaRPr lang="en-US" dirty="0"/>
          </a:p>
        </p:txBody>
      </p:sp>
      <p:sp>
        <p:nvSpPr>
          <p:cNvPr id="3" name="عنصر نائب للمحتوى 2"/>
          <p:cNvSpPr>
            <a:spLocks noGrp="1"/>
          </p:cNvSpPr>
          <p:nvPr>
            <p:ph idx="1"/>
          </p:nvPr>
        </p:nvSpPr>
        <p:spPr>
          <a:xfrm>
            <a:off x="214314" y="1071546"/>
            <a:ext cx="8786842" cy="5572164"/>
          </a:xfrm>
        </p:spPr>
        <p:txBody>
          <a:bodyPr/>
          <a:lstStyle/>
          <a:p>
            <a:r>
              <a:rPr lang="en-US" sz="2000" b="1" dirty="0" smtClean="0">
                <a:latin typeface="Times New Roman" pitchFamily="18" charset="0"/>
                <a:cs typeface="Times New Roman" pitchFamily="18" charset="0"/>
              </a:rPr>
              <a:t>Dynamic Balance Exercises Using Movable Surfaces:</a:t>
            </a:r>
          </a:p>
          <a:p>
            <a:pPr marL="550926" indent="-514350">
              <a:buFont typeface="+mj-lt"/>
              <a:buAutoNum type="arabicPeriod"/>
            </a:pPr>
            <a:r>
              <a:rPr lang="en-US" sz="2000" b="1" dirty="0" smtClean="0">
                <a:latin typeface="Times New Roman" pitchFamily="18" charset="0"/>
                <a:cs typeface="Times New Roman" pitchFamily="18" charset="0"/>
              </a:rPr>
              <a:t>Swiss Ball</a:t>
            </a:r>
          </a:p>
          <a:p>
            <a:pPr marL="550926" indent="-514350">
              <a:buNone/>
            </a:pPr>
            <a:endParaRPr lang="en-US" sz="2000" b="1" dirty="0" smtClean="0">
              <a:latin typeface="Times New Roman" pitchFamily="18" charset="0"/>
              <a:cs typeface="Times New Roman" pitchFamily="18" charset="0"/>
            </a:endParaRPr>
          </a:p>
          <a:p>
            <a:pPr marL="550926" indent="-514350">
              <a:buFont typeface="+mj-lt"/>
              <a:buAutoNum type="arabicPeriod"/>
            </a:pPr>
            <a:r>
              <a:rPr lang="en-US" sz="2000" b="1" dirty="0" smtClean="0">
                <a:latin typeface="Times New Roman" pitchFamily="18" charset="0"/>
                <a:cs typeface="Times New Roman" pitchFamily="18" charset="0"/>
              </a:rPr>
              <a:t>Tilt Boards</a:t>
            </a:r>
          </a:p>
          <a:p>
            <a:pPr>
              <a:buNone/>
            </a:pPr>
            <a:endParaRPr lang="en-US" dirty="0"/>
          </a:p>
        </p:txBody>
      </p:sp>
      <p:pic>
        <p:nvPicPr>
          <p:cNvPr id="5123" name="Picture 3"/>
          <p:cNvPicPr>
            <a:picLocks noChangeAspect="1" noChangeArrowheads="1"/>
          </p:cNvPicPr>
          <p:nvPr/>
        </p:nvPicPr>
        <p:blipFill>
          <a:blip r:embed="rId2" cstate="print"/>
          <a:srcRect r="6886"/>
          <a:stretch>
            <a:fillRect/>
          </a:stretch>
        </p:blipFill>
        <p:spPr bwMode="auto">
          <a:xfrm>
            <a:off x="5929322" y="2357431"/>
            <a:ext cx="3000364" cy="3364556"/>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3714744" y="2357430"/>
            <a:ext cx="1606626" cy="336430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2000"/>
                                        <p:tgtEl>
                                          <p:spTgt spid="512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685799" y="0"/>
            <a:ext cx="7120383" cy="6859085"/>
          </a:xfrm>
          <a:prstGeom prst="rect">
            <a:avLst/>
          </a:prstGeom>
          <a:noFill/>
          <a:ln w="9525">
            <a:noFill/>
            <a:miter lim="800000"/>
            <a:headEnd/>
            <a:tailEnd/>
          </a:ln>
          <a:effectLst/>
        </p:spPr>
      </p:pic>
    </p:spTree>
    <p:extLst>
      <p:ext uri="{BB962C8B-B14F-4D97-AF65-F5344CB8AC3E}">
        <p14:creationId xmlns:p14="http://schemas.microsoft.com/office/powerpoint/2010/main" val="22622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0"/>
            <a:ext cx="7467600" cy="1143000"/>
          </a:xfrm>
        </p:spPr>
        <p:txBody>
          <a:bodyPr/>
          <a:lstStyle/>
          <a:p>
            <a:pPr algn="ct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Coordination </a:t>
            </a:r>
            <a:endParaRPr lang="en-US" dirty="0">
              <a:latin typeface="Times New Roman" pitchFamily="18" charset="0"/>
              <a:cs typeface="Times New Roman" pitchFamily="18" charset="0"/>
            </a:endParaRPr>
          </a:p>
        </p:txBody>
      </p:sp>
      <p:sp>
        <p:nvSpPr>
          <p:cNvPr id="3" name="عنصر نائب للمحتوى 2"/>
          <p:cNvSpPr>
            <a:spLocks noGrp="1"/>
          </p:cNvSpPr>
          <p:nvPr>
            <p:ph idx="1"/>
          </p:nvPr>
        </p:nvSpPr>
        <p:spPr>
          <a:xfrm>
            <a:off x="395536" y="1196752"/>
            <a:ext cx="8424936" cy="5040560"/>
          </a:xfrm>
        </p:spPr>
        <p:txBody>
          <a:bodyPr>
            <a:normAutofit/>
          </a:bodyPr>
          <a:lstStyle/>
          <a:p>
            <a:pPr algn="just">
              <a:lnSpc>
                <a:spcPct val="150000"/>
              </a:lnSpc>
              <a:buNone/>
            </a:pPr>
            <a:r>
              <a:rPr lang="en-US" sz="2000" b="1" dirty="0" smtClean="0">
                <a:latin typeface="Times New Roman" pitchFamily="18" charset="0"/>
                <a:cs typeface="Times New Roman" pitchFamily="18" charset="0"/>
              </a:rPr>
              <a:t>Dexterity: skillful use of the fingers during line motor tasks.</a:t>
            </a:r>
          </a:p>
          <a:p>
            <a:pPr algn="just">
              <a:lnSpc>
                <a:spcPct val="150000"/>
              </a:lnSpc>
              <a:buNone/>
            </a:pPr>
            <a:endParaRPr lang="en-US" sz="2000" b="1" dirty="0" smtClean="0">
              <a:latin typeface="Times New Roman" pitchFamily="18" charset="0"/>
              <a:cs typeface="Times New Roman" pitchFamily="18" charset="0"/>
            </a:endParaRPr>
          </a:p>
          <a:p>
            <a:pPr algn="just">
              <a:lnSpc>
                <a:spcPct val="150000"/>
              </a:lnSpc>
              <a:buNone/>
            </a:pPr>
            <a:r>
              <a:rPr lang="en-US" sz="2000" b="1" dirty="0" smtClean="0">
                <a:latin typeface="Times New Roman" pitchFamily="18" charset="0"/>
                <a:cs typeface="Times New Roman" pitchFamily="18" charset="0"/>
              </a:rPr>
              <a:t>Agility:</a:t>
            </a:r>
            <a:r>
              <a:rPr lang="en-US" sz="2000" b="1" i="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the ability to rapidly and smoothly initiate, stop, or modify movement while maintaining postural control.</a:t>
            </a:r>
          </a:p>
          <a:p>
            <a:pPr algn="just">
              <a:lnSpc>
                <a:spcPct val="150000"/>
              </a:lnSpc>
              <a:buNone/>
            </a:pPr>
            <a:endParaRPr lang="en-US" sz="2000" b="1" dirty="0" smtClean="0">
              <a:latin typeface="Times New Roman" pitchFamily="18" charset="0"/>
              <a:cs typeface="Times New Roman" pitchFamily="18" charset="0"/>
            </a:endParaRPr>
          </a:p>
          <a:p>
            <a:pPr algn="just">
              <a:lnSpc>
                <a:spcPct val="150000"/>
              </a:lnSpc>
              <a:buNone/>
            </a:pPr>
            <a:r>
              <a:rPr lang="en-US" sz="2000" b="1" dirty="0" smtClean="0">
                <a:latin typeface="Times New Roman" pitchFamily="18" charset="0"/>
                <a:cs typeface="Times New Roman" pitchFamily="18" charset="0"/>
              </a:rPr>
              <a:t>Visual-motor coordination: refers to the ability to integrate both visual and motor abilities with the environmental context to accomplish a goal.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lstStyle/>
          <a:p>
            <a:pPr algn="ctr"/>
            <a:r>
              <a:rPr lang="en-US" dirty="0" smtClean="0"/>
              <a:t>Balance Exercise</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28600" y="1524000"/>
            <a:ext cx="3048000" cy="491368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352800" y="1470738"/>
            <a:ext cx="4657725" cy="5006262"/>
          </a:xfrm>
          <a:prstGeom prst="rect">
            <a:avLst/>
          </a:prstGeom>
          <a:noFill/>
          <a:ln w="9525">
            <a:noFill/>
            <a:miter lim="800000"/>
            <a:headEnd/>
            <a:tailEnd/>
          </a:ln>
          <a:effectLst/>
        </p:spPr>
      </p:pic>
    </p:spTree>
    <p:extLst>
      <p:ext uri="{BB962C8B-B14F-4D97-AF65-F5344CB8AC3E}">
        <p14:creationId xmlns:p14="http://schemas.microsoft.com/office/powerpoint/2010/main" val="15025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lide(fromTop)">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checkerboard(across)">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4860032" y="1901936"/>
            <a:ext cx="3390900" cy="43434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28600" y="1746473"/>
            <a:ext cx="4191000" cy="4654327"/>
          </a:xfrm>
          <a:prstGeom prst="rect">
            <a:avLst/>
          </a:prstGeom>
          <a:noFill/>
          <a:ln w="9525">
            <a:noFill/>
            <a:miter lim="800000"/>
            <a:headEnd/>
            <a:tailEnd/>
          </a:ln>
          <a:effectLst/>
        </p:spPr>
      </p:pic>
    </p:spTree>
    <p:extLst>
      <p:ext uri="{BB962C8B-B14F-4D97-AF65-F5344CB8AC3E}">
        <p14:creationId xmlns:p14="http://schemas.microsoft.com/office/powerpoint/2010/main" val="28544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685800" y="1828800"/>
            <a:ext cx="2971800" cy="43338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970926" y="1828800"/>
            <a:ext cx="4153899" cy="4314825"/>
          </a:xfrm>
          <a:prstGeom prst="rect">
            <a:avLst/>
          </a:prstGeom>
          <a:noFill/>
          <a:ln w="9525">
            <a:noFill/>
            <a:miter lim="800000"/>
            <a:headEnd/>
            <a:tailEnd/>
          </a:ln>
          <a:effectLst/>
        </p:spPr>
      </p:pic>
    </p:spTree>
    <p:extLst>
      <p:ext uri="{BB962C8B-B14F-4D97-AF65-F5344CB8AC3E}">
        <p14:creationId xmlns:p14="http://schemas.microsoft.com/office/powerpoint/2010/main" val="171303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diamond(in)">
                                      <p:cBhvr>
                                        <p:cTn id="12"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 y="1905000"/>
            <a:ext cx="4693845" cy="4343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191000" y="1905000"/>
            <a:ext cx="4114800" cy="4299190"/>
          </a:xfrm>
          <a:prstGeom prst="rect">
            <a:avLst/>
          </a:prstGeom>
          <a:noFill/>
          <a:ln w="9525">
            <a:noFill/>
            <a:miter lim="800000"/>
            <a:headEnd/>
            <a:tailEnd/>
          </a:ln>
          <a:effectLst/>
        </p:spPr>
      </p:pic>
    </p:spTree>
    <p:extLst>
      <p:ext uri="{BB962C8B-B14F-4D97-AF65-F5344CB8AC3E}">
        <p14:creationId xmlns:p14="http://schemas.microsoft.com/office/powerpoint/2010/main" val="142772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diamond(in)">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57199" y="1752600"/>
            <a:ext cx="3905573" cy="48768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800600" y="1752600"/>
            <a:ext cx="3114675" cy="4576870"/>
          </a:xfrm>
          <a:prstGeom prst="rect">
            <a:avLst/>
          </a:prstGeom>
          <a:noFill/>
          <a:ln w="9525">
            <a:noFill/>
            <a:miter lim="800000"/>
            <a:headEnd/>
            <a:tailEnd/>
          </a:ln>
          <a:effectLst/>
        </p:spPr>
      </p:pic>
    </p:spTree>
    <p:extLst>
      <p:ext uri="{BB962C8B-B14F-4D97-AF65-F5344CB8AC3E}">
        <p14:creationId xmlns:p14="http://schemas.microsoft.com/office/powerpoint/2010/main" val="148883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heckerboard(across)">
                                      <p:cBhvr>
                                        <p:cTn id="1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AutoShape 2" descr="data:image/jpeg;base64,/9j/4AAQSkZJRgABAQAAAQABAAD/2wCEAAkGBxQSEhUUEBIUFRUUFBAUFRYQFRAUEBQVFBQWFxQUFhQYHCggGBolHRQVITEhJSkrLi4uFx8zODMsNygtLisBCgoKDg0OGhAQGiwcHBwsLCwsLCwsLCwsLCwsLCwsLCwsLCwsLCwsLCwsLCwsLCwsLCwsLCwsLCwsLCwsLCwsLP/AABEIAJsBRAMBEQACEQEDEQH/xAAcAAABBQEBAQAAAAAAAAAAAAACAQMEBQYABwj/xABOEAACAQIEAgYFBQsKBAcAAAABAgADEQQFEiExQQYTUWFxgSIykbHBB1JyodEUM0JTVGKCkpOi0hUWI0NzlLLC4fAXNGPTJESDo6Sz4v/EABoBAQADAQEBAAAAAAAAAAAAAAABAgMEBQb/xAAsEQACAgEEAgEDBQEAAwEAAAAAAQIRAwQSITFBURMFIjIUI0JhcTNSgZEV/9oADAMBAAIRAxEAPwD01ZkXHBJQDWSBwCABUrqvE+yQ2kP8G6OZ02YLqsx2CtsSe68JjaT1EswFaQBdMkHaYIO0wBygN/bJRDIOa+v5D4yrJRGAlSQgJYDqiAFFWAXqheJkNpE0/BHTM6V9JYKTsA2179h4QmmKfkn6ZNUQLphA7TJB2mAAwkBk+oPQP0T7pZlUZhBMzQdUQBwQVDEANZKA4skCVaoUXMq3RPN0iDWzlVNrX5bGzeQMjfZZwkTMvxy1lJS+xswYWYHvEsilUTQJIFtAOtJAtoIZ2mAJaANuIJK9RKAcElAcUSQGIBT4t19IaSxBYWF9Q33O/Kc03yduOKopsQ6gKq7OGv33BvqkwnwVyY7to3QE6FyjjDtJAogWLAOgBUuMlEMgZn6/kPjKslEYSpI4olgGIAYEAq8e6hiNNybWG+9xymGTs6sPKM5iWTSUK2Ym4FwTw94lYSRfJBy6NzggTTS/HQl/HSLzpRxPse0ySLFtAsTTAsBlgkmVPUP0T7pJVGZSZ+TQcWAGogqOAQA1koBiSCNmT2QG17ML8LgWNzvKZOjbCvvKPF4q1qjBdPLtI75zp0zslHcqJ3RT0jUYCytot+99c3hKziyw2s0QmhkEBJogW0CxYB0ASAA6wLK1ZQkcUSUA1ENgNRF0CnzRStTXe3q8r7G99pz5OGd+JpxKPA0dWLpmwCPUK777KLjflci0pjrcXy2oM34naqPMCiwLaAdaAdaSAqQ3ghkDMh6fkPjKslEcSKJDUSQGsAcEBlRn1LdWG1uB5g3Ewy8Ozt0zVUZmumvEK/qq1WmjH81iAx7uPGYx5kay4i6PRQJ3JHmC2kg60gCmACRAH6vqn6J90nwQjNoJn5LhrAsdAggICAOKJKFhiSmmBnG0dVNh3d8pNWjXG9srZm8XTupS2xbUbcgOzsnHL+z0Fy7RYdEMdS6oUzVQVdT6kZgKhNzpsp3I06eE7seN7LSPMzTXyNWaUSxRsIRYFgHQQdJJOkAFlkiirEzJHBJQDWAVudZ9TwylilSppvqFEKSthfe5Hde1yLiWgoydNkuMqujIVengqNTarQCUW6zSNWrENpIGrkoW5tadf6BZFti+TD9a8P3SXA1mmZ1cQgGCw7aW2FSppU95UX235ykNLgwzTzStrwi89TnzwrEqXth4Ppdi8uanTzHTWpuLgq166KOJJ/CG449h3mzhiz28Xg592TAksnLZ6dhMQtRFqU2DI4DKy8CDwInE006fg6l1Y9IB0kHSQFT4wQyBmXr+Q+MoyURwIJHFEAMCAR8wzFKKktc2F7C2/mdotLstGDl0YXO/lDsVUUFVGJv1rq1RlXiRouqb24kzpwYIZ+LMM2WeD7kuSTjVxFekvVrToB+Ia9SoARt2AGYL4MU3/NnVWfLj8RKlukeIyp0pPW+6kO706itrRfzKhO3cu/DlOyEf1KvbtOHIv09Ldus9SyvH08RSStRbUlRQyn6iCO0EEeU5JQcXTNk75JdpUsdaSASIA7V9U+B90eCDOJM/JexwQQAcZTHGog8WX7ZFottYgzCnyYn6IY/XaNyJ2P0Dis6w9JQatVUvcC4a5I42FprjxzyOoGOXJHErnwZ3NflCpJthkNVvnPdEB7LesfqnoYfpspczdHn5vqUI8QVmQx3TvHufRqLTG/3pFF/NrnnOtfT8cX7MF9RnLvgKr02xBphF0ggAFwv9ITzJJPHwEhfSsO7c1ZMvq2etqdGYrB3bUxux58/bO34lSjVI4/nat9tlzhM8xNJAiYquLcB1tTSPK8o9Ni/8UQtRlfk2nQjpLja9Tq2qU3VVLM1VLuNwAAVIud+c8zX4MWKG5dnqaDNlyz2y6Rs8Q9Vvw9P9mLfWbmeK5tntLHFEQrWHDEP5hD9ZErvkjTZF+CDis0xS6RTZql2s5SnTbSL87CPkn/pHxY/LotsJmNZv6suLc6b0m/eNprGcvRnLFDwyyw9dmF2pMpvwLIeQ32Pl5S+5mLhXkgiQQOKJKA4ssuw3R51lmd08Q7Uy1QMWc2bSWI3NldQNh37zbW6ScIqb6KaPWQm3BdlFWyOpVx+is4FILdGc+kVuSycvSufZKaXWrFjaX5M01eieecb/ABRqc66U4fD0wtMiow2VUPoiwt6TcBa3Aby2n0ktRK5PgrqNdDTx2pcnmue5i2IqGo+nUbCyiwA7O08eJntxw48MKieDLUZM87kew/JM5OXUwQfResovzGq+3dv9U8bUf9OD19O24cmxmBuKBLAWAdT4wQyDmPr+Q+MoyUMKIJDEAcAkA85zLPT/ACo9F1UrqCK2wK6U7R629+N7Xnbm0qemWReDn02qktQ8b6K/F5NTw+MOKq02qIV2Ci6o4N9WjneeVi1Ektq4s9aWGMnb5OzjP8XVoK9Cg1OmwJLKQ1Qryuo3QT1tNg08ZffK36PL1ebUbf240vZg8VW1Ek3ueN+JPeZ6+RwUageLCM7ubPbfkkQjLad+dTEEeHWH43nh6j8z2NPezk2UxNzjJAkAOr6p8D7oI8mXroxFltwvuSDfxHKYTVnRBxXZFqZe9S3WaeO+7OLdwNgJntkXc4+B8Zdp4BD5EH4yXifsLKvQ51b/AIv2MBeV2Pot8qKzpXkRxNCwWzoS1OxBF+anxtO3R5pYJ34Zw63BHPjryujzapkWJQB2w9UKDudDHTbY7W4d8+gjq8M3wz56Wjywjyht6HZ23HxnSmmrRy01wxk4ex2iyBHXSI7Ivwdl+AfEVFpURqdjwHZzPsnLqdTHCq8nZpdNLK/6PRMh6D4nDstRXpA2KstQsw0ta59EcRbhfzni6rUS1KUXwke5pdPHTNyjy2billSgblie3UVHsUzk+KJ2PNIcGXU/m3+kWI9hMlQSK/JJkpRYWAt4WAl9pS35FkULEJlqBUiZEjqyUAcSSEaxsdLWJ4A22Mndtd+htcuPZh8L0NprVp1KNSpqU3dn06G23AFr7zfJ9Tllg4NFIfS4YpqaZc4nLKdZSHUEjY855O1+z1YydclXTwtOhR6pwpQXCqwBG977ecus+SD7oPFjmqqzzPpNTppVPUWta+nkh7P9J7On1c5pRkeLqdJCErie6dA8J1WX4ZTxNJXPi93P+KYZHcmzTGqjRfyhcKCp0AWmN4BAzD1/IfGUZZDKwSHACZrAnsBP1SG6VkpW6M3h8goB+vqU117m5uWueLEn8Lv5SktVkcNrfBqtPijPclz7DwteniBURGVmpHSwvuvMX8pzSg6t8I6VNJ8GfxmY08OrAEAC+9xpHdeUjFvrlm8mkvu4R5hn2KWpUZ6Isp47Wud7kCe5p8uRJQl2eDqceJtyifRHRLAChg8PSH4NJL/Sb0m+tjMMluTZeCqKRbylFjooHSQFW9U+B90hkozomZehxYJDEEBwQGskBiSg+jybpVgxSxVVQLDVqHg41fGfSaSe7Ej5nWQ25WU9Sbo52QKi9vHslzM1/wAlVEfdhJ49RVt+sgM8D6g7zP8Ao+j0C/ZR68JxI7hTLlRBAFtAFkAS0kFSswLjoElAHFJqRh2gyJ9F4OnZns+zdMNSLNc2FyEBJAuAOHDc2mEMcpy2o65zjBb5dGNyjpJXpVWq1LlagYmntZQANFu8bkz219LTxJfyPAf1eXzN1cSo6R59Vqk6bqTxO1wOxewSuP6M4/dN2a5PrSn9uNUZoYf0D23G553PbLZMKx5I16KY8ryQlbPpzBUwtNFHBUQexQJwPs7FwkPWgmw9MEC6YAQgFbmHr+Q98oy6GlgBiAKVuCO4j2yGrJ6KPpDh6xo1ShFMJRqspFmLOEJAseW3GZ48KlkSfRrlz7MbcezzDAs1G/VuwLBtZ5uTuSfMT6eWlxThskuD5eOszQyPJF8sqs2DVDdyT2A8PZJho8MF9qInr885XOVkXC4XUaaAbvURRYXJuQLd/GcWaO3Lx6PRwZN+Ln2fS6i2w4Daec2dyCAkWSLaLB1pAFreqfAyGSjPATM0HIAQgqOAQA1koBSQeffKPh7V0f59O36h/wD0J7X02X7bR4n1OP7ifsxmIqW4T0kjy5MhM15Yoa75McTpxqKeFSjXUeIKt7lM8HWR/cn/AOj6PRP9qJ7As4YncHLlRAIAVoAkA6AU6zAuOCSAxAKrpbg1fB4gaRcoCSALnQytufIzfS/bmTMdXulha/o8qr/aPaJ9Jwz5hIrqq8v9+MunxRm+GRQllcd1wewiefq4VOMvB6uiyJwkvPZ9E5PW6yhSe99VOmb9t1G88eaqTPYXKTJ0qSFeKB14oHLAK/H+v5D4yjLoZEiwGJIHBAI2b/8AL1/7Gt/9bS+L84/6ZZv+cv8ADxmq3x98+mR8yyHVW4l1/ZlJPwR6YtYja1SmwI4ghhsDPP1cKyp+0z1NFO8bXpn0kFnjHsi2gCQDoAlb1T4GQyUZ8CZmg6BBFhCCAxADElAISQY/5TKN6NN/muy/rgfFRPS+my+9xPN+pRuCl6PManaZ7aPCkhkiSyiL/obiAmMwjf8AVKXH56stj5sJ4urj+7L/AA9/RSrFE9xQzzE76PSfA5NCp0A6AJAOgUVAmBcOAOCSgMZqwFCtq4dVVv8AqmbYP+kf9Ms3/OX+HjGIM+kXR8z2RXl4mc0FgqRaoFCk6rggAk2IO9hObXV8X9o6tC2sq9M9r6FKRgcOCLFU0G/apI+E8CT3Oz6FKlReCQScZYCXgC0zvIYIWP8AX8h75myyGBKkhrLAdEAruklXThKx/wCmw2/O2+M30yvKjDVOsTPH68+iPmxluwceznLbkuWQ1LpD65PX6uoTRYL6JGuynUCDsDuZ5mtzwlJUz09BhyRTtHvlKpcBrEXANjx333nlnqoPVIJEgCEwDqvqnwMhkooBMy/gdWCBRADEAMSUAhJBm/lDQnCbC46xCe4C+/ttO/6f/wBTg+oL9k8pxCT3keDIDD4RqjBaalmPAKLmVyZYwXLIx4pzdRVmsw3RapSRXqsoZKlGoAN9JVgQCee9uHbPC1WrjPJuie/pNLPHj2S92euUzOJOzuaodM0KiXgCaoAmqAdeQWKpZiSOCAOCSgN4qmHRlbgysp8GFjLxltkmvBWcd0Wn5MXW6CKTtXa3K6qT7bz0F9SklTR5r+mxbtMGn0Bp39Os5HYAq/Xyj/8ATyNUlRZfTIJ23ZeYfLKVABKKBRuSR6zW4am4ncziyZZ5OZOztx4oY+Iqi46NP6DgG4Wo9rdhs3vJlIl5FoTJIELQWE1QAqTbwQyJj/X8h75RkoYAlSRwSwHBAAxABWxFweINiD5QnRDVoqamRYZuOHpX+gn2TZZ8nSkzB6fH24oco5bRp706NNT2qig+20rLJN9tsuscF0kipz8akYc9Jbwsy2/wiYsvE12W1NVKme2mh/dE0XQZJvJIOvLASAFV9U+BlGSigWZl/A6IICgBLADEAISUBnHICtmFwdiDwI7JZNp2uCGk1T5KH+bWFbc0UvfsHumr1OX/AMmYfpsSd7V/8JmCy6lS+901W/zVUGZOcpfk7NYxjHpJDGbpqputvWB9vL67SrLo0GV1NVOme1EP7okoMmy5B15IEkg6QAbyAVgmRI4sAMQBXGx8JIIdViASPG3wklTqNUMARzgkj402B8IsIc6MPYOO3Sw9hHwElBl2Wk2RQBeRZY4VIsB0G39sJkMj4/1/Ie+RIRGBKkhiSBxTJAGIPCCGQKtezjfY2EAkVDtFkUZ7OD6NTuRvbykMmJpujzXw1H+zUezaXXQfZYWkkUCYFHXgUO1PVPgZDCKECZl/A4IICEAIQAxACEADFer5iWBAY2N/b9sggNWB34+EkELMmsP98eUhhFj0bqXw9PuBHsJHwkokuLy5AkkHRYFiwDIBWrMiRwQBQYAd4BCZrfXLEUR8MfSewIB0nuvve31QKBxw2kEhZCPSf6FP/E8AupJFCEwSDAHMKfS8jJRDG8w9fyHvkSERgSpIamTYCEAStw85IZSZqwVSCbcwwF22PADmeXnDISLLVcXHMA+2AUGZrdKncrX9olWSuDQdHav/AIaj9D/MZZPgFlrk2RQhaLFAl5NiiU/qnw+EMhFEJmXDECglggMCAEIAQgHVFuCJNgq8Tw249/CSkQyDlGKLtVUkkKV38bi1uQ9E2kWQO5iLrFkk/o4p6hfFx+8YTJfBO/lGkH6s1E6y19Gpdfs4y24ND+uLFHa4sihOsixR3WSbFEBWmdkjgMWAhADBgEJ7i95NoFRUxZWsg5M2g3JsAdhYdpa0Widr7LHFj0TDIFykjW2kggIoNiDYg8+zjITJotLyxAhMiwCYsD2DPpeRkohgZj6/kPfEhEZEqSGIAQkoDeJqaVJPK3CQ5UrJUXJ0jKZ3mAam+kN6Nxe1rE7EDeZ/Mn0b/BNdl3qTD01V3ACKq3Y2GwmjnFdsxUJS5SK9U+6KNTqCHuSL30i+xtcyLUuhKLj2XeTYdqVCmj21KCDbcesTt7ZZFSZqkgQtABZoQJ7ep+j8JZlUUYMzNBQYA4hggcvBBwMAIGAEIBms+x3VmoN9raduZF7X85jPI4ujsw4VJWNdFabMta/rE0X347h9vqPtlsctyM82NRYeYZiiqeLW3so+JiWRdFFik/BksP0irpUZkcqtzZCdS28CLSvyG/wquQsQUcviSCKxdW1X9ZhbbSeQA8rS8JWc88e09IyrHriKKVUIIdVJsb6SRup7wbjympmSSYABaQDtciwZcdNcB+VJ+rV/higGOm+A/Kk/Vq/wxQDHTfAflSfq1f4YoBr00wP5Un6tX+GAN4rpLhKwCUsQjuT6KgOCb7Ebr2XlMqdWb4H91FIKtOg9JqhCKK6uzNfgpvvbcic2Nty7OzMlsdB5rnuGdXFPE9YbHSAzgdwsbcJecZIyxODXoz2BxLUX6ykSrbcDa9uTDmJSEy88SfRu6fTfBhV62uEfSpZStQlSRuLhbTsTtHDNbWC3T7AflI/Uq/wy1FBpvlAwH5R/7dX7IolE/o30wwmJxApUKpZyrsBoddltfcjvkpESLzMfX8h8ZEiIjIlSQgYAQMADEi6MPzW90rJWi8HUkYrMWI5XAdXbs0qwJ905EqZ6cnaNF0iw5cbWIcW7r7EfUTNsy8nNp5LogdFMTpqVKJ5nUvigsR7N/KMMvBXUxvk1M6Ecgl5IEgAOZCLIs29T9H4Sxn5KEShoEDACgBKYIYcEBAwBQYBnuk1P0vFQfMHjOfMuTv00uBOhtS74i/G9Hj80Bt/aZfD6MtS22qH8yyItq6oj0uTk2W/G1hv4SJYrZaGpSXIxlfQ6jTs1Umq3H0tqf6vPzlo4V5M55pS/ErvlDyoFUrAWRSKdUJsdDnTqIHEA28j3SyjXRnuvsb+Tlmp6qVthqvvcXB4ix7CD5yxU2zGAATAGy0A8ZHQodr/u/ZOb55HT8ER8dDB86p+79kfPIfBEIdCxyap9X2R88h8MQh0IHzn/AHfsj55E/DAmZf0S6mrTqAuSjBrG1rDjylXllLstGEYvg0Gd5etWnVUjfTsffKq1yjV01TMt/MYEAgvYgHivA+Uv8814Of4oeyfhOjD0xYO5HY1jbwNplOTk+DaDUVQ1m3RbVTJqWUgHSwO+wJ8xOjE5JGGdxZXYLoWlRFb0/SF9iPDs7pWWbJuJWLG49j56BJ+f7R9kj5shb4cZofk/6KrhsatQarinVXc7ekBy8prjyTk+TLNjio8Ef5Unxn3cBhqlRafU09kqFRqu99vC00nljF0zKGOUlwZQHMvx1X9s0p88C3wTC1Zl+OrftW+2T80CfhmEtXM/x1X9qftkfPAfDMPr8zH9dV8Osh5oMfFM3WvVT1MLaqQJ7jtf65zcXaOxXVMz3RitivuodfUdqNmChnuo4adr9m01lkUlRjHG4ybHOkJqBnFBitQ2KlGKkG5vv4XmcXtdmko3EzrUcz/H1v29T7Z0fqIHN+nkd9y5kf8AzFX+8Vvtj9RAn9PIbfA5l+UVf7xXj9RAfBIbbLcxI/5mp+3rmFni2R8Eke9Go1PBauLphr773ZafPt3E6PBzeaPDKXykY8gejS4D+pqfxTNNGlPoP/iJmHzU8qLfbFr2KfoL/iDmH5v7GNy9ja/Qq9P8x7v2A+yN0fY2y9Bjp7mPb/8AHX+GN0fY2y9Bfz/zDu/Yf6Ruj7G2XoMfKDmHYv7A/ZG6PsbZei36OdJq+LqMmKAFqZKEUym4Iv48ZnlafR0YW12Sc8zWthEWrhrFzZGBUvcauOkdnbKQaT5LZYtrgoT8oeYfNX9g03co+zm2y9An5Qcx7F/Yf6Ruj7G2XoYxXTnMXUowBVgVI+5xuDxHCN0fZO2XohYHpRjqN+pXTewNqIY7AD8IE8h7I3w9jbL0SW6cZp85v7vT/gjfD2NsvQ03TTNTwd/7vR/7cb4extl6B/nbm34x/wBhQ/7cb4extl6PT1Xecp0DmjeBY4qQQGFgBrT7ZFArMwUhWA46GHs4STWPKLSgg0rbgFW3skGT7CAk0LM30pwjuxCvUUdTUYKhIDFCCVvY7kMOFuE2x8oyycEnohtQFNhupa3C5VmLAm3jKTi07Jxy4LjTKmtk3JltVHg01xfkZZX9pE6T4ZWrgkC+hfeZXPFNjA2olWMCp/BEx2o23MeTApfgI2ojcw1wi/NEnahuYYwS81EjahuZDzKkApAG1j7DeKNIyXkkYbDr1SMAL6EPnpv8JZJEW7K7DYUNi2J4BCd+82HvlKLyl9pdDCL2CW2ox3sRsGnzRG1E72I2EU8hJ2ojcxs4NRyEUrCk6NXVW9Ejtpkfuztr7Ti/keYpkiW7pxSR2ph08mWVotY6uSL2yNhO8JMnXlGxDcODKBfjGxDeOJkyxsRG8UZMnORtJ3jqZUFOteKg27O+TGJCnZFOHD1EU8P6S36t5eSsmV+CY2SIZTYR8jE/kZI2Ib2KMmWNpbewDkiSNg3sEZOsbEN4FTJVMbEN7BGUL/u0nYhvZPEtZmOrJIDEAMQAw0Aaq5eaobTYbblja3KSotk/KorkXCmyKLg2UC44Gwt8Iaord8jhaCSBmVMHS+/9Hr9UFidS2sFHHlLwkomc4tjOUYPq14EbKADxsBxI5b38rSJSbEItE4tIo0J2SVL1QPzWmmLsyy/id0g++/or7zIzdjD0QFmNmtBrJASwBzVAGHzajTbq6nrNazMvoLcG1y2x4cBN4Rsxm2dgK6sg9IEC6lhbTsdztta28za5o0i2lY0yU6eIurE9YmlTtpY3LAC3Oy3lpwoLI5E4NMi3FDZaTRAnWSaFjbvIrknwahvvX6H+Wdj/ABOP+RiRwnGzsQSiQLHAIJsMCCBxBBAawAgIA4BJugqGa2ARAlW5JBvYlVCg7MTfkBNlG1Zm8ruh+YuzSxBIJo7UJNCwXaKFjZMCxT3QBonukEjXCVAQMiwHqkphhFpYgIQCoz/PHwoXQ4UPdfVDMW3I3J9EDS1zYzbGjDILk2a9c9YBg2k0z6LalGpTsPNSfOVmuTSHRPerKFhFJgk4NAGiDJQLLo+P6cfRb4TTH2ZZeh7pB99/RX3mVzdjD0V6mYmwV5JATP8A7PCSEm+EQq2bUlIGsEk2uLFQQDu3MDa21+MtHvk1emytcIxXSJqtR+spu/WGyjQxAVN/VAPYTvcGbqUUZvR5fKLjo+6Yakyiq7Ju5eoAKjkesEAsN7WtyhLdyZZYvFwyhbNWo1BpWp6DmoyBj1aLfsJ2YqbWFxqJ5SJLgpjVvg3uGzAOAbFSd9LcZjR0yhtHXrGCgBqSSBskx5JXRtP6n/0/8s6n+JyfyMWq7CcbOwMCQBy0AK0AMGAFe0lJvoq5JdjVXHIvO/hN4abJIwnqccRj+VRyG3aTNno9qtsxjrN0uEZHN8xdazVKSmorF0Ghr1GLCzKNV/Q4bC3bcSFBdFpSfZrsrx+ukms2qBVFQbmz23F5g8Mr4N1mjXJK+6AeYj4p+iflh7OWqDex4dkzars0TT6C1bSANtUgkE1IAy1SQSOWmdlqF0yQdpghh6doBCzjGNRpM60zUI0jSp0kgmxN+4S0WlyyJW+EZrNU61XNEVCXXSvWggAb2D3tptfleXlqYpcGUcEmyy6N4AqdgigKAVphvSbmxY7k7fXMlm3m3xbS9dZNkUFLIBASSATTkoFhkf30fRb4TXH2ZZfxO6Qfff0R8Znn/InD0VtphZucDLAruklJ2oEU73BBNjYkDjHR16GUI5lv6MZSseJl0/J9M6/iT6uECrdWItvcjb3S25HM5bnUkMJm9ampTVqQ6fRa5VbLpso/BBHECT8hzz+k4MktxWYvF9ZU6wqoYCwtfSADfgTuducbxDQYsX9kjIcZVq4lBqLWIZiSNlHHw5CLs5dZsjB8HolNLyWeEnY8tICCwBpSF2PBrSP6L9D/ACzpf4nKvyMYgnAztHCoEWBRFigoAQMDgrs2NrNcWA4X39nOd+iz48aqR52u0+TI/sKynmFPmwH07r756iz4pdM8t4M0O0SCdWkpUZSGVr0yADp3APavdzlZwjMQzTh4G6+AViCTurah2g9xvw7pMcMIiWpySRFzTM/ufSoUMSCdzYbeW8iT28E43u5ZncRnlSqSqsxPzaI4eJHxM55aiEe2dENPkydI1nRHDlKTXPrNqItYjYC3fwnn5syyu0engwPEqZfaeyYm6AZTBIhSSANMkElpymgVtpZEMVJKIZzGCAaqggg7xRaPZV41B2TnkuTZEvLBZTbtmuPoyn2SGO80KjeJPo+cNtImKFwp2l4Oys1Q8suVJ2TffR9Fppj7MsvR2f8A3z9EfGY6j8i+H8SvttMTYVRLAhZubIbd0xzPg2wJOZh80wygXUWPcSB7OEwxTk32e7jySXCZS0sQ1vWM7DsjyhutWa3GShJ0isNZi9idr27PdLPo83Pkl7Nt0SwFNKqMq+l2ksTvx4mcyyS31Zw5eYcnoU7WeWK0AbvtC7D6NV/Vfof5Z1fxOVfkY1fhPOs7kGsgkUwApKASwQRsUoNr9k0gVlwRqlMdgmpm+Rn7ip/i19gl02VcV6I1fL6fEKQe1WdT9RlXkmumT8UH2inxGXU2f0wzWvYO9Vhx7GYznyZ8kuGzTHgxx6iWmCwyLsqgDsAsJlFt9m8uFwX+EpgLsLeE2iYj4l0BJIEMAS0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772816"/>
            <a:ext cx="456044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1484784"/>
            <a:ext cx="420052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975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399032"/>
          </a:xfrm>
        </p:spPr>
        <p:txBody>
          <a:bodyPr>
            <a:normAutofit/>
          </a:bodyPr>
          <a:lstStyle/>
          <a:p>
            <a:pPr algn="ctr">
              <a:lnSpc>
                <a:spcPct val="150000"/>
              </a:lnSpc>
            </a:pPr>
            <a:r>
              <a:rPr lang="en-IN" sz="4800" b="1" dirty="0" smtClean="0">
                <a:effectLst>
                  <a:outerShdw blurRad="38100" dist="38100" dir="2700000" algn="tl">
                    <a:srgbClr val="000000">
                      <a:alpha val="43137"/>
                    </a:srgbClr>
                  </a:outerShdw>
                </a:effectLst>
                <a:latin typeface="Times New Roman" pitchFamily="18" charset="0"/>
                <a:cs typeface="Times New Roman" pitchFamily="18" charset="0"/>
              </a:rPr>
              <a:t>THANK YOU</a:t>
            </a:r>
            <a:endParaRPr lang="en-IN" sz="4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87541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47804" y="125760"/>
            <a:ext cx="7467600" cy="1143000"/>
          </a:xfrm>
        </p:spPr>
        <p:txBody>
          <a:bodyPr/>
          <a:lstStyle/>
          <a:p>
            <a:pPr algn="ctr">
              <a:lnSpc>
                <a:spcPct val="150000"/>
              </a:lnSpc>
            </a:pPr>
            <a:r>
              <a:rPr lang="en-US"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Co-ordination exercises</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142844" y="1285860"/>
            <a:ext cx="8786874" cy="5357850"/>
          </a:xfrm>
        </p:spPr>
        <p:txBody>
          <a:bodyPr/>
          <a:lstStyle/>
          <a:p>
            <a:pPr lvl="0" algn="ctr">
              <a:lnSpc>
                <a:spcPct val="150000"/>
              </a:lnSpc>
              <a:buNone/>
            </a:pPr>
            <a:r>
              <a:rPr lang="en-US" sz="3200" b="1" dirty="0" smtClean="0">
                <a:solidFill>
                  <a:srgbClr val="C00000"/>
                </a:solidFill>
                <a:latin typeface="Times New Roman" pitchFamily="18" charset="0"/>
                <a:cs typeface="Times New Roman" pitchFamily="18" charset="0"/>
              </a:rPr>
              <a:t>Goals</a:t>
            </a:r>
            <a:endParaRPr lang="en-US" sz="3200" b="1" dirty="0" smtClean="0">
              <a:latin typeface="Times New Roman" pitchFamily="18" charset="0"/>
              <a:cs typeface="Times New Roman" pitchFamily="18" charset="0"/>
            </a:endParaRPr>
          </a:p>
          <a:p>
            <a:pPr lvl="0" algn="just">
              <a:lnSpc>
                <a:spcPct val="150000"/>
              </a:lnSpc>
              <a:buNone/>
            </a:pPr>
            <a:endParaRPr lang="en-US" sz="2000" dirty="0" smtClean="0">
              <a:latin typeface="Times New Roman" pitchFamily="18" charset="0"/>
              <a:cs typeface="Times New Roman" pitchFamily="18" charset="0"/>
            </a:endParaRPr>
          </a:p>
          <a:p>
            <a:pPr lvl="1" algn="just">
              <a:lnSpc>
                <a:spcPct val="150000"/>
              </a:lnSpc>
              <a:buFont typeface="Wingdings" pitchFamily="2" charset="2"/>
              <a:buChar char="q"/>
            </a:pPr>
            <a:r>
              <a:rPr lang="en-US" sz="2000" b="1" dirty="0" smtClean="0">
                <a:latin typeface="Times New Roman" pitchFamily="18" charset="0"/>
                <a:cs typeface="Times New Roman" pitchFamily="18" charset="0"/>
              </a:rPr>
              <a:t>Develop the ability to reproduce automatic motor behavior that is faster, more precise , and stronger than movement. </a:t>
            </a:r>
          </a:p>
          <a:p>
            <a:pPr lvl="1" algn="just">
              <a:lnSpc>
                <a:spcPct val="150000"/>
              </a:lnSpc>
              <a:buNone/>
            </a:pPr>
            <a:endParaRPr lang="en-US" sz="2000" b="1" dirty="0" smtClean="0">
              <a:latin typeface="Times New Roman" pitchFamily="18" charset="0"/>
              <a:cs typeface="Times New Roman" pitchFamily="18" charset="0"/>
            </a:endParaRPr>
          </a:p>
          <a:p>
            <a:pPr lvl="1" algn="just">
              <a:lnSpc>
                <a:spcPct val="150000"/>
              </a:lnSpc>
              <a:buFont typeface="Wingdings" pitchFamily="2" charset="2"/>
              <a:buChar char="q"/>
            </a:pPr>
            <a:r>
              <a:rPr lang="en-US" sz="2000" b="1" dirty="0" smtClean="0">
                <a:latin typeface="Times New Roman" pitchFamily="18" charset="0"/>
                <a:cs typeface="Times New Roman" pitchFamily="18" charset="0"/>
              </a:rPr>
              <a:t>Enhancing proprioceptive feedback and visual guidance .</a:t>
            </a:r>
          </a:p>
          <a:p>
            <a:pPr lvl="1" algn="just"/>
            <a:endParaRPr lang="en-US" sz="2800" b="1" dirty="0" smtClean="0">
              <a:latin typeface="Maiandra GD" pitchFamily="34" charset="0"/>
            </a:endParaRP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6"/>
            <a:ext cx="7467600" cy="1143000"/>
          </a:xfrm>
          <a:effectLst>
            <a:outerShdw blurRad="50800" dist="38100" dir="2700000" algn="tl" rotWithShape="0">
              <a:prstClr val="black">
                <a:alpha val="40000"/>
              </a:prstClr>
            </a:outerShdw>
          </a:effectLst>
        </p:spPr>
        <p:txBody>
          <a:bodyPr/>
          <a:lstStyle/>
          <a:p>
            <a:pPr algn="ctr">
              <a:lnSpc>
                <a:spcPct val="150000"/>
              </a:lnSpc>
            </a:pP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Balance</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214282" y="1071546"/>
            <a:ext cx="8715436" cy="5500726"/>
          </a:xfrm>
        </p:spPr>
        <p:txBody>
          <a:bodyPr>
            <a:normAutofit/>
          </a:bodyPr>
          <a:lstStyle/>
          <a:p>
            <a:pPr algn="just">
              <a:lnSpc>
                <a:spcPct val="150000"/>
              </a:lnSpc>
            </a:pPr>
            <a:r>
              <a:rPr lang="en-US" sz="2000" b="1" dirty="0" smtClean="0">
                <a:latin typeface="Times New Roman" pitchFamily="18" charset="0"/>
                <a:cs typeface="Times New Roman" pitchFamily="18" charset="0"/>
              </a:rPr>
              <a:t>The dynamic process by which the body’s position is maintained in equilibrium.</a:t>
            </a:r>
          </a:p>
          <a:p>
            <a:pPr algn="just">
              <a:lnSpc>
                <a:spcPct val="150000"/>
              </a:lnSpc>
              <a:buNone/>
            </a:pPr>
            <a:endParaRPr lang="en-US" sz="2000" b="1"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 </a:t>
            </a:r>
            <a:r>
              <a:rPr lang="en-US" sz="2000" b="1" i="1" dirty="0" smtClean="0">
                <a:latin typeface="Times New Roman" pitchFamily="18" charset="0"/>
                <a:cs typeface="Times New Roman" pitchFamily="18" charset="0"/>
              </a:rPr>
              <a:t>Equilibrium means </a:t>
            </a:r>
            <a:r>
              <a:rPr lang="en-US" sz="2000" b="1" dirty="0" smtClean="0">
                <a:latin typeface="Times New Roman" pitchFamily="18" charset="0"/>
                <a:cs typeface="Times New Roman" pitchFamily="18" charset="0"/>
              </a:rPr>
              <a:t>that the body is either at rest (static equilibrium) or in steady-state motion (dynamic equilibrium). </a:t>
            </a:r>
          </a:p>
          <a:p>
            <a:pPr algn="just">
              <a:lnSpc>
                <a:spcPct val="150000"/>
              </a:lnSpc>
            </a:pPr>
            <a:endParaRPr lang="en-US" sz="2000"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The body’s </a:t>
            </a:r>
            <a:r>
              <a:rPr lang="en-US" sz="2000" b="1" dirty="0" smtClean="0">
                <a:latin typeface="Times New Roman" pitchFamily="18" charset="0"/>
                <a:cs typeface="Times New Roman" pitchFamily="18" charset="0"/>
              </a:rPr>
              <a:t>center </a:t>
            </a:r>
            <a:r>
              <a:rPr lang="en-US" sz="2000" b="1" dirty="0" smtClean="0">
                <a:latin typeface="Times New Roman" pitchFamily="18" charset="0"/>
                <a:cs typeface="Times New Roman" pitchFamily="18" charset="0"/>
              </a:rPr>
              <a:t>of gravity (COG) is maintained over its base of support (BOS).</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sz="half" idx="1"/>
          </p:nvPr>
        </p:nvSpPr>
        <p:spPr>
          <a:xfrm>
            <a:off x="228600" y="1981200"/>
            <a:ext cx="4800600" cy="4525963"/>
          </a:xfrm>
        </p:spPr>
        <p:txBody>
          <a:bodyPr>
            <a:normAutofit/>
          </a:bodyPr>
          <a:lstStyle/>
          <a:p>
            <a:pPr lvl="0" algn="just">
              <a:lnSpc>
                <a:spcPct val="150000"/>
              </a:lnSpc>
              <a:buNone/>
            </a:pPr>
            <a:r>
              <a:rPr lang="en-US" sz="2000" b="1" dirty="0" smtClean="0">
                <a:latin typeface="Times New Roman" pitchFamily="18" charset="0"/>
                <a:cs typeface="Times New Roman" pitchFamily="18" charset="0"/>
              </a:rPr>
              <a:t>Center </a:t>
            </a:r>
            <a:r>
              <a:rPr lang="en-US" sz="2000" b="1" dirty="0">
                <a:latin typeface="Times New Roman" pitchFamily="18" charset="0"/>
                <a:cs typeface="Times New Roman" pitchFamily="18" charset="0"/>
              </a:rPr>
              <a:t>of Gravity (COG</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a:p>
            <a:pPr lvl="0" algn="just">
              <a:lnSpc>
                <a:spcPct val="150000"/>
              </a:lnSpc>
            </a:pPr>
            <a:r>
              <a:rPr lang="en-US" sz="2000" dirty="0">
                <a:latin typeface="Times New Roman" pitchFamily="18" charset="0"/>
                <a:cs typeface="Times New Roman" pitchFamily="18" charset="0"/>
              </a:rPr>
              <a:t>It is an imaginary balancing point where the body weight can be assumed to be concentrated and equally distributed</a:t>
            </a:r>
            <a:r>
              <a:rPr lang="en-US" sz="2000" dirty="0" smtClean="0">
                <a:latin typeface="Times New Roman" pitchFamily="18" charset="0"/>
                <a:cs typeface="Times New Roman" pitchFamily="18" charset="0"/>
              </a:rPr>
              <a:t>.</a:t>
            </a:r>
          </a:p>
          <a:p>
            <a:pPr lvl="0" algn="just">
              <a:lnSpc>
                <a:spcPct val="150000"/>
              </a:lnSpc>
              <a:buNone/>
            </a:pPr>
            <a:endParaRPr lang="en-US" sz="2000" dirty="0" smtClean="0">
              <a:latin typeface="Times New Roman" pitchFamily="18" charset="0"/>
              <a:cs typeface="Times New Roman" pitchFamily="18" charset="0"/>
            </a:endParaRPr>
          </a:p>
          <a:p>
            <a:pPr lvl="0" algn="just">
              <a:lnSpc>
                <a:spcPct val="150000"/>
              </a:lnSpc>
            </a:pPr>
            <a:r>
              <a:rPr lang="en-US" sz="2000" dirty="0" smtClean="0">
                <a:latin typeface="Times New Roman" pitchFamily="18" charset="0"/>
                <a:cs typeface="Times New Roman" pitchFamily="18" charset="0"/>
              </a:rPr>
              <a:t>Ant. 2</a:t>
            </a:r>
            <a:r>
              <a:rPr lang="en-US" sz="2000" baseline="30000" dirty="0"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sacral vertebra (adult)</a:t>
            </a:r>
            <a:endParaRPr lang="en-US" sz="2000" dirty="0">
              <a:latin typeface="Times New Roman" pitchFamily="18" charset="0"/>
              <a:cs typeface="Times New Roman" pitchFamily="18" charset="0"/>
            </a:endParaRPr>
          </a:p>
          <a:p>
            <a:endParaRPr lang="en-US" dirty="0"/>
          </a:p>
        </p:txBody>
      </p:sp>
      <p:pic>
        <p:nvPicPr>
          <p:cNvPr id="21" name="Picture 4" descr="C:\Users\dell\Desktop\Hail\posture\presenter2.gif"/>
          <p:cNvPicPr>
            <a:picLocks noGrp="1" noChangeAspect="1" noChangeArrowheads="1"/>
          </p:cNvPicPr>
          <p:nvPr>
            <p:ph sz="half" idx="2"/>
          </p:nvPr>
        </p:nvPicPr>
        <p:blipFill>
          <a:blip r:embed="rId2" cstate="print"/>
          <a:stretch>
            <a:fillRect/>
          </a:stretch>
        </p:blipFill>
        <p:spPr bwMode="auto">
          <a:xfrm>
            <a:off x="5214937" y="2618581"/>
            <a:ext cx="2905125" cy="2733675"/>
          </a:xfrm>
          <a:prstGeom prst="rect">
            <a:avLst/>
          </a:prstGeom>
          <a:noFill/>
        </p:spPr>
      </p:pic>
    </p:spTree>
    <p:extLst>
      <p:ext uri="{BB962C8B-B14F-4D97-AF65-F5344CB8AC3E}">
        <p14:creationId xmlns:p14="http://schemas.microsoft.com/office/powerpoint/2010/main" val="167359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xEl>
                                              <p:pRg st="0" end="0"/>
                                            </p:txEl>
                                          </p:spTgt>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Effect transition="in" filter="fade">
                                      <p:cBhvr>
                                        <p:cTn id="13" dur="1000"/>
                                        <p:tgtEl>
                                          <p:spTgt spid="19">
                                            <p:txEl>
                                              <p:pRg st="1" end="1"/>
                                            </p:txEl>
                                          </p:spTgt>
                                        </p:tgtEl>
                                      </p:cBhvr>
                                    </p:animEffect>
                                    <p:anim calcmode="lin" valueType="num">
                                      <p:cBhvr>
                                        <p:cTn id="1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strVal val="#ppt_w+.3"/>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animEffect transition="in" filter="fade">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Effect transition="in" filter="fade">
                                      <p:cBhvr>
                                        <p:cTn id="26" dur="1000"/>
                                        <p:tgtEl>
                                          <p:spTgt spid="19">
                                            <p:txEl>
                                              <p:pRg st="3" end="3"/>
                                            </p:txEl>
                                          </p:spTgt>
                                        </p:tgtEl>
                                      </p:cBhvr>
                                    </p:animEffect>
                                    <p:anim calcmode="lin" valueType="num">
                                      <p:cBhvr>
                                        <p:cTn id="27"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ll\Desktop\Hail\posture\0199210896_centre-of-gravity_1.jpg"/>
          <p:cNvPicPr>
            <a:picLocks noGrp="1" noChangeAspect="1" noChangeArrowheads="1"/>
          </p:cNvPicPr>
          <p:nvPr>
            <p:ph idx="1"/>
          </p:nvPr>
        </p:nvPicPr>
        <p:blipFill>
          <a:blip r:embed="rId2" cstate="print"/>
          <a:stretch>
            <a:fillRect/>
          </a:stretch>
        </p:blipFill>
        <p:spPr bwMode="auto">
          <a:xfrm>
            <a:off x="5060944" y="3212976"/>
            <a:ext cx="2047360" cy="1536495"/>
          </a:xfrm>
          <a:prstGeom prst="rect">
            <a:avLst/>
          </a:prstGeom>
          <a:noFill/>
        </p:spPr>
      </p:pic>
      <p:pic>
        <p:nvPicPr>
          <p:cNvPr id="6147" name="Picture 3" descr="C:\Users\dell\Desktop\Hail\posture\0199210896_line-of-gravity_1.jpg"/>
          <p:cNvPicPr>
            <a:picLocks noChangeAspect="1" noChangeArrowheads="1"/>
          </p:cNvPicPr>
          <p:nvPr/>
        </p:nvPicPr>
        <p:blipFill>
          <a:blip r:embed="rId3" cstate="print"/>
          <a:srcRect/>
          <a:stretch>
            <a:fillRect/>
          </a:stretch>
        </p:blipFill>
        <p:spPr bwMode="auto">
          <a:xfrm>
            <a:off x="586411" y="2448542"/>
            <a:ext cx="3200400" cy="3400947"/>
          </a:xfrm>
          <a:prstGeom prst="rect">
            <a:avLst/>
          </a:prstGeom>
          <a:noFill/>
        </p:spPr>
      </p:pic>
      <p:sp>
        <p:nvSpPr>
          <p:cNvPr id="7" name="Subtitle 2"/>
          <p:cNvSpPr txBox="1">
            <a:spLocks/>
          </p:cNvSpPr>
          <p:nvPr/>
        </p:nvSpPr>
        <p:spPr>
          <a:xfrm>
            <a:off x="251520" y="1295400"/>
            <a:ext cx="8663880" cy="1125488"/>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Times New Roman" pitchFamily="18" charset="0"/>
                <a:ea typeface="+mj-ea"/>
                <a:cs typeface="Times New Roman" pitchFamily="18" charset="0"/>
              </a:rPr>
              <a:t>The vertical line passing through the COG called Line of Gravity (LOG).</a:t>
            </a:r>
          </a:p>
        </p:txBody>
      </p:sp>
      <p:graphicFrame>
        <p:nvGraphicFramePr>
          <p:cNvPr id="11" name="Diagram 10"/>
          <p:cNvGraphicFramePr/>
          <p:nvPr>
            <p:extLst>
              <p:ext uri="{D42A27DB-BD31-4B8C-83A1-F6EECF244321}">
                <p14:modId xmlns:p14="http://schemas.microsoft.com/office/powerpoint/2010/main" val="3255271979"/>
              </p:ext>
            </p:extLst>
          </p:nvPr>
        </p:nvGraphicFramePr>
        <p:xfrm>
          <a:off x="1066800" y="0"/>
          <a:ext cx="69342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Straight Arrow Connector 9"/>
          <p:cNvCxnSpPr/>
          <p:nvPr/>
        </p:nvCxnSpPr>
        <p:spPr>
          <a:xfrm rot="5400000">
            <a:off x="1105694" y="5753100"/>
            <a:ext cx="1751806" cy="79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6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 presetClass="entr" presetSubtype="3" fill="hold" nodeType="afterEffect">
                                  <p:stCondLst>
                                    <p:cond delay="0"/>
                                  </p:stCondLst>
                                  <p:childTnLst>
                                    <p:set>
                                      <p:cBhvr>
                                        <p:cTn id="17" dur="1" fill="hold">
                                          <p:stCondLst>
                                            <p:cond delay="0"/>
                                          </p:stCondLst>
                                        </p:cTn>
                                        <p:tgtEl>
                                          <p:spTgt spid="6147"/>
                                        </p:tgtEl>
                                        <p:attrNameLst>
                                          <p:attrName>style.visibility</p:attrName>
                                        </p:attrNameLst>
                                      </p:cBhvr>
                                      <p:to>
                                        <p:strVal val="visible"/>
                                      </p:to>
                                    </p:set>
                                    <p:anim calcmode="lin" valueType="num">
                                      <p:cBhvr additive="base">
                                        <p:cTn id="18" dur="500" fill="hold"/>
                                        <p:tgtEl>
                                          <p:spTgt spid="6147"/>
                                        </p:tgtEl>
                                        <p:attrNameLst>
                                          <p:attrName>ppt_x</p:attrName>
                                        </p:attrNameLst>
                                      </p:cBhvr>
                                      <p:tavLst>
                                        <p:tav tm="0">
                                          <p:val>
                                            <p:strVal val="1+#ppt_w/2"/>
                                          </p:val>
                                        </p:tav>
                                        <p:tav tm="100000">
                                          <p:val>
                                            <p:strVal val="#ppt_x"/>
                                          </p:val>
                                        </p:tav>
                                      </p:tavLst>
                                    </p:anim>
                                    <p:anim calcmode="lin" valueType="num">
                                      <p:cBhvr additive="base">
                                        <p:cTn id="19" dur="500" fill="hold"/>
                                        <p:tgtEl>
                                          <p:spTgt spid="614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To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6146"/>
                                        </p:tgtEl>
                                        <p:attrNameLst>
                                          <p:attrName>style.visibility</p:attrName>
                                        </p:attrNameLst>
                                      </p:cBhvr>
                                      <p:to>
                                        <p:strVal val="visible"/>
                                      </p:to>
                                    </p:set>
                                    <p:anim calcmode="lin" valueType="num">
                                      <p:cBhvr additive="base">
                                        <p:cTn id="29" dur="500" fill="hold"/>
                                        <p:tgtEl>
                                          <p:spTgt spid="6146"/>
                                        </p:tgtEl>
                                        <p:attrNameLst>
                                          <p:attrName>ppt_x</p:attrName>
                                        </p:attrNameLst>
                                      </p:cBhvr>
                                      <p:tavLst>
                                        <p:tav tm="0">
                                          <p:val>
                                            <p:strVal val="0-#ppt_w/2"/>
                                          </p:val>
                                        </p:tav>
                                        <p:tav tm="100000">
                                          <p:val>
                                            <p:strVal val="#ppt_x"/>
                                          </p:val>
                                        </p:tav>
                                      </p:tavLst>
                                    </p:anim>
                                    <p:anim calcmode="lin" valueType="num">
                                      <p:cBhvr additive="base">
                                        <p:cTn id="30"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Autofit/>
          </a:bodyPr>
          <a:lstStyle/>
          <a:p>
            <a:r>
              <a:rPr lang="en-US" sz="2400" b="1" dirty="0" smtClean="0">
                <a:solidFill>
                  <a:schemeClr val="tx1"/>
                </a:solidFill>
                <a:effectLst/>
                <a:latin typeface="Times New Roman" pitchFamily="18" charset="0"/>
                <a:cs typeface="Times New Roman" pitchFamily="18" charset="0"/>
              </a:rPr>
              <a:t>The boundaries of the contact area between the body &amp; its support surface. </a:t>
            </a:r>
            <a:endParaRPr lang="en-US" sz="2400" b="1" dirty="0">
              <a:solidFill>
                <a:schemeClr val="tx1"/>
              </a:solidFill>
              <a:effectLst/>
              <a:latin typeface="Times New Roman" pitchFamily="18" charset="0"/>
              <a:cs typeface="Times New Roman" pitchFamily="18" charset="0"/>
            </a:endParaRPr>
          </a:p>
        </p:txBody>
      </p:sp>
      <p:pic>
        <p:nvPicPr>
          <p:cNvPr id="1026" name="Picture 2" descr="D:\Hailok\lectuer\Balance\New folder\New folder\2-feet-faces3.jpg"/>
          <p:cNvPicPr>
            <a:picLocks noGrp="1" noChangeAspect="1" noChangeArrowheads="1"/>
          </p:cNvPicPr>
          <p:nvPr>
            <p:ph idx="1"/>
          </p:nvPr>
        </p:nvPicPr>
        <p:blipFill>
          <a:blip r:embed="rId2"/>
          <a:stretch>
            <a:fillRect/>
          </a:stretch>
        </p:blipFill>
        <p:spPr bwMode="auto">
          <a:xfrm>
            <a:off x="2987824" y="2924944"/>
            <a:ext cx="3429000" cy="3552825"/>
          </a:xfrm>
          <a:prstGeom prst="rect">
            <a:avLst/>
          </a:prstGeom>
          <a:noFill/>
        </p:spPr>
      </p:pic>
      <p:sp>
        <p:nvSpPr>
          <p:cNvPr id="4" name="Rounded Rectangle 3"/>
          <p:cNvSpPr/>
          <p:nvPr/>
        </p:nvSpPr>
        <p:spPr>
          <a:xfrm>
            <a:off x="1676400" y="381000"/>
            <a:ext cx="5715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Base of Support (BOS)</a:t>
            </a:r>
            <a:endParaRPr lang="en-US" sz="3600" b="1" dirty="0"/>
          </a:p>
        </p:txBody>
      </p:sp>
    </p:spTree>
    <p:extLst>
      <p:ext uri="{BB962C8B-B14F-4D97-AF65-F5344CB8AC3E}">
        <p14:creationId xmlns:p14="http://schemas.microsoft.com/office/powerpoint/2010/main" val="40488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401080" cy="1143000"/>
          </a:xfrm>
        </p:spPr>
        <p:txBody>
          <a:bodyPr>
            <a:normAutofit/>
          </a:bodyPr>
          <a:lstStyle/>
          <a:p>
            <a:pPr algn="ctr"/>
            <a:r>
              <a:rPr lang="en-US" sz="4000" b="1" dirty="0" smtClean="0">
                <a:solidFill>
                  <a:srgbClr val="0070C0"/>
                </a:solidFill>
                <a:effectLst/>
                <a:latin typeface="Times New Roman" pitchFamily="18" charset="0"/>
                <a:cs typeface="Times New Roman" pitchFamily="18" charset="0"/>
              </a:rPr>
              <a:t>Co-ordination exercises</a:t>
            </a:r>
            <a:endParaRPr lang="en-US" sz="4000" dirty="0">
              <a:solidFill>
                <a:srgbClr val="0070C0"/>
              </a:solidFill>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214282" y="1600200"/>
            <a:ext cx="8786874" cy="4757758"/>
          </a:xfrm>
        </p:spPr>
        <p:txBody>
          <a:bodyPr>
            <a:normAutofit/>
          </a:bodyPr>
          <a:lstStyle/>
          <a:p>
            <a:pPr algn="just">
              <a:lnSpc>
                <a:spcPct val="150000"/>
              </a:lnSpc>
              <a:buNone/>
            </a:pPr>
            <a:r>
              <a:rPr lang="en-US" sz="2000" b="1" i="1" dirty="0" smtClean="0">
                <a:effectLst>
                  <a:outerShdw blurRad="38100" dist="38100" dir="2700000" algn="tl">
                    <a:srgbClr val="000000">
                      <a:alpha val="43137"/>
                    </a:srgbClr>
                  </a:outerShdw>
                </a:effectLst>
                <a:latin typeface="Times New Roman" pitchFamily="18" charset="0"/>
                <a:cs typeface="Times New Roman" pitchFamily="18" charset="0"/>
              </a:rPr>
              <a:t>Principles of co-ordination exercises</a:t>
            </a:r>
            <a:endParaRPr lang="en-US" sz="2000" b="1" dirty="0" smtClean="0">
              <a:latin typeface="Times New Roman" pitchFamily="18" charset="0"/>
              <a:cs typeface="Times New Roman" pitchFamily="18" charset="0"/>
            </a:endParaRPr>
          </a:p>
          <a:p>
            <a:pPr algn="just">
              <a:lnSpc>
                <a:spcPct val="150000"/>
              </a:lnSpc>
              <a:buFont typeface="Wingdings" pitchFamily="2" charset="2"/>
              <a:buChar char="v"/>
            </a:pPr>
            <a:r>
              <a:rPr lang="en-US" sz="2000" b="1" dirty="0" smtClean="0">
                <a:latin typeface="Times New Roman" pitchFamily="18" charset="0"/>
                <a:cs typeface="Times New Roman" pitchFamily="18" charset="0"/>
              </a:rPr>
              <a:t>It is a carefully planned series of exercises designed to overcome incoordination &amp; proprioception loss by visual and auditory feedback. </a:t>
            </a:r>
          </a:p>
          <a:p>
            <a:pPr algn="just">
              <a:lnSpc>
                <a:spcPct val="150000"/>
              </a:lnSpc>
              <a:buNone/>
            </a:pPr>
            <a:endParaRPr lang="en-US" sz="2000" b="1" dirty="0" smtClean="0">
              <a:latin typeface="Times New Roman" pitchFamily="18" charset="0"/>
              <a:cs typeface="Times New Roman" pitchFamily="18" charset="0"/>
            </a:endParaRPr>
          </a:p>
          <a:p>
            <a:pPr algn="just">
              <a:lnSpc>
                <a:spcPct val="150000"/>
              </a:lnSpc>
              <a:buNone/>
            </a:pPr>
            <a:endParaRPr lang="en-US" sz="2000" b="1" dirty="0" smtClean="0">
              <a:latin typeface="Times New Roman" pitchFamily="18" charset="0"/>
              <a:cs typeface="Times New Roman" pitchFamily="18" charset="0"/>
            </a:endParaRPr>
          </a:p>
          <a:p>
            <a:pPr algn="just">
              <a:lnSpc>
                <a:spcPct val="150000"/>
              </a:lnSpc>
              <a:buFont typeface="Wingdings" pitchFamily="2" charset="2"/>
              <a:buChar char="v"/>
            </a:pPr>
            <a:r>
              <a:rPr lang="en-US" sz="2000" b="1" dirty="0" smtClean="0">
                <a:latin typeface="Times New Roman" pitchFamily="18" charset="0"/>
                <a:cs typeface="Times New Roman" pitchFamily="18" charset="0"/>
              </a:rPr>
              <a:t> Improving attention to and accuracy of movement performance will be reflected on efficacy and correctness of functional activities. </a:t>
            </a:r>
          </a:p>
          <a:p>
            <a:pPr algn="just">
              <a:buNone/>
            </a:pPr>
            <a:endParaRPr lang="en-US" b="1" dirty="0">
              <a:solidFill>
                <a:schemeClr val="accent2">
                  <a:lumMod val="40000"/>
                  <a:lumOff val="60000"/>
                </a:schemeClr>
              </a:solidFill>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1361</TotalTime>
  <Words>1585</Words>
  <Application>Microsoft Office PowerPoint</Application>
  <PresentationFormat>On-screen Show (4:3)</PresentationFormat>
  <Paragraphs>154</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Verve</vt:lpstr>
      <vt:lpstr>Coordination and balance  </vt:lpstr>
      <vt:lpstr>Coordination </vt:lpstr>
      <vt:lpstr>Coordination </vt:lpstr>
      <vt:lpstr>Co-ordination exercises</vt:lpstr>
      <vt:lpstr>Balance</vt:lpstr>
      <vt:lpstr>PowerPoint Presentation</vt:lpstr>
      <vt:lpstr>PowerPoint Presentation</vt:lpstr>
      <vt:lpstr>The boundaries of the contact area between the body &amp; its support surface. </vt:lpstr>
      <vt:lpstr>Co-ordination exercises</vt:lpstr>
      <vt:lpstr>Mechanism of Neuromuscular Coordination</vt:lpstr>
      <vt:lpstr>PowerPoint Presentation</vt:lpstr>
      <vt:lpstr>Incoordination </vt:lpstr>
      <vt:lpstr>PowerPoint Presentation</vt:lpstr>
      <vt:lpstr>PowerPoint Presentation</vt:lpstr>
      <vt:lpstr>Re-education </vt:lpstr>
      <vt:lpstr>PowerPoint Presentation</vt:lpstr>
      <vt:lpstr>Co-ordination exercises</vt:lpstr>
      <vt:lpstr>Co-ordination exercises</vt:lpstr>
      <vt:lpstr>Co-ordination exercises</vt:lpstr>
      <vt:lpstr>PowerPoint Presentation</vt:lpstr>
      <vt:lpstr>PowerPoint Presentation</vt:lpstr>
      <vt:lpstr>PowerPoint Presentation</vt:lpstr>
      <vt:lpstr>PowerPoint Presentation</vt:lpstr>
      <vt:lpstr>PowerPoint Presentation</vt:lpstr>
      <vt:lpstr>PowerPoint Presentation</vt:lpstr>
      <vt:lpstr>Balance Training</vt:lpstr>
      <vt:lpstr>Balance Training</vt:lpstr>
      <vt:lpstr>Balance Training</vt:lpstr>
      <vt:lpstr>PowerPoint Presentation</vt:lpstr>
      <vt:lpstr>Balance Exercise</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Aakanksha Bajpai</cp:lastModifiedBy>
  <cp:revision>101</cp:revision>
  <dcterms:created xsi:type="dcterms:W3CDTF">2011-04-19T11:25:42Z</dcterms:created>
  <dcterms:modified xsi:type="dcterms:W3CDTF">2022-01-20T07:26:32Z</dcterms:modified>
</cp:coreProperties>
</file>