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  <p:sldMasterId id="2147483787" r:id="rId2"/>
  </p:sldMasterIdLst>
  <p:sldIdLst>
    <p:sldId id="256" r:id="rId3"/>
    <p:sldId id="257" r:id="rId4"/>
    <p:sldId id="263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9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03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809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454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434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554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9713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845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4370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7921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690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532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899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19392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7905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23861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2028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19993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02562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94527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19043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207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163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640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941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60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260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443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113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744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55289C2-42DC-4F56-9D40-52A4EF980A63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3B5B8-D3DD-49B5-927F-E66799A7215C}" type="slidenum">
              <a:rPr lang="en-IN" smtClean="0"/>
              <a:t>‹#›</a:t>
            </a:fld>
            <a:endParaRPr lang="en-IN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41862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E53EA-D6CD-43A8-A98A-77D40F050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9803" y="792330"/>
            <a:ext cx="7437047" cy="226855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Demand- Meaning and Determinants </a:t>
            </a:r>
            <a:br>
              <a:rPr lang="en-US" sz="6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BC8372-E432-4E18-A826-F533643B2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9803" y="3339101"/>
            <a:ext cx="7144083" cy="2414427"/>
          </a:xfrm>
        </p:spPr>
        <p:txBody>
          <a:bodyPr>
            <a:noAutofit/>
          </a:bodyPr>
          <a:lstStyle/>
          <a:p>
            <a:pPr algn="l"/>
            <a:r>
              <a:rPr lang="en-US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</a:t>
            </a:r>
            <a:br>
              <a:rPr lang="en-US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Professor,</a:t>
            </a:r>
            <a:br>
              <a:rPr lang="en-US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Department of Economics, </a:t>
            </a:r>
            <a:br>
              <a:rPr lang="en-US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Sciences, </a:t>
            </a:r>
            <a:br>
              <a:rPr lang="en-IN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b="1" i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2000" b="1" i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2000" b="1" i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br>
              <a:rPr lang="en-IN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pic>
        <p:nvPicPr>
          <p:cNvPr id="4" name="Picture 2" descr="Economics | Kamaraj College">
            <a:extLst>
              <a:ext uri="{FF2B5EF4-FFF2-40B4-BE49-F238E27FC236}">
                <a16:creationId xmlns:a16="http://schemas.microsoft.com/office/drawing/2014/main" id="{FF939ADB-73CB-4E0F-B9D3-DC1D4CF14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570" y="0"/>
            <a:ext cx="32260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29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2C901-606A-4924-9C5B-FDBB245E1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222" y="722726"/>
            <a:ext cx="3828773" cy="560923"/>
          </a:xfrm>
        </p:spPr>
        <p:txBody>
          <a:bodyPr>
            <a:no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Demand- Meaning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C22113A6-A404-4855-8DD6-A43C9998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09C4A5A-E108-498D-98F2-B43D9D26BB7F}"/>
              </a:ext>
            </a:extLst>
          </p:cNvPr>
          <p:cNvSpPr/>
          <p:nvPr/>
        </p:nvSpPr>
        <p:spPr>
          <a:xfrm>
            <a:off x="603681" y="1604074"/>
            <a:ext cx="2760956" cy="4971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Desire to buy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77C13BA-8F5B-4535-A751-6E62992F5FE0}"/>
              </a:ext>
            </a:extLst>
          </p:cNvPr>
          <p:cNvSpPr/>
          <p:nvPr/>
        </p:nvSpPr>
        <p:spPr>
          <a:xfrm>
            <a:off x="4045444" y="1604074"/>
            <a:ext cx="2760956" cy="497149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 to buy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2D5E2EE-2C07-4854-A197-AE32CD36273B}"/>
              </a:ext>
            </a:extLst>
          </p:cNvPr>
          <p:cNvSpPr/>
          <p:nvPr/>
        </p:nvSpPr>
        <p:spPr>
          <a:xfrm>
            <a:off x="7557303" y="1604075"/>
            <a:ext cx="2760956" cy="49714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Willingness to buy 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lus Sign 6">
            <a:extLst>
              <a:ext uri="{FF2B5EF4-FFF2-40B4-BE49-F238E27FC236}">
                <a16:creationId xmlns:a16="http://schemas.microsoft.com/office/drawing/2014/main" id="{D90DF923-FA5B-42CB-A52F-A8856B286660}"/>
              </a:ext>
            </a:extLst>
          </p:cNvPr>
          <p:cNvSpPr/>
          <p:nvPr/>
        </p:nvSpPr>
        <p:spPr>
          <a:xfrm>
            <a:off x="3484578" y="1688411"/>
            <a:ext cx="390617" cy="32847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Plus Sign 7">
            <a:extLst>
              <a:ext uri="{FF2B5EF4-FFF2-40B4-BE49-F238E27FC236}">
                <a16:creationId xmlns:a16="http://schemas.microsoft.com/office/drawing/2014/main" id="{40B4E99D-3060-47E3-814F-7FFFDD02B852}"/>
              </a:ext>
            </a:extLst>
          </p:cNvPr>
          <p:cNvSpPr/>
          <p:nvPr/>
        </p:nvSpPr>
        <p:spPr>
          <a:xfrm>
            <a:off x="6938824" y="1688411"/>
            <a:ext cx="390617" cy="32847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66A1B9C3-8AFC-48C9-BEA9-1ED56A9F1F0E}"/>
              </a:ext>
            </a:extLst>
          </p:cNvPr>
          <p:cNvSpPr/>
          <p:nvPr/>
        </p:nvSpPr>
        <p:spPr>
          <a:xfrm>
            <a:off x="5192329" y="2609212"/>
            <a:ext cx="467187" cy="1325563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691AA9F-CDC8-4891-955E-43041D314820}"/>
              </a:ext>
            </a:extLst>
          </p:cNvPr>
          <p:cNvSpPr/>
          <p:nvPr/>
        </p:nvSpPr>
        <p:spPr>
          <a:xfrm>
            <a:off x="4114804" y="4248788"/>
            <a:ext cx="2622238" cy="13255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B3147F-AAAF-41A2-82CF-C2091A39E805}"/>
              </a:ext>
            </a:extLst>
          </p:cNvPr>
          <p:cNvSpPr txBox="1"/>
          <p:nvPr/>
        </p:nvSpPr>
        <p:spPr>
          <a:xfrm>
            <a:off x="1" y="-44388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Demand- Meaning and Determinants </a:t>
            </a:r>
          </a:p>
        </p:txBody>
      </p:sp>
    </p:spTree>
    <p:extLst>
      <p:ext uri="{BB962C8B-B14F-4D97-AF65-F5344CB8AC3E}">
        <p14:creationId xmlns:p14="http://schemas.microsoft.com/office/powerpoint/2010/main" val="188261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ypes of Demand in Marketing | 8 Types of demands with examples">
            <a:extLst>
              <a:ext uri="{FF2B5EF4-FFF2-40B4-BE49-F238E27FC236}">
                <a16:creationId xmlns:a16="http://schemas.microsoft.com/office/drawing/2014/main" id="{3863FE37-E3FB-4B5E-8B31-1EA6C3D134C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738" y="284085"/>
            <a:ext cx="4335262" cy="605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B2422F35-13C4-412C-8960-8D05D5E02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3CB590-948D-4287-825F-C7FBB27946F0}"/>
              </a:ext>
            </a:extLst>
          </p:cNvPr>
          <p:cNvSpPr txBox="1"/>
          <p:nvPr/>
        </p:nvSpPr>
        <p:spPr>
          <a:xfrm>
            <a:off x="104263" y="1153902"/>
            <a:ext cx="6626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 is the mother of production</a:t>
            </a:r>
            <a:endParaRPr lang="en-IN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7FBE1C-2484-4AF5-9818-9CA74691BD0D}"/>
              </a:ext>
            </a:extLst>
          </p:cNvPr>
          <p:cNvSpPr txBox="1"/>
          <p:nvPr/>
        </p:nvSpPr>
        <p:spPr>
          <a:xfrm>
            <a:off x="594804" y="2787588"/>
            <a:ext cx="7261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 may be defined as “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quantity of goods or services desired by an individual, backed by the ability and willingness to pay”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50F620-493A-40B2-9847-F07D223A2B51}"/>
              </a:ext>
            </a:extLst>
          </p:cNvPr>
          <p:cNvSpPr txBox="1"/>
          <p:nvPr/>
        </p:nvSpPr>
        <p:spPr>
          <a:xfrm>
            <a:off x="1" y="-44388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Demand- Meaning and Determinants </a:t>
            </a:r>
          </a:p>
        </p:txBody>
      </p:sp>
    </p:spTree>
    <p:extLst>
      <p:ext uri="{BB962C8B-B14F-4D97-AF65-F5344CB8AC3E}">
        <p14:creationId xmlns:p14="http://schemas.microsoft.com/office/powerpoint/2010/main" val="300021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409B4-F559-4613-AC8A-A7DA04539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696" y="619978"/>
            <a:ext cx="3289917" cy="549274"/>
          </a:xfrm>
        </p:spPr>
        <p:txBody>
          <a:bodyPr>
            <a:normAutofit fontScale="90000"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Demand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873F1-C137-4787-9ED6-5C12C3C6A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13" y="1500483"/>
            <a:ext cx="11412586" cy="460224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Individual-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quantity of a commodity which an individual is willing to buy at a particular price during a specific time period, given his money income, his taste and price of other commodities is called individual’s demand for commodity.</a:t>
            </a:r>
          </a:p>
          <a:p>
            <a:pPr marL="514350" indent="-514350">
              <a:buFont typeface="+mj-lt"/>
              <a:buAutoNum type="arabicPeriod"/>
            </a:pPr>
            <a:endParaRPr lang="en-US" sz="18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Demand-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quantity which all the consumers of a commodity are willing to buy at a given price per time unit, given their money income, his taste and price of other commodities is called individual’s demand for commodity.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Firm’s Demand-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quantity of a firm’s product that can be disposed of at a given price over a time period.</a:t>
            </a:r>
          </a:p>
          <a:p>
            <a:pPr marL="514350" indent="-514350">
              <a:buFont typeface="+mj-lt"/>
              <a:buAutoNum type="arabicPeriod"/>
            </a:pPr>
            <a:endParaRPr lang="en-US" sz="18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Industries Demand-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aggregate of demand for the product of all the firms of an industry.</a:t>
            </a:r>
          </a:p>
          <a:p>
            <a:pPr marL="514350" indent="-514350">
              <a:buFont typeface="+mj-lt"/>
              <a:buAutoNum type="arabicPeriod"/>
            </a:pPr>
            <a:endParaRPr lang="en-IN" sz="18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Autonomous Demand-</a:t>
            </a:r>
            <a:r>
              <a:rPr lang="en-IN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Arises on its own due to natural desire to consume or possesses a commodity</a:t>
            </a:r>
          </a:p>
          <a:p>
            <a:pPr marL="514350" indent="-514350">
              <a:buFont typeface="+mj-lt"/>
              <a:buAutoNum type="arabicPeriod"/>
            </a:pP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Derived Demand-</a:t>
            </a:r>
            <a:r>
              <a:rPr lang="en-IN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Arises because of the demand for some other commodity. </a:t>
            </a:r>
            <a:endParaRPr lang="en-US" sz="18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E0141D0-A940-4F77-90F0-7515DB84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87FC2D-226B-41EE-8345-2A7664D1FC9C}"/>
              </a:ext>
            </a:extLst>
          </p:cNvPr>
          <p:cNvSpPr txBox="1"/>
          <p:nvPr/>
        </p:nvSpPr>
        <p:spPr>
          <a:xfrm>
            <a:off x="1" y="-44388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Demand- Meaning and Determinants </a:t>
            </a:r>
          </a:p>
        </p:txBody>
      </p:sp>
    </p:spTree>
    <p:extLst>
      <p:ext uri="{BB962C8B-B14F-4D97-AF65-F5344CB8AC3E}">
        <p14:creationId xmlns:p14="http://schemas.microsoft.com/office/powerpoint/2010/main" val="3767936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05D55-6C13-42AD-AF48-50E54E7D1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352" y="359596"/>
            <a:ext cx="10979648" cy="568095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 for Durable goods :</a:t>
            </a: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Goods</a:t>
            </a: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that does not quickly wear out or, more specifically, one that yields 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utility</a:t>
            </a: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over time rather than being completely 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consumed</a:t>
            </a: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in one use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en-US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7"/>
            </a:pPr>
            <a:endParaRPr lang="en-US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 Demand for Durable goods:  G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oods that are immediately consumed in one use or ones that have a lifespan of less than three years.</a:t>
            </a:r>
            <a:endParaRPr lang="en-US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term Demand-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 for goods that are demanded over a short period</a:t>
            </a:r>
          </a:p>
          <a:p>
            <a:pPr marL="342900" indent="-342900">
              <a:buFont typeface="+mj-lt"/>
              <a:buAutoNum type="arabicPeriod" startAt="7"/>
            </a:pPr>
            <a:endParaRPr lang="en-US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term Demand-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 which exists over a long period.</a:t>
            </a:r>
          </a:p>
          <a:p>
            <a:pPr marL="342900" indent="-342900">
              <a:buFont typeface="+mj-lt"/>
              <a:buAutoNum type="arabicPeriod" startAt="7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 Demand-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amount of a commodity which a person is willing to purchase at a particular price.</a:t>
            </a:r>
          </a:p>
          <a:p>
            <a:pPr marL="342900" indent="-342900">
              <a:buFont typeface="+mj-lt"/>
              <a:buAutoNum type="arabicPeriod" startAt="7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Income Demand-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amount of a commodity which a person would purchase at a given level of income.</a:t>
            </a:r>
          </a:p>
          <a:p>
            <a:pPr marL="342900" indent="-342900">
              <a:buFont typeface="+mj-lt"/>
              <a:buAutoNum type="arabicPeriod" startAt="7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 Demand-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demand of a commodity depends not on its own price but also on the price of other commodity.</a:t>
            </a:r>
            <a:endParaRPr lang="en-US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7"/>
            </a:pPr>
            <a:endParaRPr lang="en-US" sz="18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8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14EF147-7399-402B-87ED-7534285F5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AF001A-40F4-4DFA-B455-964808A975BF}"/>
              </a:ext>
            </a:extLst>
          </p:cNvPr>
          <p:cNvSpPr txBox="1"/>
          <p:nvPr/>
        </p:nvSpPr>
        <p:spPr>
          <a:xfrm>
            <a:off x="1" y="-44388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Demand- Meaning and Determinants </a:t>
            </a:r>
          </a:p>
        </p:txBody>
      </p:sp>
    </p:spTree>
    <p:extLst>
      <p:ext uri="{BB962C8B-B14F-4D97-AF65-F5344CB8AC3E}">
        <p14:creationId xmlns:p14="http://schemas.microsoft.com/office/powerpoint/2010/main" val="3460984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29809-6B3E-4BC5-8498-6CA7D6657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0184" y="497979"/>
            <a:ext cx="2294467" cy="584703"/>
          </a:xfrm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Points</a:t>
            </a:r>
            <a:endParaRPr lang="en-IN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852F323-ABD2-4283-B6F5-A4320CBB8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F5D0ABF-7E16-4F86-840B-3F51052F6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749" y="1081509"/>
            <a:ext cx="5875866" cy="758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4382DC-AC97-48A1-B6A7-29263FE61D2C}"/>
              </a:ext>
            </a:extLst>
          </p:cNvPr>
          <p:cNvSpPr txBox="1"/>
          <p:nvPr/>
        </p:nvSpPr>
        <p:spPr>
          <a:xfrm>
            <a:off x="364066" y="1901976"/>
            <a:ext cx="1146386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oligopolistic market structure, a distinction between the demand for a firms' product and for the industry’s product is useful from the managerial point of 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Autonomous demand is also known as direct demand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 for complementary or supplementary goods is derived demand.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Durable goods create replacement demand whereas non durable goods do not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 of superior goods is directly related to income but in case of inferior goods this relationship is inverse.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8F9747-F1AE-4606-AE34-B336BDDAD6C4}"/>
              </a:ext>
            </a:extLst>
          </p:cNvPr>
          <p:cNvSpPr txBox="1"/>
          <p:nvPr/>
        </p:nvSpPr>
        <p:spPr>
          <a:xfrm>
            <a:off x="1" y="-44388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Demand- Meaning and Determinants </a:t>
            </a:r>
          </a:p>
        </p:txBody>
      </p:sp>
    </p:spTree>
    <p:extLst>
      <p:ext uri="{BB962C8B-B14F-4D97-AF65-F5344CB8AC3E}">
        <p14:creationId xmlns:p14="http://schemas.microsoft.com/office/powerpoint/2010/main" val="50778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320BF-9CDE-4E20-B45A-1A8416A75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6360" y="499671"/>
            <a:ext cx="4914530" cy="540397"/>
          </a:xfrm>
        </p:spPr>
        <p:txBody>
          <a:bodyPr>
            <a:normAutofit fontScale="90000"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Determinants of Demand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Footer Placeholder 2">
            <a:extLst>
              <a:ext uri="{FF2B5EF4-FFF2-40B4-BE49-F238E27FC236}">
                <a16:creationId xmlns:a16="http://schemas.microsoft.com/office/drawing/2014/main" id="{AFAD35F6-87BE-48D7-BE52-F39B2CAD9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9B5FBE0-625F-489A-861D-92274D6F63ED}"/>
              </a:ext>
            </a:extLst>
          </p:cNvPr>
          <p:cNvSpPr/>
          <p:nvPr/>
        </p:nvSpPr>
        <p:spPr>
          <a:xfrm>
            <a:off x="4914900" y="2971800"/>
            <a:ext cx="23622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Determinants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E982B06-67A0-42C1-8CE5-FD89EF309DD0}"/>
              </a:ext>
            </a:extLst>
          </p:cNvPr>
          <p:cNvCxnSpPr>
            <a:stCxn id="4" idx="0"/>
          </p:cNvCxnSpPr>
          <p:nvPr/>
        </p:nvCxnSpPr>
        <p:spPr>
          <a:xfrm flipV="1">
            <a:off x="6096000" y="1924050"/>
            <a:ext cx="0" cy="1047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68DC0F5-C5F0-4C51-BDEE-3966EC5F0A60}"/>
              </a:ext>
            </a:extLst>
          </p:cNvPr>
          <p:cNvCxnSpPr>
            <a:cxnSpLocks/>
          </p:cNvCxnSpPr>
          <p:nvPr/>
        </p:nvCxnSpPr>
        <p:spPr>
          <a:xfrm flipH="1">
            <a:off x="3829050" y="3648075"/>
            <a:ext cx="1085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59C3EC1-90B0-438E-874E-B80E18FAB0B9}"/>
              </a:ext>
            </a:extLst>
          </p:cNvPr>
          <p:cNvCxnSpPr>
            <a:cxnSpLocks/>
          </p:cNvCxnSpPr>
          <p:nvPr/>
        </p:nvCxnSpPr>
        <p:spPr>
          <a:xfrm flipH="1" flipV="1">
            <a:off x="4724400" y="2381250"/>
            <a:ext cx="752475" cy="676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BA2DCBE-E836-4B22-B47A-FCACEA870132}"/>
              </a:ext>
            </a:extLst>
          </p:cNvPr>
          <p:cNvCxnSpPr>
            <a:cxnSpLocks/>
          </p:cNvCxnSpPr>
          <p:nvPr/>
        </p:nvCxnSpPr>
        <p:spPr>
          <a:xfrm flipV="1">
            <a:off x="4724400" y="4162425"/>
            <a:ext cx="847725" cy="87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6657BE1-288C-4C28-A48B-9027C7FE5C25}"/>
              </a:ext>
            </a:extLst>
          </p:cNvPr>
          <p:cNvCxnSpPr>
            <a:cxnSpLocks/>
          </p:cNvCxnSpPr>
          <p:nvPr/>
        </p:nvCxnSpPr>
        <p:spPr>
          <a:xfrm flipV="1">
            <a:off x="6858000" y="2276475"/>
            <a:ext cx="619125" cy="885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7E21225-FA0B-451B-97C0-19F7C9A9B805}"/>
              </a:ext>
            </a:extLst>
          </p:cNvPr>
          <p:cNvCxnSpPr>
            <a:cxnSpLocks/>
          </p:cNvCxnSpPr>
          <p:nvPr/>
        </p:nvCxnSpPr>
        <p:spPr>
          <a:xfrm flipH="1" flipV="1">
            <a:off x="6858000" y="4162425"/>
            <a:ext cx="828675" cy="561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C29B53C-65B6-450E-9714-156CC66A31F2}"/>
              </a:ext>
            </a:extLst>
          </p:cNvPr>
          <p:cNvCxnSpPr>
            <a:cxnSpLocks/>
          </p:cNvCxnSpPr>
          <p:nvPr/>
        </p:nvCxnSpPr>
        <p:spPr>
          <a:xfrm>
            <a:off x="7277100" y="3648075"/>
            <a:ext cx="1000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D956DD7-782A-4256-972B-50E0A935343B}"/>
              </a:ext>
            </a:extLst>
          </p:cNvPr>
          <p:cNvCxnSpPr/>
          <p:nvPr/>
        </p:nvCxnSpPr>
        <p:spPr>
          <a:xfrm flipV="1">
            <a:off x="6096000" y="4267200"/>
            <a:ext cx="0" cy="1047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0842F65-092A-4B18-BF59-041F447B53DF}"/>
              </a:ext>
            </a:extLst>
          </p:cNvPr>
          <p:cNvSpPr/>
          <p:nvPr/>
        </p:nvSpPr>
        <p:spPr>
          <a:xfrm>
            <a:off x="7167562" y="1731839"/>
            <a:ext cx="1604955" cy="5641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 of product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FEB71F1-B01F-45D7-A35A-2E324C528CD4}"/>
              </a:ext>
            </a:extLst>
          </p:cNvPr>
          <p:cNvSpPr/>
          <p:nvPr/>
        </p:nvSpPr>
        <p:spPr>
          <a:xfrm>
            <a:off x="2950922" y="4814887"/>
            <a:ext cx="1773478" cy="8381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Wealth of a consumer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DEE3D6A-928E-430E-B2F7-20D0B4781E3A}"/>
              </a:ext>
            </a:extLst>
          </p:cNvPr>
          <p:cNvSpPr/>
          <p:nvPr/>
        </p:nvSpPr>
        <p:spPr>
          <a:xfrm>
            <a:off x="5273338" y="5310187"/>
            <a:ext cx="2095126" cy="8763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Taste &amp; Preferences of consumer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62BCD1AB-64E9-46B1-A84A-5CE5BC20FBBE}"/>
              </a:ext>
            </a:extLst>
          </p:cNvPr>
          <p:cNvSpPr/>
          <p:nvPr/>
        </p:nvSpPr>
        <p:spPr>
          <a:xfrm>
            <a:off x="7636123" y="4724400"/>
            <a:ext cx="1604955" cy="48577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Consumer’s Income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D1D434ED-CCB6-4323-876A-A61EEA18A3AD}"/>
              </a:ext>
            </a:extLst>
          </p:cNvPr>
          <p:cNvSpPr/>
          <p:nvPr/>
        </p:nvSpPr>
        <p:spPr>
          <a:xfrm>
            <a:off x="8277225" y="3376614"/>
            <a:ext cx="1693067" cy="56419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 of related goods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8FA28E8-1796-4A9D-BF7C-03E0E6FFEF0B}"/>
              </a:ext>
            </a:extLst>
          </p:cNvPr>
          <p:cNvSpPr/>
          <p:nvPr/>
        </p:nvSpPr>
        <p:spPr>
          <a:xfrm>
            <a:off x="3258106" y="1894782"/>
            <a:ext cx="1784412" cy="485774"/>
          </a:xfrm>
          <a:prstGeom prst="roundRect">
            <a:avLst/>
          </a:prstGeom>
          <a:solidFill>
            <a:srgbClr val="9F9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 Policies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8C311F2-3E97-4FBF-9B0A-55762D21D505}"/>
              </a:ext>
            </a:extLst>
          </p:cNvPr>
          <p:cNvSpPr/>
          <p:nvPr/>
        </p:nvSpPr>
        <p:spPr>
          <a:xfrm>
            <a:off x="5293522" y="1276350"/>
            <a:ext cx="1604955" cy="5953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Climatic Conditions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28E2301-764D-4EF3-825A-6E2A9BB7113F}"/>
              </a:ext>
            </a:extLst>
          </p:cNvPr>
          <p:cNvSpPr/>
          <p:nvPr/>
        </p:nvSpPr>
        <p:spPr>
          <a:xfrm>
            <a:off x="1944210" y="3455031"/>
            <a:ext cx="1884840" cy="48577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Demographic Conditions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5F8C3B-0D0E-410A-A0CB-6F4A74BA93A5}"/>
              </a:ext>
            </a:extLst>
          </p:cNvPr>
          <p:cNvSpPr txBox="1"/>
          <p:nvPr/>
        </p:nvSpPr>
        <p:spPr>
          <a:xfrm>
            <a:off x="1" y="-44388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Demand- Meaning and Determinants </a:t>
            </a:r>
          </a:p>
        </p:txBody>
      </p:sp>
    </p:spTree>
    <p:extLst>
      <p:ext uri="{BB962C8B-B14F-4D97-AF65-F5344CB8AC3E}">
        <p14:creationId xmlns:p14="http://schemas.microsoft.com/office/powerpoint/2010/main" val="2940556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87EB9EB-A37B-4542-BCC8-B970320CF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766" y="560451"/>
            <a:ext cx="2242351" cy="584786"/>
          </a:xfrm>
        </p:spPr>
        <p:txBody>
          <a:bodyPr/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F11893-5EBB-4AAB-BDAC-8C361FA0B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61" y="1514906"/>
            <a:ext cx="10515600" cy="4351338"/>
          </a:xfrm>
        </p:spPr>
        <p:txBody>
          <a:bodyPr/>
          <a:lstStyle/>
          <a:p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Dwivedi D N, Managerial Economics, Vikas Publishing House Pvt. </a:t>
            </a:r>
            <a:r>
              <a:rPr 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Ltd, 2006</a:t>
            </a:r>
          </a:p>
          <a:p>
            <a:endParaRPr lang="en-IN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8CB5CAA2-A10B-42AA-9C3E-F45E7D4B3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C6F6EC-B027-441F-B1CF-DE05B775E5B4}"/>
              </a:ext>
            </a:extLst>
          </p:cNvPr>
          <p:cNvSpPr txBox="1"/>
          <p:nvPr/>
        </p:nvSpPr>
        <p:spPr>
          <a:xfrm>
            <a:off x="1" y="-44388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Demand- Meaning and Determinants </a:t>
            </a:r>
          </a:p>
        </p:txBody>
      </p:sp>
    </p:spTree>
    <p:extLst>
      <p:ext uri="{BB962C8B-B14F-4D97-AF65-F5344CB8AC3E}">
        <p14:creationId xmlns:p14="http://schemas.microsoft.com/office/powerpoint/2010/main" val="251123767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215</TotalTime>
  <Words>718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Century Gothic</vt:lpstr>
      <vt:lpstr>MS Shell Dlg 2</vt:lpstr>
      <vt:lpstr>Times New Roman</vt:lpstr>
      <vt:lpstr>Wingdings</vt:lpstr>
      <vt:lpstr>Wingdings 3</vt:lpstr>
      <vt:lpstr>Wisp</vt:lpstr>
      <vt:lpstr>Madison</vt:lpstr>
      <vt:lpstr>Demand- Meaning and Determinants  </vt:lpstr>
      <vt:lpstr>Demand- Meaning</vt:lpstr>
      <vt:lpstr>PowerPoint Presentation</vt:lpstr>
      <vt:lpstr>Types of Demand</vt:lpstr>
      <vt:lpstr>PowerPoint Presentation</vt:lpstr>
      <vt:lpstr>Key Points</vt:lpstr>
      <vt:lpstr>Determinants of Demand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Pratap</dc:creator>
  <cp:lastModifiedBy>Ritishaa Singh</cp:lastModifiedBy>
  <cp:revision>72</cp:revision>
  <dcterms:created xsi:type="dcterms:W3CDTF">2021-11-26T19:33:14Z</dcterms:created>
  <dcterms:modified xsi:type="dcterms:W3CDTF">2021-12-07T05:19:01Z</dcterms:modified>
</cp:coreProperties>
</file>