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60" r:id="rId6"/>
    <p:sldId id="259" r:id="rId7"/>
    <p:sldId id="261" r:id="rId8"/>
    <p:sldId id="262"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80" autoAdjust="0"/>
    <p:restoredTop sz="94660"/>
  </p:normalViewPr>
  <p:slideViewPr>
    <p:cSldViewPr snapToGrid="0">
      <p:cViewPr varScale="1">
        <p:scale>
          <a:sx n="53" d="100"/>
          <a:sy n="53" d="100"/>
        </p:scale>
        <p:origin x="754" y="2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8A9F3-6E52-45BB-8360-8BD2579D8E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0B5691BE-7202-4216-8D7F-CC6612F6D0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71123544-8EEF-4984-B5C7-A99A2E478F67}"/>
              </a:ext>
            </a:extLst>
          </p:cNvPr>
          <p:cNvSpPr>
            <a:spLocks noGrp="1"/>
          </p:cNvSpPr>
          <p:nvPr>
            <p:ph type="dt" sz="half" idx="10"/>
          </p:nvPr>
        </p:nvSpPr>
        <p:spPr/>
        <p:txBody>
          <a:bodyPr/>
          <a:lstStyle/>
          <a:p>
            <a:fld id="{E97E1018-F2FF-43AA-B8B9-F8F4534C0CF4}" type="datetimeFigureOut">
              <a:rPr lang="en-IN" smtClean="0"/>
              <a:t>02-12-2021</a:t>
            </a:fld>
            <a:endParaRPr lang="en-IN"/>
          </a:p>
        </p:txBody>
      </p:sp>
      <p:sp>
        <p:nvSpPr>
          <p:cNvPr id="5" name="Footer Placeholder 4">
            <a:extLst>
              <a:ext uri="{FF2B5EF4-FFF2-40B4-BE49-F238E27FC236}">
                <a16:creationId xmlns:a16="http://schemas.microsoft.com/office/drawing/2014/main" id="{14C32487-DEC9-4F6F-A3E8-827F9C157E3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E7D45B0-506B-477C-8B3E-4A73D3CD3739}"/>
              </a:ext>
            </a:extLst>
          </p:cNvPr>
          <p:cNvSpPr>
            <a:spLocks noGrp="1"/>
          </p:cNvSpPr>
          <p:nvPr>
            <p:ph type="sldNum" sz="quarter" idx="12"/>
          </p:nvPr>
        </p:nvSpPr>
        <p:spPr/>
        <p:txBody>
          <a:bodyPr/>
          <a:lstStyle/>
          <a:p>
            <a:fld id="{FD756883-0CD8-46C8-946C-A33A5C3B5628}" type="slidenum">
              <a:rPr lang="en-IN" smtClean="0"/>
              <a:t>‹#›</a:t>
            </a:fld>
            <a:endParaRPr lang="en-IN"/>
          </a:p>
        </p:txBody>
      </p:sp>
    </p:spTree>
    <p:extLst>
      <p:ext uri="{BB962C8B-B14F-4D97-AF65-F5344CB8AC3E}">
        <p14:creationId xmlns:p14="http://schemas.microsoft.com/office/powerpoint/2010/main" val="2867634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9F7FA-4217-443C-AE85-59DEE9387AF2}"/>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2D8E5F3-C832-4782-B147-852FB4A2359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84A1B77-7F73-45C4-AFDC-387CA7476399}"/>
              </a:ext>
            </a:extLst>
          </p:cNvPr>
          <p:cNvSpPr>
            <a:spLocks noGrp="1"/>
          </p:cNvSpPr>
          <p:nvPr>
            <p:ph type="dt" sz="half" idx="10"/>
          </p:nvPr>
        </p:nvSpPr>
        <p:spPr/>
        <p:txBody>
          <a:bodyPr/>
          <a:lstStyle/>
          <a:p>
            <a:fld id="{E97E1018-F2FF-43AA-B8B9-F8F4534C0CF4}" type="datetimeFigureOut">
              <a:rPr lang="en-IN" smtClean="0"/>
              <a:t>02-12-2021</a:t>
            </a:fld>
            <a:endParaRPr lang="en-IN"/>
          </a:p>
        </p:txBody>
      </p:sp>
      <p:sp>
        <p:nvSpPr>
          <p:cNvPr id="5" name="Footer Placeholder 4">
            <a:extLst>
              <a:ext uri="{FF2B5EF4-FFF2-40B4-BE49-F238E27FC236}">
                <a16:creationId xmlns:a16="http://schemas.microsoft.com/office/drawing/2014/main" id="{9F562185-DC9C-4853-AD29-7B78B8F05DA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E72D054-63D4-4FF8-BAE2-95CB300C5285}"/>
              </a:ext>
            </a:extLst>
          </p:cNvPr>
          <p:cNvSpPr>
            <a:spLocks noGrp="1"/>
          </p:cNvSpPr>
          <p:nvPr>
            <p:ph type="sldNum" sz="quarter" idx="12"/>
          </p:nvPr>
        </p:nvSpPr>
        <p:spPr/>
        <p:txBody>
          <a:bodyPr/>
          <a:lstStyle/>
          <a:p>
            <a:fld id="{FD756883-0CD8-46C8-946C-A33A5C3B5628}" type="slidenum">
              <a:rPr lang="en-IN" smtClean="0"/>
              <a:t>‹#›</a:t>
            </a:fld>
            <a:endParaRPr lang="en-IN"/>
          </a:p>
        </p:txBody>
      </p:sp>
    </p:spTree>
    <p:extLst>
      <p:ext uri="{BB962C8B-B14F-4D97-AF65-F5344CB8AC3E}">
        <p14:creationId xmlns:p14="http://schemas.microsoft.com/office/powerpoint/2010/main" val="438067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081327A-9205-441A-8E33-C0AB119C041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71994E3F-BFC7-47A6-BBA7-20A56137F57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31CF8C9-7B01-4D24-9C4D-3AB7BCB24DDB}"/>
              </a:ext>
            </a:extLst>
          </p:cNvPr>
          <p:cNvSpPr>
            <a:spLocks noGrp="1"/>
          </p:cNvSpPr>
          <p:nvPr>
            <p:ph type="dt" sz="half" idx="10"/>
          </p:nvPr>
        </p:nvSpPr>
        <p:spPr/>
        <p:txBody>
          <a:bodyPr/>
          <a:lstStyle/>
          <a:p>
            <a:fld id="{E97E1018-F2FF-43AA-B8B9-F8F4534C0CF4}" type="datetimeFigureOut">
              <a:rPr lang="en-IN" smtClean="0"/>
              <a:t>02-12-2021</a:t>
            </a:fld>
            <a:endParaRPr lang="en-IN"/>
          </a:p>
        </p:txBody>
      </p:sp>
      <p:sp>
        <p:nvSpPr>
          <p:cNvPr id="5" name="Footer Placeholder 4">
            <a:extLst>
              <a:ext uri="{FF2B5EF4-FFF2-40B4-BE49-F238E27FC236}">
                <a16:creationId xmlns:a16="http://schemas.microsoft.com/office/drawing/2014/main" id="{2DF68B97-97FA-46C2-B62A-8550BEC37E4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5A1D249-1A01-4592-982C-8D71D0C86BF4}"/>
              </a:ext>
            </a:extLst>
          </p:cNvPr>
          <p:cNvSpPr>
            <a:spLocks noGrp="1"/>
          </p:cNvSpPr>
          <p:nvPr>
            <p:ph type="sldNum" sz="quarter" idx="12"/>
          </p:nvPr>
        </p:nvSpPr>
        <p:spPr/>
        <p:txBody>
          <a:bodyPr/>
          <a:lstStyle/>
          <a:p>
            <a:fld id="{FD756883-0CD8-46C8-946C-A33A5C3B5628}" type="slidenum">
              <a:rPr lang="en-IN" smtClean="0"/>
              <a:t>‹#›</a:t>
            </a:fld>
            <a:endParaRPr lang="en-IN"/>
          </a:p>
        </p:txBody>
      </p:sp>
    </p:spTree>
    <p:extLst>
      <p:ext uri="{BB962C8B-B14F-4D97-AF65-F5344CB8AC3E}">
        <p14:creationId xmlns:p14="http://schemas.microsoft.com/office/powerpoint/2010/main" val="319448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97E1018-F2FF-43AA-B8B9-F8F4534C0CF4}" type="datetimeFigureOut">
              <a:rPr lang="en-IN" smtClean="0"/>
              <a:t>02-12-2021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rIns="45720"/>
          <a:lstStyle/>
          <a:p>
            <a:fld id="{FD756883-0CD8-46C8-946C-A33A5C3B5628}" type="slidenum">
              <a:rPr lang="en-IN" smtClean="0"/>
              <a:t>‹#›</a:t>
            </a:fld>
            <a:endParaRPr lang="en-IN"/>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21422812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7E1018-F2FF-43AA-B8B9-F8F4534C0CF4}" type="datetimeFigureOut">
              <a:rPr lang="en-IN" smtClean="0"/>
              <a:t>02-12-2021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D756883-0CD8-46C8-946C-A33A5C3B5628}" type="slidenum">
              <a:rPr lang="en-IN" smtClean="0"/>
              <a:t>‹#›</a:t>
            </a:fld>
            <a:endParaRPr lang="en-IN"/>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13445962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7E1018-F2FF-43AA-B8B9-F8F4534C0CF4}" type="datetimeFigureOut">
              <a:rPr lang="en-IN" smtClean="0"/>
              <a:t>02-12-2021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D756883-0CD8-46C8-946C-A33A5C3B5628}" type="slidenum">
              <a:rPr lang="en-IN" smtClean="0"/>
              <a:t>‹#›</a:t>
            </a:fld>
            <a:endParaRPr lang="en-IN"/>
          </a:p>
        </p:txBody>
      </p:sp>
    </p:spTree>
    <p:extLst>
      <p:ext uri="{BB962C8B-B14F-4D97-AF65-F5344CB8AC3E}">
        <p14:creationId xmlns:p14="http://schemas.microsoft.com/office/powerpoint/2010/main" val="39482565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97E1018-F2FF-43AA-B8B9-F8F4534C0CF4}" type="datetimeFigureOut">
              <a:rPr lang="en-IN" smtClean="0"/>
              <a:t>02-12-2021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D756883-0CD8-46C8-946C-A33A5C3B5628}" type="slidenum">
              <a:rPr lang="en-IN" smtClean="0"/>
              <a:t>‹#›</a:t>
            </a:fld>
            <a:endParaRPr lang="en-IN"/>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41952576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97E1018-F2FF-43AA-B8B9-F8F4534C0CF4}" type="datetimeFigureOut">
              <a:rPr lang="en-IN" smtClean="0"/>
              <a:t>02-12-2021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D756883-0CD8-46C8-946C-A33A5C3B5628}" type="slidenum">
              <a:rPr lang="en-IN" smtClean="0"/>
              <a:t>‹#›</a:t>
            </a:fld>
            <a:endParaRPr lang="en-IN"/>
          </a:p>
        </p:txBody>
      </p:sp>
    </p:spTree>
    <p:extLst>
      <p:ext uri="{BB962C8B-B14F-4D97-AF65-F5344CB8AC3E}">
        <p14:creationId xmlns:p14="http://schemas.microsoft.com/office/powerpoint/2010/main" val="16736381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97E1018-F2FF-43AA-B8B9-F8F4534C0CF4}" type="datetimeFigureOut">
              <a:rPr lang="en-IN" smtClean="0"/>
              <a:t>02-12-2021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D756883-0CD8-46C8-946C-A33A5C3B5628}" type="slidenum">
              <a:rPr lang="en-IN" smtClean="0"/>
              <a:t>‹#›</a:t>
            </a:fld>
            <a:endParaRPr lang="en-IN"/>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25800006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E97E1018-F2FF-43AA-B8B9-F8F4534C0CF4}" type="datetimeFigureOut">
              <a:rPr lang="en-IN" smtClean="0"/>
              <a:t>02-12-2021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D756883-0CD8-46C8-946C-A33A5C3B5628}" type="slidenum">
              <a:rPr lang="en-IN" smtClean="0"/>
              <a:t>‹#›</a:t>
            </a:fld>
            <a:endParaRPr lang="en-IN"/>
          </a:p>
        </p:txBody>
      </p:sp>
    </p:spTree>
    <p:extLst>
      <p:ext uri="{BB962C8B-B14F-4D97-AF65-F5344CB8AC3E}">
        <p14:creationId xmlns:p14="http://schemas.microsoft.com/office/powerpoint/2010/main" val="34713879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97E1018-F2FF-43AA-B8B9-F8F4534C0CF4}" type="datetimeFigureOut">
              <a:rPr lang="en-IN" smtClean="0"/>
              <a:t>02-12-2021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D756883-0CD8-46C8-946C-A33A5C3B5628}" type="slidenum">
              <a:rPr lang="en-IN" smtClean="0"/>
              <a:t>‹#›</a:t>
            </a:fld>
            <a:endParaRPr lang="en-IN"/>
          </a:p>
        </p:txBody>
      </p:sp>
    </p:spTree>
    <p:extLst>
      <p:ext uri="{BB962C8B-B14F-4D97-AF65-F5344CB8AC3E}">
        <p14:creationId xmlns:p14="http://schemas.microsoft.com/office/powerpoint/2010/main" val="3670594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ED470-C969-49EE-92C7-DC2943F45D1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B8916B1-962E-429C-A765-C5C6664CDF2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4563050-E746-42B5-B944-91059D044581}"/>
              </a:ext>
            </a:extLst>
          </p:cNvPr>
          <p:cNvSpPr>
            <a:spLocks noGrp="1"/>
          </p:cNvSpPr>
          <p:nvPr>
            <p:ph type="dt" sz="half" idx="10"/>
          </p:nvPr>
        </p:nvSpPr>
        <p:spPr/>
        <p:txBody>
          <a:bodyPr/>
          <a:lstStyle/>
          <a:p>
            <a:fld id="{E97E1018-F2FF-43AA-B8B9-F8F4534C0CF4}" type="datetimeFigureOut">
              <a:rPr lang="en-IN" smtClean="0"/>
              <a:t>02-12-2021</a:t>
            </a:fld>
            <a:endParaRPr lang="en-IN"/>
          </a:p>
        </p:txBody>
      </p:sp>
      <p:sp>
        <p:nvSpPr>
          <p:cNvPr id="5" name="Footer Placeholder 4">
            <a:extLst>
              <a:ext uri="{FF2B5EF4-FFF2-40B4-BE49-F238E27FC236}">
                <a16:creationId xmlns:a16="http://schemas.microsoft.com/office/drawing/2014/main" id="{7FC32608-22B2-46CD-8765-D0F5D41796F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3284557-F190-4802-B25F-CC708E9B766B}"/>
              </a:ext>
            </a:extLst>
          </p:cNvPr>
          <p:cNvSpPr>
            <a:spLocks noGrp="1"/>
          </p:cNvSpPr>
          <p:nvPr>
            <p:ph type="sldNum" sz="quarter" idx="12"/>
          </p:nvPr>
        </p:nvSpPr>
        <p:spPr/>
        <p:txBody>
          <a:bodyPr/>
          <a:lstStyle/>
          <a:p>
            <a:fld id="{FD756883-0CD8-46C8-946C-A33A5C3B5628}" type="slidenum">
              <a:rPr lang="en-IN" smtClean="0"/>
              <a:t>‹#›</a:t>
            </a:fld>
            <a:endParaRPr lang="en-IN"/>
          </a:p>
        </p:txBody>
      </p:sp>
    </p:spTree>
    <p:extLst>
      <p:ext uri="{BB962C8B-B14F-4D97-AF65-F5344CB8AC3E}">
        <p14:creationId xmlns:p14="http://schemas.microsoft.com/office/powerpoint/2010/main" val="40772209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97E1018-F2FF-43AA-B8B9-F8F4534C0CF4}" type="datetimeFigureOut">
              <a:rPr lang="en-IN" smtClean="0"/>
              <a:t>02-12-2021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D756883-0CD8-46C8-946C-A33A5C3B5628}" type="slidenum">
              <a:rPr lang="en-IN" smtClean="0"/>
              <a:t>‹#›</a:t>
            </a:fld>
            <a:endParaRPr lang="en-IN"/>
          </a:p>
        </p:txBody>
      </p:sp>
    </p:spTree>
    <p:extLst>
      <p:ext uri="{BB962C8B-B14F-4D97-AF65-F5344CB8AC3E}">
        <p14:creationId xmlns:p14="http://schemas.microsoft.com/office/powerpoint/2010/main" val="39883746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7E1018-F2FF-43AA-B8B9-F8F4534C0CF4}" type="datetimeFigureOut">
              <a:rPr lang="en-IN" smtClean="0"/>
              <a:t>02-12-2021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D756883-0CD8-46C8-946C-A33A5C3B5628}" type="slidenum">
              <a:rPr lang="en-IN" smtClean="0"/>
              <a:t>‹#›</a:t>
            </a:fld>
            <a:endParaRPr lang="en-IN"/>
          </a:p>
        </p:txBody>
      </p:sp>
    </p:spTree>
    <p:extLst>
      <p:ext uri="{BB962C8B-B14F-4D97-AF65-F5344CB8AC3E}">
        <p14:creationId xmlns:p14="http://schemas.microsoft.com/office/powerpoint/2010/main" val="39649973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7E1018-F2FF-43AA-B8B9-F8F4534C0CF4}" type="datetimeFigureOut">
              <a:rPr lang="en-IN" smtClean="0"/>
              <a:t>02-12-2021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D756883-0CD8-46C8-946C-A33A5C3B5628}" type="slidenum">
              <a:rPr lang="en-IN" smtClean="0"/>
              <a:t>‹#›</a:t>
            </a:fld>
            <a:endParaRPr lang="en-IN"/>
          </a:p>
        </p:txBody>
      </p:sp>
    </p:spTree>
    <p:extLst>
      <p:ext uri="{BB962C8B-B14F-4D97-AF65-F5344CB8AC3E}">
        <p14:creationId xmlns:p14="http://schemas.microsoft.com/office/powerpoint/2010/main" val="81235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A19EF-8C74-4ECB-819E-F05AA754CF8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F2F9A794-5E80-45A0-A27B-4F2814E068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684FC8F-B638-440A-A7E3-7C7523B3DB44}"/>
              </a:ext>
            </a:extLst>
          </p:cNvPr>
          <p:cNvSpPr>
            <a:spLocks noGrp="1"/>
          </p:cNvSpPr>
          <p:nvPr>
            <p:ph type="dt" sz="half" idx="10"/>
          </p:nvPr>
        </p:nvSpPr>
        <p:spPr/>
        <p:txBody>
          <a:bodyPr/>
          <a:lstStyle/>
          <a:p>
            <a:fld id="{E97E1018-F2FF-43AA-B8B9-F8F4534C0CF4}" type="datetimeFigureOut">
              <a:rPr lang="en-IN" smtClean="0"/>
              <a:t>02-12-2021</a:t>
            </a:fld>
            <a:endParaRPr lang="en-IN"/>
          </a:p>
        </p:txBody>
      </p:sp>
      <p:sp>
        <p:nvSpPr>
          <p:cNvPr id="5" name="Footer Placeholder 4">
            <a:extLst>
              <a:ext uri="{FF2B5EF4-FFF2-40B4-BE49-F238E27FC236}">
                <a16:creationId xmlns:a16="http://schemas.microsoft.com/office/drawing/2014/main" id="{0B94935A-439B-4AED-AF14-53DB31E43EE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C8CF4EE-3D57-488B-903A-2E48FAF66111}"/>
              </a:ext>
            </a:extLst>
          </p:cNvPr>
          <p:cNvSpPr>
            <a:spLocks noGrp="1"/>
          </p:cNvSpPr>
          <p:nvPr>
            <p:ph type="sldNum" sz="quarter" idx="12"/>
          </p:nvPr>
        </p:nvSpPr>
        <p:spPr/>
        <p:txBody>
          <a:bodyPr/>
          <a:lstStyle/>
          <a:p>
            <a:fld id="{FD756883-0CD8-46C8-946C-A33A5C3B5628}" type="slidenum">
              <a:rPr lang="en-IN" smtClean="0"/>
              <a:t>‹#›</a:t>
            </a:fld>
            <a:endParaRPr lang="en-IN"/>
          </a:p>
        </p:txBody>
      </p:sp>
    </p:spTree>
    <p:extLst>
      <p:ext uri="{BB962C8B-B14F-4D97-AF65-F5344CB8AC3E}">
        <p14:creationId xmlns:p14="http://schemas.microsoft.com/office/powerpoint/2010/main" val="1552278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C49ED-ECE3-4CFF-8A15-490368AA9BE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67D07ABD-6A1E-4FFC-A4DA-7B4581FA6D4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E57F4E7C-877A-43E7-86C6-C0023C0C6C1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DD3A57C9-7191-439F-98FC-8668E81D1B88}"/>
              </a:ext>
            </a:extLst>
          </p:cNvPr>
          <p:cNvSpPr>
            <a:spLocks noGrp="1"/>
          </p:cNvSpPr>
          <p:nvPr>
            <p:ph type="dt" sz="half" idx="10"/>
          </p:nvPr>
        </p:nvSpPr>
        <p:spPr/>
        <p:txBody>
          <a:bodyPr/>
          <a:lstStyle/>
          <a:p>
            <a:fld id="{E97E1018-F2FF-43AA-B8B9-F8F4534C0CF4}" type="datetimeFigureOut">
              <a:rPr lang="en-IN" smtClean="0"/>
              <a:t>02-12-2021</a:t>
            </a:fld>
            <a:endParaRPr lang="en-IN"/>
          </a:p>
        </p:txBody>
      </p:sp>
      <p:sp>
        <p:nvSpPr>
          <p:cNvPr id="6" name="Footer Placeholder 5">
            <a:extLst>
              <a:ext uri="{FF2B5EF4-FFF2-40B4-BE49-F238E27FC236}">
                <a16:creationId xmlns:a16="http://schemas.microsoft.com/office/drawing/2014/main" id="{2E729F3F-B335-4AFE-B9BA-D95860D3566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FB2683C-C889-4483-9AF4-0C4C36F2A949}"/>
              </a:ext>
            </a:extLst>
          </p:cNvPr>
          <p:cNvSpPr>
            <a:spLocks noGrp="1"/>
          </p:cNvSpPr>
          <p:nvPr>
            <p:ph type="sldNum" sz="quarter" idx="12"/>
          </p:nvPr>
        </p:nvSpPr>
        <p:spPr/>
        <p:txBody>
          <a:bodyPr/>
          <a:lstStyle/>
          <a:p>
            <a:fld id="{FD756883-0CD8-46C8-946C-A33A5C3B5628}" type="slidenum">
              <a:rPr lang="en-IN" smtClean="0"/>
              <a:t>‹#›</a:t>
            </a:fld>
            <a:endParaRPr lang="en-IN"/>
          </a:p>
        </p:txBody>
      </p:sp>
    </p:spTree>
    <p:extLst>
      <p:ext uri="{BB962C8B-B14F-4D97-AF65-F5344CB8AC3E}">
        <p14:creationId xmlns:p14="http://schemas.microsoft.com/office/powerpoint/2010/main" val="2882001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E8DE6-27D2-4843-BCC2-85C3CBB0E249}"/>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BF583C6-909E-4637-BB1D-1027A3964F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DDB073A-B22A-45D5-ABAA-981618E1BE4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16233D53-2CA1-4F26-8E42-502DBFBBA3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650F751-3CC8-4452-A72D-DCA3C96206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FFA292F8-F2A1-4C58-8FE3-2F9E505AE1D2}"/>
              </a:ext>
            </a:extLst>
          </p:cNvPr>
          <p:cNvSpPr>
            <a:spLocks noGrp="1"/>
          </p:cNvSpPr>
          <p:nvPr>
            <p:ph type="dt" sz="half" idx="10"/>
          </p:nvPr>
        </p:nvSpPr>
        <p:spPr/>
        <p:txBody>
          <a:bodyPr/>
          <a:lstStyle/>
          <a:p>
            <a:fld id="{E97E1018-F2FF-43AA-B8B9-F8F4534C0CF4}" type="datetimeFigureOut">
              <a:rPr lang="en-IN" smtClean="0"/>
              <a:t>02-12-2021</a:t>
            </a:fld>
            <a:endParaRPr lang="en-IN"/>
          </a:p>
        </p:txBody>
      </p:sp>
      <p:sp>
        <p:nvSpPr>
          <p:cNvPr id="8" name="Footer Placeholder 7">
            <a:extLst>
              <a:ext uri="{FF2B5EF4-FFF2-40B4-BE49-F238E27FC236}">
                <a16:creationId xmlns:a16="http://schemas.microsoft.com/office/drawing/2014/main" id="{D8D865E6-93F0-4569-86D3-1386050A7822}"/>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A2C08442-8055-44CF-A166-53C41D0C90DA}"/>
              </a:ext>
            </a:extLst>
          </p:cNvPr>
          <p:cNvSpPr>
            <a:spLocks noGrp="1"/>
          </p:cNvSpPr>
          <p:nvPr>
            <p:ph type="sldNum" sz="quarter" idx="12"/>
          </p:nvPr>
        </p:nvSpPr>
        <p:spPr/>
        <p:txBody>
          <a:bodyPr/>
          <a:lstStyle/>
          <a:p>
            <a:fld id="{FD756883-0CD8-46C8-946C-A33A5C3B5628}" type="slidenum">
              <a:rPr lang="en-IN" smtClean="0"/>
              <a:t>‹#›</a:t>
            </a:fld>
            <a:endParaRPr lang="en-IN"/>
          </a:p>
        </p:txBody>
      </p:sp>
    </p:spTree>
    <p:extLst>
      <p:ext uri="{BB962C8B-B14F-4D97-AF65-F5344CB8AC3E}">
        <p14:creationId xmlns:p14="http://schemas.microsoft.com/office/powerpoint/2010/main" val="2409197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2BA3B-2609-4CBF-B8C2-3FADB8E2CA2A}"/>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CB6D5344-5373-4A7F-A421-A606A930901F}"/>
              </a:ext>
            </a:extLst>
          </p:cNvPr>
          <p:cNvSpPr>
            <a:spLocks noGrp="1"/>
          </p:cNvSpPr>
          <p:nvPr>
            <p:ph type="dt" sz="half" idx="10"/>
          </p:nvPr>
        </p:nvSpPr>
        <p:spPr/>
        <p:txBody>
          <a:bodyPr/>
          <a:lstStyle/>
          <a:p>
            <a:fld id="{E97E1018-F2FF-43AA-B8B9-F8F4534C0CF4}" type="datetimeFigureOut">
              <a:rPr lang="en-IN" smtClean="0"/>
              <a:t>02-12-2021</a:t>
            </a:fld>
            <a:endParaRPr lang="en-IN"/>
          </a:p>
        </p:txBody>
      </p:sp>
      <p:sp>
        <p:nvSpPr>
          <p:cNvPr id="4" name="Footer Placeholder 3">
            <a:extLst>
              <a:ext uri="{FF2B5EF4-FFF2-40B4-BE49-F238E27FC236}">
                <a16:creationId xmlns:a16="http://schemas.microsoft.com/office/drawing/2014/main" id="{E2936B1C-FAEF-473E-B36C-5CD0FED1C92A}"/>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3F875EEE-096C-47B5-ABDC-8D244B9A373C}"/>
              </a:ext>
            </a:extLst>
          </p:cNvPr>
          <p:cNvSpPr>
            <a:spLocks noGrp="1"/>
          </p:cNvSpPr>
          <p:nvPr>
            <p:ph type="sldNum" sz="quarter" idx="12"/>
          </p:nvPr>
        </p:nvSpPr>
        <p:spPr/>
        <p:txBody>
          <a:bodyPr/>
          <a:lstStyle/>
          <a:p>
            <a:fld id="{FD756883-0CD8-46C8-946C-A33A5C3B5628}" type="slidenum">
              <a:rPr lang="en-IN" smtClean="0"/>
              <a:t>‹#›</a:t>
            </a:fld>
            <a:endParaRPr lang="en-IN"/>
          </a:p>
        </p:txBody>
      </p:sp>
    </p:spTree>
    <p:extLst>
      <p:ext uri="{BB962C8B-B14F-4D97-AF65-F5344CB8AC3E}">
        <p14:creationId xmlns:p14="http://schemas.microsoft.com/office/powerpoint/2010/main" val="1496236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F961833-AB94-4FEC-9646-BD7060ECE565}"/>
              </a:ext>
            </a:extLst>
          </p:cNvPr>
          <p:cNvSpPr>
            <a:spLocks noGrp="1"/>
          </p:cNvSpPr>
          <p:nvPr>
            <p:ph type="dt" sz="half" idx="10"/>
          </p:nvPr>
        </p:nvSpPr>
        <p:spPr/>
        <p:txBody>
          <a:bodyPr/>
          <a:lstStyle/>
          <a:p>
            <a:fld id="{E97E1018-F2FF-43AA-B8B9-F8F4534C0CF4}" type="datetimeFigureOut">
              <a:rPr lang="en-IN" smtClean="0"/>
              <a:t>02-12-2021</a:t>
            </a:fld>
            <a:endParaRPr lang="en-IN"/>
          </a:p>
        </p:txBody>
      </p:sp>
      <p:sp>
        <p:nvSpPr>
          <p:cNvPr id="3" name="Footer Placeholder 2">
            <a:extLst>
              <a:ext uri="{FF2B5EF4-FFF2-40B4-BE49-F238E27FC236}">
                <a16:creationId xmlns:a16="http://schemas.microsoft.com/office/drawing/2014/main" id="{89DB5F51-7306-4663-99EE-6E9857608794}"/>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DDF7CD6C-D6BF-4757-A655-F6D033096946}"/>
              </a:ext>
            </a:extLst>
          </p:cNvPr>
          <p:cNvSpPr>
            <a:spLocks noGrp="1"/>
          </p:cNvSpPr>
          <p:nvPr>
            <p:ph type="sldNum" sz="quarter" idx="12"/>
          </p:nvPr>
        </p:nvSpPr>
        <p:spPr/>
        <p:txBody>
          <a:bodyPr/>
          <a:lstStyle/>
          <a:p>
            <a:fld id="{FD756883-0CD8-46C8-946C-A33A5C3B5628}" type="slidenum">
              <a:rPr lang="en-IN" smtClean="0"/>
              <a:t>‹#›</a:t>
            </a:fld>
            <a:endParaRPr lang="en-IN"/>
          </a:p>
        </p:txBody>
      </p:sp>
    </p:spTree>
    <p:extLst>
      <p:ext uri="{BB962C8B-B14F-4D97-AF65-F5344CB8AC3E}">
        <p14:creationId xmlns:p14="http://schemas.microsoft.com/office/powerpoint/2010/main" val="1149044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AEBC5-F634-471D-AF33-D2E6263F41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F52E498-0424-4DD3-AD84-FB31E41F16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BF35D9DC-9697-4084-AC1A-A11C98038A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6D9320-14D0-4E56-B971-081E5447FD53}"/>
              </a:ext>
            </a:extLst>
          </p:cNvPr>
          <p:cNvSpPr>
            <a:spLocks noGrp="1"/>
          </p:cNvSpPr>
          <p:nvPr>
            <p:ph type="dt" sz="half" idx="10"/>
          </p:nvPr>
        </p:nvSpPr>
        <p:spPr/>
        <p:txBody>
          <a:bodyPr/>
          <a:lstStyle/>
          <a:p>
            <a:fld id="{E97E1018-F2FF-43AA-B8B9-F8F4534C0CF4}" type="datetimeFigureOut">
              <a:rPr lang="en-IN" smtClean="0"/>
              <a:t>02-12-2021</a:t>
            </a:fld>
            <a:endParaRPr lang="en-IN"/>
          </a:p>
        </p:txBody>
      </p:sp>
      <p:sp>
        <p:nvSpPr>
          <p:cNvPr id="6" name="Footer Placeholder 5">
            <a:extLst>
              <a:ext uri="{FF2B5EF4-FFF2-40B4-BE49-F238E27FC236}">
                <a16:creationId xmlns:a16="http://schemas.microsoft.com/office/drawing/2014/main" id="{0006E703-D0D7-4A61-8092-26562C06D9F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DAC4896-AC24-4A22-94EA-68CB5C09D89B}"/>
              </a:ext>
            </a:extLst>
          </p:cNvPr>
          <p:cNvSpPr>
            <a:spLocks noGrp="1"/>
          </p:cNvSpPr>
          <p:nvPr>
            <p:ph type="sldNum" sz="quarter" idx="12"/>
          </p:nvPr>
        </p:nvSpPr>
        <p:spPr/>
        <p:txBody>
          <a:bodyPr/>
          <a:lstStyle/>
          <a:p>
            <a:fld id="{FD756883-0CD8-46C8-946C-A33A5C3B5628}" type="slidenum">
              <a:rPr lang="en-IN" smtClean="0"/>
              <a:t>‹#›</a:t>
            </a:fld>
            <a:endParaRPr lang="en-IN"/>
          </a:p>
        </p:txBody>
      </p:sp>
    </p:spTree>
    <p:extLst>
      <p:ext uri="{BB962C8B-B14F-4D97-AF65-F5344CB8AC3E}">
        <p14:creationId xmlns:p14="http://schemas.microsoft.com/office/powerpoint/2010/main" val="1734299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D9C08-D687-4567-982F-C5069D9A0B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60DB8B53-CC94-4142-8A56-CBE23BC277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B6021B3B-30C9-4D88-8895-F19CBBEF00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3B4599-DA52-4AA7-883F-EA805DF82162}"/>
              </a:ext>
            </a:extLst>
          </p:cNvPr>
          <p:cNvSpPr>
            <a:spLocks noGrp="1"/>
          </p:cNvSpPr>
          <p:nvPr>
            <p:ph type="dt" sz="half" idx="10"/>
          </p:nvPr>
        </p:nvSpPr>
        <p:spPr/>
        <p:txBody>
          <a:bodyPr/>
          <a:lstStyle/>
          <a:p>
            <a:fld id="{E97E1018-F2FF-43AA-B8B9-F8F4534C0CF4}" type="datetimeFigureOut">
              <a:rPr lang="en-IN" smtClean="0"/>
              <a:t>02-12-2021</a:t>
            </a:fld>
            <a:endParaRPr lang="en-IN"/>
          </a:p>
        </p:txBody>
      </p:sp>
      <p:sp>
        <p:nvSpPr>
          <p:cNvPr id="6" name="Footer Placeholder 5">
            <a:extLst>
              <a:ext uri="{FF2B5EF4-FFF2-40B4-BE49-F238E27FC236}">
                <a16:creationId xmlns:a16="http://schemas.microsoft.com/office/drawing/2014/main" id="{DF0DDE2E-8E70-41A7-AEC6-B54B37CB610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50F4DAA-32C7-4F92-A46A-85E9F0500BA0}"/>
              </a:ext>
            </a:extLst>
          </p:cNvPr>
          <p:cNvSpPr>
            <a:spLocks noGrp="1"/>
          </p:cNvSpPr>
          <p:nvPr>
            <p:ph type="sldNum" sz="quarter" idx="12"/>
          </p:nvPr>
        </p:nvSpPr>
        <p:spPr/>
        <p:txBody>
          <a:bodyPr/>
          <a:lstStyle/>
          <a:p>
            <a:fld id="{FD756883-0CD8-46C8-946C-A33A5C3B5628}" type="slidenum">
              <a:rPr lang="en-IN" smtClean="0"/>
              <a:t>‹#›</a:t>
            </a:fld>
            <a:endParaRPr lang="en-IN"/>
          </a:p>
        </p:txBody>
      </p:sp>
    </p:spTree>
    <p:extLst>
      <p:ext uri="{BB962C8B-B14F-4D97-AF65-F5344CB8AC3E}">
        <p14:creationId xmlns:p14="http://schemas.microsoft.com/office/powerpoint/2010/main" val="68311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1E418D-CD1B-48CB-B42D-6D958F1377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F3AAF8E-78C9-49F9-8168-DDBD5B9917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B43A432-FD52-4EB9-B162-B07A75CA4F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7E1018-F2FF-43AA-B8B9-F8F4534C0CF4}" type="datetimeFigureOut">
              <a:rPr lang="en-IN" smtClean="0"/>
              <a:t>02-12-2021</a:t>
            </a:fld>
            <a:endParaRPr lang="en-IN"/>
          </a:p>
        </p:txBody>
      </p:sp>
      <p:sp>
        <p:nvSpPr>
          <p:cNvPr id="5" name="Footer Placeholder 4">
            <a:extLst>
              <a:ext uri="{FF2B5EF4-FFF2-40B4-BE49-F238E27FC236}">
                <a16:creationId xmlns:a16="http://schemas.microsoft.com/office/drawing/2014/main" id="{0996FB44-2F40-4458-8107-768013839F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4F19B6D8-50BA-49FF-A4BA-7394BF2F596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756883-0CD8-46C8-946C-A33A5C3B5628}" type="slidenum">
              <a:rPr lang="en-IN" smtClean="0"/>
              <a:t>‹#›</a:t>
            </a:fld>
            <a:endParaRPr lang="en-IN"/>
          </a:p>
        </p:txBody>
      </p:sp>
    </p:spTree>
    <p:extLst>
      <p:ext uri="{BB962C8B-B14F-4D97-AF65-F5344CB8AC3E}">
        <p14:creationId xmlns:p14="http://schemas.microsoft.com/office/powerpoint/2010/main" val="30588267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E97E1018-F2FF-43AA-B8B9-F8F4534C0CF4}" type="datetimeFigureOut">
              <a:rPr lang="en-IN" smtClean="0"/>
              <a:t>02-12-2021</a:t>
            </a:fld>
            <a:endParaRPr lang="en-IN"/>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FD756883-0CD8-46C8-946C-A33A5C3B5628}" type="slidenum">
              <a:rPr lang="en-IN" smtClean="0"/>
              <a:t>‹#›</a:t>
            </a:fld>
            <a:endParaRPr lang="en-IN"/>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3445157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AE57C-E75F-4BBB-AB7B-49911B837690}"/>
              </a:ext>
            </a:extLst>
          </p:cNvPr>
          <p:cNvSpPr>
            <a:spLocks noGrp="1"/>
          </p:cNvSpPr>
          <p:nvPr>
            <p:ph type="ctrTitle"/>
          </p:nvPr>
        </p:nvSpPr>
        <p:spPr>
          <a:xfrm>
            <a:off x="1004949" y="3667874"/>
            <a:ext cx="6145864" cy="3079155"/>
          </a:xfrm>
        </p:spPr>
        <p:txBody>
          <a:bodyPr>
            <a:normAutofit/>
          </a:bodyPr>
          <a:lstStyle/>
          <a:p>
            <a:pPr algn="l"/>
            <a:r>
              <a:rPr lang="en-US" sz="2000" b="1" dirty="0">
                <a:solidFill>
                  <a:schemeClr val="tx2"/>
                </a:solidFill>
                <a:latin typeface="Times New Roman" panose="02020603050405020304" pitchFamily="18" charset="0"/>
                <a:cs typeface="Times New Roman" panose="02020603050405020304" pitchFamily="18" charset="0"/>
              </a:rPr>
              <a:t>Dr. Pooja Singh</a:t>
            </a:r>
            <a:br>
              <a:rPr lang="en-US" sz="2000" b="1" dirty="0">
                <a:solidFill>
                  <a:schemeClr val="tx2"/>
                </a:solidFill>
                <a:latin typeface="Times New Roman" panose="02020603050405020304" pitchFamily="18" charset="0"/>
                <a:cs typeface="Times New Roman" panose="02020603050405020304" pitchFamily="18" charset="0"/>
              </a:rPr>
            </a:br>
            <a:r>
              <a:rPr lang="en-US" sz="2000" b="1" dirty="0">
                <a:solidFill>
                  <a:schemeClr val="tx2"/>
                </a:solidFill>
                <a:latin typeface="Times New Roman" panose="02020603050405020304" pitchFamily="18" charset="0"/>
                <a:cs typeface="Times New Roman" panose="02020603050405020304" pitchFamily="18" charset="0"/>
              </a:rPr>
              <a:t>Assistant Professor,</a:t>
            </a:r>
            <a:br>
              <a:rPr lang="en-US" sz="2000" b="1" dirty="0">
                <a:solidFill>
                  <a:schemeClr val="tx2"/>
                </a:solidFill>
                <a:latin typeface="Times New Roman" panose="02020603050405020304" pitchFamily="18" charset="0"/>
                <a:cs typeface="Times New Roman" panose="02020603050405020304" pitchFamily="18" charset="0"/>
              </a:rPr>
            </a:br>
            <a:r>
              <a:rPr lang="en-US" sz="2000" b="1" dirty="0">
                <a:solidFill>
                  <a:schemeClr val="tx2"/>
                </a:solidFill>
                <a:latin typeface="Times New Roman" panose="02020603050405020304" pitchFamily="18" charset="0"/>
                <a:cs typeface="Times New Roman" panose="02020603050405020304" pitchFamily="18" charset="0"/>
              </a:rPr>
              <a:t>Department of Economics, </a:t>
            </a:r>
            <a:br>
              <a:rPr lang="en-US" sz="2000" b="1" dirty="0">
                <a:solidFill>
                  <a:schemeClr val="tx2"/>
                </a:solidFill>
                <a:latin typeface="Times New Roman" panose="02020603050405020304" pitchFamily="18" charset="0"/>
                <a:cs typeface="Times New Roman" panose="02020603050405020304" pitchFamily="18" charset="0"/>
              </a:rPr>
            </a:br>
            <a:r>
              <a:rPr lang="en-IN" sz="2000" b="1" dirty="0">
                <a:solidFill>
                  <a:schemeClr val="tx2"/>
                </a:solidFill>
                <a:latin typeface="Times New Roman" panose="02020603050405020304" pitchFamily="18" charset="0"/>
                <a:cs typeface="Times New Roman" panose="02020603050405020304" pitchFamily="18" charset="0"/>
              </a:rPr>
              <a:t>School of Arts, Humanities And Social Science, </a:t>
            </a:r>
            <a:br>
              <a:rPr lang="en-IN" sz="2000" b="1" dirty="0">
                <a:solidFill>
                  <a:schemeClr val="tx2"/>
                </a:solidFill>
                <a:latin typeface="Times New Roman" panose="02020603050405020304" pitchFamily="18" charset="0"/>
                <a:cs typeface="Times New Roman" panose="02020603050405020304" pitchFamily="18" charset="0"/>
              </a:rPr>
            </a:br>
            <a:r>
              <a:rPr lang="en-IN" sz="2000" b="1" i="0" dirty="0">
                <a:solidFill>
                  <a:schemeClr val="tx2"/>
                </a:solidFill>
                <a:effectLst/>
                <a:latin typeface="Times New Roman" panose="02020603050405020304" pitchFamily="18" charset="0"/>
                <a:cs typeface="Times New Roman" panose="02020603050405020304" pitchFamily="18" charset="0"/>
              </a:rPr>
              <a:t>Chhatrapati </a:t>
            </a:r>
            <a:r>
              <a:rPr lang="en-IN" sz="2000" b="1" i="0" dirty="0" err="1">
                <a:solidFill>
                  <a:schemeClr val="tx2"/>
                </a:solidFill>
                <a:effectLst/>
                <a:latin typeface="Times New Roman" panose="02020603050405020304" pitchFamily="18" charset="0"/>
                <a:cs typeface="Times New Roman" panose="02020603050405020304" pitchFamily="18" charset="0"/>
              </a:rPr>
              <a:t>Shahu</a:t>
            </a:r>
            <a:r>
              <a:rPr lang="en-IN" sz="2000" b="1" i="0" dirty="0">
                <a:solidFill>
                  <a:schemeClr val="tx2"/>
                </a:solidFill>
                <a:effectLst/>
                <a:latin typeface="Times New Roman" panose="02020603050405020304" pitchFamily="18" charset="0"/>
                <a:cs typeface="Times New Roman" panose="02020603050405020304" pitchFamily="18" charset="0"/>
              </a:rPr>
              <a:t> Ji Maharaj University, Kanpur </a:t>
            </a:r>
            <a:endParaRPr lang="en-IN" sz="2000"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3F99CF83-0583-4CC1-9A01-BB48061C4CB8}"/>
              </a:ext>
            </a:extLst>
          </p:cNvPr>
          <p:cNvSpPr>
            <a:spLocks noGrp="1"/>
          </p:cNvSpPr>
          <p:nvPr>
            <p:ph type="subTitle" idx="1"/>
          </p:nvPr>
        </p:nvSpPr>
        <p:spPr>
          <a:xfrm>
            <a:off x="1242875" y="1478673"/>
            <a:ext cx="7208668" cy="1160213"/>
          </a:xfrm>
        </p:spPr>
        <p:txBody>
          <a:bodyPr>
            <a:normAutofit fontScale="85000" lnSpcReduction="10000"/>
          </a:bodyPr>
          <a:lstStyle/>
          <a:p>
            <a:r>
              <a:rPr lang="en-US" sz="4800" b="1" u="sng" dirty="0">
                <a:latin typeface="Times New Roman" panose="02020603050405020304" pitchFamily="18" charset="0"/>
                <a:cs typeface="Times New Roman" panose="02020603050405020304" pitchFamily="18" charset="0"/>
              </a:rPr>
              <a:t>Law of </a:t>
            </a:r>
            <a:r>
              <a:rPr lang="en-US" sz="4800" b="1" u="sng" dirty="0" err="1">
                <a:latin typeface="Times New Roman" panose="02020603050405020304" pitchFamily="18" charset="0"/>
                <a:cs typeface="Times New Roman" panose="02020603050405020304" pitchFamily="18" charset="0"/>
              </a:rPr>
              <a:t>Equi</a:t>
            </a:r>
            <a:r>
              <a:rPr lang="en-US" sz="4800" b="1" u="sng" dirty="0">
                <a:latin typeface="Times New Roman" panose="02020603050405020304" pitchFamily="18" charset="0"/>
                <a:cs typeface="Times New Roman" panose="02020603050405020304" pitchFamily="18" charset="0"/>
              </a:rPr>
              <a:t>-Marginal Utility</a:t>
            </a:r>
          </a:p>
          <a:p>
            <a:endParaRPr lang="en-IN" dirty="0"/>
          </a:p>
        </p:txBody>
      </p:sp>
      <p:pic>
        <p:nvPicPr>
          <p:cNvPr id="4" name="Picture 2" descr="Economics | Kamaraj College">
            <a:extLst>
              <a:ext uri="{FF2B5EF4-FFF2-40B4-BE49-F238E27FC236}">
                <a16:creationId xmlns:a16="http://schemas.microsoft.com/office/drawing/2014/main" id="{4E472AAA-C842-4B39-9573-B91A43DB1B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57570" y="0"/>
            <a:ext cx="3226072"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8512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415E4-92A7-42A9-8FF6-AA8289778B46}"/>
              </a:ext>
            </a:extLst>
          </p:cNvPr>
          <p:cNvSpPr>
            <a:spLocks noGrp="1"/>
          </p:cNvSpPr>
          <p:nvPr>
            <p:ph type="title"/>
          </p:nvPr>
        </p:nvSpPr>
        <p:spPr>
          <a:xfrm>
            <a:off x="674703" y="550415"/>
            <a:ext cx="5530788" cy="976544"/>
          </a:xfrm>
        </p:spPr>
        <p:txBody>
          <a:bodyPr>
            <a:normAutofit/>
          </a:bodyPr>
          <a:lstStyle/>
          <a:p>
            <a:r>
              <a:rPr lang="en-US" sz="3200" b="1" u="sng" dirty="0">
                <a:solidFill>
                  <a:srgbClr val="C00000"/>
                </a:solidFill>
                <a:latin typeface="Times New Roman" panose="02020603050405020304" pitchFamily="18" charset="0"/>
                <a:cs typeface="Times New Roman" panose="02020603050405020304" pitchFamily="18" charset="0"/>
              </a:rPr>
              <a:t>Law of </a:t>
            </a:r>
            <a:r>
              <a:rPr lang="en-US" sz="3200" b="1" u="sng" dirty="0" err="1">
                <a:solidFill>
                  <a:srgbClr val="C00000"/>
                </a:solidFill>
                <a:latin typeface="Times New Roman" panose="02020603050405020304" pitchFamily="18" charset="0"/>
                <a:cs typeface="Times New Roman" panose="02020603050405020304" pitchFamily="18" charset="0"/>
              </a:rPr>
              <a:t>Equi</a:t>
            </a:r>
            <a:r>
              <a:rPr lang="en-US" sz="3200" b="1" u="sng" dirty="0">
                <a:solidFill>
                  <a:srgbClr val="C00000"/>
                </a:solidFill>
                <a:latin typeface="Times New Roman" panose="02020603050405020304" pitchFamily="18" charset="0"/>
                <a:cs typeface="Times New Roman" panose="02020603050405020304" pitchFamily="18" charset="0"/>
              </a:rPr>
              <a:t>-Marginal Utility</a:t>
            </a:r>
            <a:endParaRPr lang="en-IN" sz="3200" b="1" u="sng" dirty="0">
              <a:solidFill>
                <a:srgbClr val="C00000"/>
              </a:solidFill>
              <a:latin typeface="Times New Roman" panose="02020603050405020304" pitchFamily="18" charset="0"/>
              <a:cs typeface="Times New Roman" panose="02020603050405020304" pitchFamily="18" charset="0"/>
            </a:endParaRPr>
          </a:p>
        </p:txBody>
      </p:sp>
      <p:sp>
        <p:nvSpPr>
          <p:cNvPr id="4" name="Rectangle: Rounded Corners 3">
            <a:extLst>
              <a:ext uri="{FF2B5EF4-FFF2-40B4-BE49-F238E27FC236}">
                <a16:creationId xmlns:a16="http://schemas.microsoft.com/office/drawing/2014/main" id="{94860552-7C3A-4114-A5B9-36570797C1CD}"/>
              </a:ext>
            </a:extLst>
          </p:cNvPr>
          <p:cNvSpPr/>
          <p:nvPr/>
        </p:nvSpPr>
        <p:spPr>
          <a:xfrm>
            <a:off x="570760" y="1721614"/>
            <a:ext cx="5738673" cy="1091953"/>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Times New Roman" panose="02020603050405020304" pitchFamily="18" charset="0"/>
                <a:cs typeface="Times New Roman" panose="02020603050405020304" pitchFamily="18" charset="0"/>
              </a:rPr>
              <a:t>Propounded by Hermann Heinrich </a:t>
            </a:r>
            <a:r>
              <a:rPr lang="en-US" b="1" dirty="0" err="1">
                <a:solidFill>
                  <a:schemeClr val="tx1"/>
                </a:solidFill>
                <a:latin typeface="Times New Roman" panose="02020603050405020304" pitchFamily="18" charset="0"/>
                <a:cs typeface="Times New Roman" panose="02020603050405020304" pitchFamily="18" charset="0"/>
              </a:rPr>
              <a:t>Gossen</a:t>
            </a:r>
            <a:r>
              <a:rPr lang="en-US" b="1" dirty="0">
                <a:solidFill>
                  <a:schemeClr val="tx1"/>
                </a:solidFill>
                <a:latin typeface="Times New Roman" panose="02020603050405020304" pitchFamily="18" charset="0"/>
                <a:cs typeface="Times New Roman" panose="02020603050405020304" pitchFamily="18" charset="0"/>
              </a:rPr>
              <a:t> (1810-1858) </a:t>
            </a:r>
            <a:endParaRPr lang="en-IN" b="1" dirty="0">
              <a:solidFill>
                <a:schemeClr val="tx1"/>
              </a:solidFill>
              <a:latin typeface="Times New Roman" panose="02020603050405020304" pitchFamily="18" charset="0"/>
              <a:cs typeface="Times New Roman" panose="02020603050405020304" pitchFamily="18" charset="0"/>
            </a:endParaRPr>
          </a:p>
        </p:txBody>
      </p:sp>
      <p:sp>
        <p:nvSpPr>
          <p:cNvPr id="5" name="Rectangle: Rounded Corners 4">
            <a:extLst>
              <a:ext uri="{FF2B5EF4-FFF2-40B4-BE49-F238E27FC236}">
                <a16:creationId xmlns:a16="http://schemas.microsoft.com/office/drawing/2014/main" id="{091D061D-319B-4517-AC7C-0D19A40EA6CA}"/>
              </a:ext>
            </a:extLst>
          </p:cNvPr>
          <p:cNvSpPr/>
          <p:nvPr/>
        </p:nvSpPr>
        <p:spPr>
          <a:xfrm>
            <a:off x="570760" y="4294830"/>
            <a:ext cx="5738673" cy="1091953"/>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Times New Roman" panose="02020603050405020304" pitchFamily="18" charset="0"/>
                <a:cs typeface="Times New Roman" panose="02020603050405020304" pitchFamily="18" charset="0"/>
              </a:rPr>
              <a:t>Also Known as </a:t>
            </a:r>
            <a:r>
              <a:rPr lang="en-US" b="1" dirty="0" err="1">
                <a:solidFill>
                  <a:schemeClr val="tx1"/>
                </a:solidFill>
                <a:latin typeface="Times New Roman" panose="02020603050405020304" pitchFamily="18" charset="0"/>
                <a:cs typeface="Times New Roman" panose="02020603050405020304" pitchFamily="18" charset="0"/>
              </a:rPr>
              <a:t>Gossen’s</a:t>
            </a:r>
            <a:r>
              <a:rPr lang="en-US" b="1" dirty="0">
                <a:solidFill>
                  <a:schemeClr val="tx1"/>
                </a:solidFill>
                <a:latin typeface="Times New Roman" panose="02020603050405020304" pitchFamily="18" charset="0"/>
                <a:cs typeface="Times New Roman" panose="02020603050405020304" pitchFamily="18" charset="0"/>
              </a:rPr>
              <a:t> Second Law</a:t>
            </a:r>
            <a:endParaRPr lang="en-IN" b="1" dirty="0">
              <a:solidFill>
                <a:schemeClr val="tx1"/>
              </a:solidFill>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id="{12532B7A-1290-45DF-A65D-32C075BE9652}"/>
              </a:ext>
            </a:extLst>
          </p:cNvPr>
          <p:cNvSpPr/>
          <p:nvPr/>
        </p:nvSpPr>
        <p:spPr>
          <a:xfrm>
            <a:off x="570760" y="3008222"/>
            <a:ext cx="5738673" cy="1091953"/>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Times New Roman" panose="02020603050405020304" pitchFamily="18" charset="0"/>
                <a:cs typeface="Times New Roman" panose="02020603050405020304" pitchFamily="18" charset="0"/>
              </a:rPr>
              <a:t>Also Known as Law of Substitution or Law of </a:t>
            </a:r>
            <a:r>
              <a:rPr lang="en-US" b="1" dirty="0" err="1">
                <a:solidFill>
                  <a:schemeClr val="tx1"/>
                </a:solidFill>
                <a:latin typeface="Times New Roman" panose="02020603050405020304" pitchFamily="18" charset="0"/>
                <a:cs typeface="Times New Roman" panose="02020603050405020304" pitchFamily="18" charset="0"/>
              </a:rPr>
              <a:t>Mximum</a:t>
            </a:r>
            <a:r>
              <a:rPr lang="en-US" b="1" dirty="0">
                <a:solidFill>
                  <a:schemeClr val="tx1"/>
                </a:solidFill>
                <a:latin typeface="Times New Roman" panose="02020603050405020304" pitchFamily="18" charset="0"/>
                <a:cs typeface="Times New Roman" panose="02020603050405020304" pitchFamily="18" charset="0"/>
              </a:rPr>
              <a:t> Satisfaction</a:t>
            </a:r>
            <a:endParaRPr lang="en-IN" b="1" dirty="0">
              <a:solidFill>
                <a:schemeClr val="tx1"/>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7CC7BA27-1A58-4142-881E-20CDCEE8A6A3}"/>
              </a:ext>
            </a:extLst>
          </p:cNvPr>
          <p:cNvSpPr txBox="1"/>
          <p:nvPr/>
        </p:nvSpPr>
        <p:spPr>
          <a:xfrm>
            <a:off x="1" y="-26633"/>
            <a:ext cx="12191999" cy="307777"/>
          </a:xfrm>
          <a:prstGeom prst="rect">
            <a:avLst/>
          </a:prstGeom>
          <a:solidFill>
            <a:schemeClr val="accent6">
              <a:lumMod val="60000"/>
              <a:lumOff val="40000"/>
            </a:schemeClr>
          </a:solidFill>
        </p:spPr>
        <p:txBody>
          <a:bodyPr wrap="square" rtlCol="0">
            <a:spAutoFit/>
          </a:bodyPr>
          <a:lstStyle/>
          <a:p>
            <a:pPr algn="ctr"/>
            <a:r>
              <a:rPr lang="en-US" sz="1400" b="1" dirty="0">
                <a:latin typeface="Times New Roman" panose="02020603050405020304" pitchFamily="18" charset="0"/>
                <a:cs typeface="Times New Roman" panose="02020603050405020304" pitchFamily="18" charset="0"/>
              </a:rPr>
              <a:t>Law of </a:t>
            </a:r>
            <a:r>
              <a:rPr lang="en-US" sz="1400" b="1" dirty="0" err="1">
                <a:latin typeface="Times New Roman" panose="02020603050405020304" pitchFamily="18" charset="0"/>
                <a:cs typeface="Times New Roman" panose="02020603050405020304" pitchFamily="18" charset="0"/>
              </a:rPr>
              <a:t>Equi</a:t>
            </a:r>
            <a:r>
              <a:rPr lang="en-US" sz="1400" b="1" dirty="0">
                <a:latin typeface="Times New Roman" panose="02020603050405020304" pitchFamily="18" charset="0"/>
                <a:cs typeface="Times New Roman" panose="02020603050405020304" pitchFamily="18" charset="0"/>
              </a:rPr>
              <a:t>-Marginal Utility</a:t>
            </a:r>
          </a:p>
        </p:txBody>
      </p:sp>
      <p:sp>
        <p:nvSpPr>
          <p:cNvPr id="8" name="Footer Placeholder 2">
            <a:extLst>
              <a:ext uri="{FF2B5EF4-FFF2-40B4-BE49-F238E27FC236}">
                <a16:creationId xmlns:a16="http://schemas.microsoft.com/office/drawing/2014/main" id="{FC44E87D-A97C-410C-A7D4-1A463C556F8B}"/>
              </a:ext>
            </a:extLst>
          </p:cNvPr>
          <p:cNvSpPr>
            <a:spLocks noGrp="1"/>
          </p:cNvSpPr>
          <p:nvPr>
            <p:ph type="ftr" sz="quarter" idx="11"/>
          </p:nvPr>
        </p:nvSpPr>
        <p:spPr>
          <a:xfrm>
            <a:off x="0" y="6437944"/>
            <a:ext cx="12191999" cy="420055"/>
          </a:xfrm>
          <a:solidFill>
            <a:schemeClr val="accent6">
              <a:lumMod val="60000"/>
              <a:lumOff val="40000"/>
            </a:schemeClr>
          </a:solidFill>
        </p:spPr>
        <p:txBody>
          <a:bodyPr/>
          <a:lstStyle/>
          <a:p>
            <a:pPr algn="l"/>
            <a:r>
              <a:rPr lang="en-US" sz="1300" b="1" dirty="0">
                <a:solidFill>
                  <a:schemeClr val="tx1"/>
                </a:solidFill>
                <a:latin typeface="Times New Roman" panose="02020603050405020304" pitchFamily="18" charset="0"/>
                <a:cs typeface="Times New Roman" panose="02020603050405020304" pitchFamily="18" charset="0"/>
              </a:rPr>
              <a:t>Dr. Pooja Singh, Assistant Professor, Department of Economics, </a:t>
            </a:r>
            <a:r>
              <a:rPr lang="en-IN" sz="1300" b="1" dirty="0">
                <a:solidFill>
                  <a:schemeClr val="tx1"/>
                </a:solidFill>
                <a:latin typeface="Times New Roman" panose="02020603050405020304" pitchFamily="18" charset="0"/>
                <a:cs typeface="Times New Roman" panose="02020603050405020304" pitchFamily="18" charset="0"/>
              </a:rPr>
              <a:t>School of Arts, Humanities And Social Science, </a:t>
            </a:r>
            <a:r>
              <a:rPr lang="en-IN" sz="1300" b="1" i="0" dirty="0">
                <a:solidFill>
                  <a:schemeClr val="tx1"/>
                </a:solidFill>
                <a:effectLst/>
                <a:latin typeface="Times New Roman" panose="02020603050405020304" pitchFamily="18" charset="0"/>
                <a:cs typeface="Times New Roman" panose="02020603050405020304" pitchFamily="18" charset="0"/>
              </a:rPr>
              <a:t>Chhatrapati </a:t>
            </a:r>
            <a:r>
              <a:rPr lang="en-IN" sz="1300" b="1" i="0" dirty="0" err="1">
                <a:solidFill>
                  <a:schemeClr val="tx1"/>
                </a:solidFill>
                <a:effectLst/>
                <a:latin typeface="Times New Roman" panose="02020603050405020304" pitchFamily="18" charset="0"/>
                <a:cs typeface="Times New Roman" panose="02020603050405020304" pitchFamily="18" charset="0"/>
              </a:rPr>
              <a:t>Shahu</a:t>
            </a:r>
            <a:r>
              <a:rPr lang="en-IN" sz="1300" b="1" i="0" dirty="0">
                <a:solidFill>
                  <a:schemeClr val="tx1"/>
                </a:solidFill>
                <a:effectLst/>
                <a:latin typeface="Times New Roman" panose="02020603050405020304" pitchFamily="18" charset="0"/>
                <a:cs typeface="Times New Roman" panose="02020603050405020304" pitchFamily="18" charset="0"/>
              </a:rPr>
              <a:t> Ji Maharaj University, Kanpur </a:t>
            </a:r>
            <a:endParaRPr lang="en-IN" sz="1400" b="1" dirty="0">
              <a:solidFill>
                <a:schemeClr val="tx1"/>
              </a:solidFill>
              <a:latin typeface="Times New Roman" panose="02020603050405020304" pitchFamily="18" charset="0"/>
              <a:cs typeface="Times New Roman" panose="02020603050405020304" pitchFamily="18" charset="0"/>
            </a:endParaRPr>
          </a:p>
        </p:txBody>
      </p:sp>
      <p:pic>
        <p:nvPicPr>
          <p:cNvPr id="9" name="Picture 8">
            <a:extLst>
              <a:ext uri="{FF2B5EF4-FFF2-40B4-BE49-F238E27FC236}">
                <a16:creationId xmlns:a16="http://schemas.microsoft.com/office/drawing/2014/main" id="{266AB725-2B99-4A05-91A5-5E7F33A45C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31255" y="1786887"/>
            <a:ext cx="2729620" cy="1784412"/>
          </a:xfrm>
          <a:prstGeom prst="rect">
            <a:avLst/>
          </a:prstGeom>
          <a:ln>
            <a:noFill/>
          </a:ln>
        </p:spPr>
        <p:style>
          <a:lnRef idx="2">
            <a:schemeClr val="dk1"/>
          </a:lnRef>
          <a:fillRef idx="1">
            <a:schemeClr val="lt1"/>
          </a:fillRef>
          <a:effectRef idx="0">
            <a:schemeClr val="dk1"/>
          </a:effectRef>
          <a:fontRef idx="minor">
            <a:schemeClr val="dk1"/>
          </a:fontRef>
        </p:style>
      </p:pic>
      <p:sp>
        <p:nvSpPr>
          <p:cNvPr id="11" name="Rectangle 10">
            <a:extLst>
              <a:ext uri="{FF2B5EF4-FFF2-40B4-BE49-F238E27FC236}">
                <a16:creationId xmlns:a16="http://schemas.microsoft.com/office/drawing/2014/main" id="{B3FA173F-228D-4F5B-997C-C44514234E55}"/>
              </a:ext>
            </a:extLst>
          </p:cNvPr>
          <p:cNvSpPr/>
          <p:nvPr/>
        </p:nvSpPr>
        <p:spPr>
          <a:xfrm>
            <a:off x="8279382" y="2813566"/>
            <a:ext cx="426129" cy="35132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A</a:t>
            </a:r>
            <a:endParaRPr lang="en-IN" dirty="0"/>
          </a:p>
        </p:txBody>
      </p:sp>
      <p:sp>
        <p:nvSpPr>
          <p:cNvPr id="13" name="Rectangle 12">
            <a:extLst>
              <a:ext uri="{FF2B5EF4-FFF2-40B4-BE49-F238E27FC236}">
                <a16:creationId xmlns:a16="http://schemas.microsoft.com/office/drawing/2014/main" id="{61C34979-4861-4FC7-854B-194E7E337FB4}"/>
              </a:ext>
            </a:extLst>
          </p:cNvPr>
          <p:cNvSpPr/>
          <p:nvPr/>
        </p:nvSpPr>
        <p:spPr>
          <a:xfrm>
            <a:off x="10128907" y="2813566"/>
            <a:ext cx="408887" cy="35132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t>
            </a:r>
            <a:endParaRPr lang="en-IN" dirty="0"/>
          </a:p>
        </p:txBody>
      </p:sp>
      <p:sp>
        <p:nvSpPr>
          <p:cNvPr id="15" name="TextBox 14">
            <a:extLst>
              <a:ext uri="{FF2B5EF4-FFF2-40B4-BE49-F238E27FC236}">
                <a16:creationId xmlns:a16="http://schemas.microsoft.com/office/drawing/2014/main" id="{B9C9021F-C1C1-468A-A5AB-59AEE514E20D}"/>
              </a:ext>
            </a:extLst>
          </p:cNvPr>
          <p:cNvSpPr txBox="1"/>
          <p:nvPr/>
        </p:nvSpPr>
        <p:spPr>
          <a:xfrm>
            <a:off x="6735873" y="2534946"/>
            <a:ext cx="1543198" cy="646331"/>
          </a:xfrm>
          <a:prstGeom prst="rect">
            <a:avLst/>
          </a:prstGeom>
          <a:noFill/>
        </p:spPr>
        <p:txBody>
          <a:bodyPr wrap="square" rtlCol="0">
            <a:spAutoFit/>
          </a:bodyPr>
          <a:lstStyle/>
          <a:p>
            <a:r>
              <a:rPr lang="en-US" b="1" dirty="0"/>
              <a:t>Marginal Utility from A</a:t>
            </a:r>
            <a:endParaRPr lang="en-IN" b="1" dirty="0"/>
          </a:p>
        </p:txBody>
      </p:sp>
      <p:sp>
        <p:nvSpPr>
          <p:cNvPr id="16" name="TextBox 15">
            <a:extLst>
              <a:ext uri="{FF2B5EF4-FFF2-40B4-BE49-F238E27FC236}">
                <a16:creationId xmlns:a16="http://schemas.microsoft.com/office/drawing/2014/main" id="{CF27A723-D6BD-4799-9800-8CB8BF25F65E}"/>
              </a:ext>
            </a:extLst>
          </p:cNvPr>
          <p:cNvSpPr txBox="1"/>
          <p:nvPr/>
        </p:nvSpPr>
        <p:spPr>
          <a:xfrm>
            <a:off x="10724144" y="2535788"/>
            <a:ext cx="1460127" cy="646331"/>
          </a:xfrm>
          <a:prstGeom prst="rect">
            <a:avLst/>
          </a:prstGeom>
          <a:noFill/>
        </p:spPr>
        <p:txBody>
          <a:bodyPr wrap="square" rtlCol="0">
            <a:spAutoFit/>
          </a:bodyPr>
          <a:lstStyle/>
          <a:p>
            <a:r>
              <a:rPr lang="en-US" b="1" dirty="0"/>
              <a:t>Marginal Utility from B</a:t>
            </a:r>
            <a:endParaRPr lang="en-IN" b="1" dirty="0"/>
          </a:p>
        </p:txBody>
      </p:sp>
    </p:spTree>
    <p:extLst>
      <p:ext uri="{BB962C8B-B14F-4D97-AF65-F5344CB8AC3E}">
        <p14:creationId xmlns:p14="http://schemas.microsoft.com/office/powerpoint/2010/main" val="3801989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1CE881F-0966-4725-8A12-AD2FCD7C3D30}"/>
                  </a:ext>
                </a:extLst>
              </p:cNvPr>
              <p:cNvSpPr>
                <a:spLocks noGrp="1"/>
              </p:cNvSpPr>
              <p:nvPr>
                <p:ph idx="1"/>
              </p:nvPr>
            </p:nvSpPr>
            <p:spPr>
              <a:xfrm>
                <a:off x="92475" y="594803"/>
                <a:ext cx="11990033" cy="5843141"/>
              </a:xfrm>
            </p:spPr>
            <p:txBody>
              <a:bodyPr>
                <a:normAutofit lnSpcReduction="10000"/>
              </a:bodyPr>
              <a:lstStyle/>
              <a:p>
                <a:r>
                  <a:rPr lang="en-US" sz="2000" b="1" i="0" dirty="0">
                    <a:solidFill>
                      <a:srgbClr val="333333"/>
                    </a:solidFill>
                    <a:effectLst/>
                    <a:latin typeface="Times New Roman" panose="02020603050405020304" pitchFamily="18" charset="0"/>
                  </a:rPr>
                  <a:t>According to Marshall, 'If a person has a thing which can be put to several uses, he will distribute it among these uses in such a way that it has the same marginal utility in all’.</a:t>
                </a:r>
              </a:p>
              <a:p>
                <a:endParaRPr lang="en-US" sz="2000" b="1" i="0" dirty="0">
                  <a:solidFill>
                    <a:srgbClr val="333333"/>
                  </a:solidFill>
                  <a:effectLst/>
                  <a:latin typeface="Times New Roman" panose="02020603050405020304" pitchFamily="18" charset="0"/>
                </a:endParaRPr>
              </a:p>
              <a:p>
                <a:r>
                  <a:rPr lang="en-US" sz="2000" b="1" i="0" dirty="0">
                    <a:solidFill>
                      <a:srgbClr val="333333"/>
                    </a:solidFill>
                    <a:effectLst/>
                    <a:latin typeface="Times New Roman" panose="02020603050405020304" pitchFamily="18" charset="0"/>
                  </a:rPr>
                  <a:t>A consumer, generally is confronted with the problem of buying from among several goods and services, given his limited income.</a:t>
                </a:r>
              </a:p>
              <a:p>
                <a:endParaRPr lang="en-US" sz="2000" b="1" i="0" dirty="0">
                  <a:solidFill>
                    <a:srgbClr val="333333"/>
                  </a:solidFill>
                  <a:effectLst/>
                  <a:latin typeface="Times New Roman" panose="02020603050405020304" pitchFamily="18" charset="0"/>
                </a:endParaRPr>
              </a:p>
              <a:p>
                <a:r>
                  <a:rPr lang="en-US" sz="2000" b="1" i="0" dirty="0">
                    <a:solidFill>
                      <a:srgbClr val="333333"/>
                    </a:solidFill>
                    <a:effectLst/>
                    <a:latin typeface="Times New Roman" panose="02020603050405020304" pitchFamily="18" charset="0"/>
                  </a:rPr>
                  <a:t>This law explains the behavior of a co</a:t>
                </a:r>
                <a:r>
                  <a:rPr lang="en-US" sz="2000" b="1" dirty="0">
                    <a:solidFill>
                      <a:srgbClr val="333333"/>
                    </a:solidFill>
                    <a:latin typeface="Times New Roman" panose="02020603050405020304" pitchFamily="18" charset="0"/>
                  </a:rPr>
                  <a:t>nsumer in distributing his limited income among various goods and services as to obtain maximum satisfaction.</a:t>
                </a:r>
              </a:p>
              <a:p>
                <a:pPr marL="0" indent="0">
                  <a:buNone/>
                </a:pPr>
                <a:r>
                  <a:rPr lang="en-IN" sz="2000" b="1" dirty="0">
                    <a:cs typeface="Times New Roman" panose="02020603050405020304" pitchFamily="18" charset="0"/>
                  </a:rPr>
                  <a:t>                                                                                                  </a:t>
                </a:r>
              </a:p>
              <a:p>
                <a:pPr marL="0" indent="0">
                  <a:buNone/>
                </a:pPr>
                <a:endParaRPr lang="en-IN" sz="1800" i="1" dirty="0">
                  <a:latin typeface="Cambria Math" panose="02040503050406030204" pitchFamily="18" charset="0"/>
                  <a:cs typeface="Times New Roman" panose="02020603050405020304" pitchFamily="18" charset="0"/>
                </a:endParaRPr>
              </a:p>
              <a:p>
                <a:pPr marL="0" indent="0">
                  <a:buNone/>
                </a:pPr>
                <a14:m>
                  <m:oMathPara xmlns:m="http://schemas.openxmlformats.org/officeDocument/2006/math">
                    <m:oMathParaPr>
                      <m:jc m:val="center"/>
                    </m:oMathParaPr>
                    <m:oMath xmlns:m="http://schemas.openxmlformats.org/officeDocument/2006/math">
                      <m:f>
                        <m:fPr>
                          <m:ctrlPr>
                            <a:rPr lang="en-IN" sz="1800" i="1" smtClean="0">
                              <a:latin typeface="Cambria Math" panose="02040503050406030204" pitchFamily="18" charset="0"/>
                              <a:cs typeface="Times New Roman" panose="02020603050405020304" pitchFamily="18" charset="0"/>
                            </a:rPr>
                          </m:ctrlPr>
                        </m:fPr>
                        <m:num>
                          <m:r>
                            <m:rPr>
                              <m:nor/>
                            </m:rPr>
                            <a:rPr lang="en-IN" sz="1800" dirty="0">
                              <a:solidFill>
                                <a:srgbClr val="424142"/>
                              </a:solidFill>
                              <a:latin typeface="Georgia" panose="02040502050405020303" pitchFamily="18" charset="0"/>
                            </a:rPr>
                            <m:t>MU</m:t>
                          </m:r>
                          <m:r>
                            <m:rPr>
                              <m:nor/>
                            </m:rPr>
                            <a:rPr lang="en-IN" sz="1800" baseline="-25000" dirty="0">
                              <a:solidFill>
                                <a:srgbClr val="424142"/>
                              </a:solidFill>
                              <a:latin typeface="Georgia" panose="02040502050405020303" pitchFamily="18" charset="0"/>
                            </a:rPr>
                            <m:t>X</m:t>
                          </m:r>
                        </m:num>
                        <m:den>
                          <m:r>
                            <m:rPr>
                              <m:nor/>
                            </m:rPr>
                            <a:rPr lang="en-IN" sz="1800" dirty="0">
                              <a:solidFill>
                                <a:srgbClr val="424142"/>
                              </a:solidFill>
                              <a:latin typeface="Georgia" panose="02040502050405020303" pitchFamily="18" charset="0"/>
                            </a:rPr>
                            <m:t>P</m:t>
                          </m:r>
                          <m:r>
                            <m:rPr>
                              <m:nor/>
                            </m:rPr>
                            <a:rPr lang="en-IN" sz="1800" baseline="-25000" dirty="0">
                              <a:solidFill>
                                <a:srgbClr val="424142"/>
                              </a:solidFill>
                              <a:latin typeface="Georgia" panose="02040502050405020303" pitchFamily="18" charset="0"/>
                            </a:rPr>
                            <m:t>X</m:t>
                          </m:r>
                        </m:den>
                      </m:f>
                      <m:r>
                        <a:rPr lang="en-US" sz="1800" b="0" i="1" smtClean="0">
                          <a:latin typeface="Cambria Math" panose="02040503050406030204" pitchFamily="18" charset="0"/>
                          <a:cs typeface="Times New Roman" panose="02020603050405020304" pitchFamily="18" charset="0"/>
                        </a:rPr>
                        <m:t>=</m:t>
                      </m:r>
                      <m:f>
                        <m:fPr>
                          <m:ctrlPr>
                            <a:rPr lang="en-US" sz="1800" b="0" i="1" smtClean="0">
                              <a:latin typeface="Cambria Math" panose="02040503050406030204" pitchFamily="18" charset="0"/>
                              <a:cs typeface="Times New Roman" panose="02020603050405020304" pitchFamily="18" charset="0"/>
                            </a:rPr>
                          </m:ctrlPr>
                        </m:fPr>
                        <m:num>
                          <m:r>
                            <m:rPr>
                              <m:nor/>
                            </m:rPr>
                            <a:rPr lang="en-IN" sz="1800" dirty="0">
                              <a:solidFill>
                                <a:srgbClr val="424142"/>
                              </a:solidFill>
                              <a:latin typeface="Georgia" panose="02040502050405020303" pitchFamily="18" charset="0"/>
                            </a:rPr>
                            <m:t>MU</m:t>
                          </m:r>
                          <m:r>
                            <m:rPr>
                              <m:nor/>
                            </m:rPr>
                            <a:rPr lang="en-IN" sz="1800" baseline="-25000" dirty="0">
                              <a:solidFill>
                                <a:srgbClr val="424142"/>
                              </a:solidFill>
                              <a:latin typeface="Georgia" panose="02040502050405020303" pitchFamily="18" charset="0"/>
                            </a:rPr>
                            <m:t>Y</m:t>
                          </m:r>
                        </m:num>
                        <m:den>
                          <m:r>
                            <m:rPr>
                              <m:nor/>
                            </m:rPr>
                            <a:rPr lang="en-IN" sz="1800" dirty="0">
                              <a:solidFill>
                                <a:srgbClr val="424142"/>
                              </a:solidFill>
                              <a:latin typeface="Georgia" panose="02040502050405020303" pitchFamily="18" charset="0"/>
                            </a:rPr>
                            <m:t>P</m:t>
                          </m:r>
                          <m:r>
                            <m:rPr>
                              <m:nor/>
                            </m:rPr>
                            <a:rPr lang="en-IN" sz="1800" baseline="-25000" dirty="0">
                              <a:solidFill>
                                <a:srgbClr val="424142"/>
                              </a:solidFill>
                              <a:latin typeface="Georgia" panose="02040502050405020303" pitchFamily="18" charset="0"/>
                            </a:rPr>
                            <m:t>Y</m:t>
                          </m:r>
                        </m:den>
                      </m:f>
                    </m:oMath>
                  </m:oMathPara>
                </a14:m>
                <a:endParaRPr lang="en-US" sz="1800" i="0" dirty="0">
                  <a:solidFill>
                    <a:srgbClr val="333333"/>
                  </a:solidFill>
                  <a:effectLst/>
                  <a:latin typeface="Times New Roman" panose="02020603050405020304" pitchFamily="18" charset="0"/>
                </a:endParaRPr>
              </a:p>
              <a:p>
                <a:pPr marL="0" indent="0">
                  <a:buNone/>
                </a:pPr>
                <a:endParaRPr lang="en-US" sz="1800" dirty="0">
                  <a:solidFill>
                    <a:srgbClr val="333333"/>
                  </a:solidFill>
                  <a:latin typeface="Times New Roman" panose="02020603050405020304" pitchFamily="18" charset="0"/>
                </a:endParaRPr>
              </a:p>
              <a:p>
                <a:pPr marL="0" indent="0">
                  <a:buNone/>
                </a:pPr>
                <a:r>
                  <a:rPr lang="en-US" sz="1800" dirty="0">
                    <a:solidFill>
                      <a:srgbClr val="333333"/>
                    </a:solidFill>
                    <a:latin typeface="Times New Roman" panose="02020603050405020304" pitchFamily="18" charset="0"/>
                  </a:rPr>
                  <a:t> </a:t>
                </a:r>
                <a:r>
                  <a:rPr lang="en-US" sz="1800" b="1" dirty="0">
                    <a:solidFill>
                      <a:srgbClr val="333333"/>
                    </a:solidFill>
                    <a:latin typeface="Times New Roman" panose="02020603050405020304" pitchFamily="18" charset="0"/>
                  </a:rPr>
                  <a:t>Where , </a:t>
                </a:r>
                <a:r>
                  <a:rPr lang="en-US" sz="1800" b="1" dirty="0" err="1">
                    <a:solidFill>
                      <a:srgbClr val="333333"/>
                    </a:solidFill>
                    <a:latin typeface="Times New Roman" panose="02020603050405020304" pitchFamily="18" charset="0"/>
                  </a:rPr>
                  <a:t>MUx</a:t>
                </a:r>
                <a:r>
                  <a:rPr lang="en-US" sz="1800" b="1" dirty="0">
                    <a:solidFill>
                      <a:srgbClr val="333333"/>
                    </a:solidFill>
                    <a:latin typeface="Times New Roman" panose="02020603050405020304" pitchFamily="18" charset="0"/>
                  </a:rPr>
                  <a:t>  = Marginal Utility of Good x</a:t>
                </a:r>
              </a:p>
              <a:p>
                <a:pPr marL="0" indent="0">
                  <a:buNone/>
                </a:pPr>
                <a:r>
                  <a:rPr lang="en-US" sz="1800" b="1" dirty="0">
                    <a:solidFill>
                      <a:srgbClr val="333333"/>
                    </a:solidFill>
                    <a:latin typeface="Times New Roman" panose="02020603050405020304" pitchFamily="18" charset="0"/>
                  </a:rPr>
                  <a:t>               </a:t>
                </a:r>
                <a:r>
                  <a:rPr lang="en-US" sz="1800" b="1" dirty="0" err="1">
                    <a:solidFill>
                      <a:srgbClr val="333333"/>
                    </a:solidFill>
                    <a:latin typeface="Times New Roman" panose="02020603050405020304" pitchFamily="18" charset="0"/>
                  </a:rPr>
                  <a:t>MUy</a:t>
                </a:r>
                <a:r>
                  <a:rPr lang="en-US" sz="1800" b="1" dirty="0">
                    <a:solidFill>
                      <a:srgbClr val="333333"/>
                    </a:solidFill>
                    <a:latin typeface="Times New Roman" panose="02020603050405020304" pitchFamily="18" charset="0"/>
                  </a:rPr>
                  <a:t>= Marginal Utility of Good y</a:t>
                </a:r>
              </a:p>
              <a:p>
                <a:pPr marL="0" indent="0">
                  <a:buNone/>
                </a:pPr>
                <a:r>
                  <a:rPr lang="en-US" sz="1800" b="1" dirty="0">
                    <a:solidFill>
                      <a:srgbClr val="333333"/>
                    </a:solidFill>
                    <a:latin typeface="Times New Roman" panose="02020603050405020304" pitchFamily="18" charset="0"/>
                  </a:rPr>
                  <a:t>                Px    = Price of Good x</a:t>
                </a:r>
              </a:p>
              <a:p>
                <a:pPr marL="0" indent="0">
                  <a:buNone/>
                </a:pPr>
                <a:r>
                  <a:rPr lang="en-US" sz="1800" b="1" dirty="0">
                    <a:solidFill>
                      <a:srgbClr val="333333"/>
                    </a:solidFill>
                    <a:latin typeface="Times New Roman" panose="02020603050405020304" pitchFamily="18" charset="0"/>
                  </a:rPr>
                  <a:t>                 </a:t>
                </a:r>
                <a:r>
                  <a:rPr lang="en-US" sz="1800" b="1" dirty="0" err="1">
                    <a:solidFill>
                      <a:srgbClr val="333333"/>
                    </a:solidFill>
                    <a:latin typeface="Times New Roman" panose="02020603050405020304" pitchFamily="18" charset="0"/>
                  </a:rPr>
                  <a:t>Py</a:t>
                </a:r>
                <a:r>
                  <a:rPr lang="en-US" sz="1800" b="1" dirty="0">
                    <a:solidFill>
                      <a:srgbClr val="333333"/>
                    </a:solidFill>
                    <a:latin typeface="Times New Roman" panose="02020603050405020304" pitchFamily="18" charset="0"/>
                  </a:rPr>
                  <a:t> =  Price of Good y</a:t>
                </a:r>
              </a:p>
              <a:p>
                <a:pPr marL="0" indent="0">
                  <a:buNone/>
                </a:pPr>
                <a:r>
                  <a:rPr lang="en-US" sz="1800" b="1" dirty="0">
                    <a:solidFill>
                      <a:srgbClr val="333333"/>
                    </a:solidFill>
                    <a:latin typeface="Times New Roman" panose="02020603050405020304" pitchFamily="18" charset="0"/>
                  </a:rPr>
                  <a:t>                 </a:t>
                </a:r>
                <a:r>
                  <a:rPr lang="en-US" sz="1800" b="1" dirty="0" err="1">
                    <a:solidFill>
                      <a:srgbClr val="333333"/>
                    </a:solidFill>
                    <a:latin typeface="Times New Roman" panose="02020603050405020304" pitchFamily="18" charset="0"/>
                  </a:rPr>
                  <a:t>MUm</a:t>
                </a:r>
                <a:r>
                  <a:rPr lang="en-US" sz="1800" b="1" dirty="0">
                    <a:solidFill>
                      <a:srgbClr val="333333"/>
                    </a:solidFill>
                    <a:latin typeface="Times New Roman" panose="02020603050405020304" pitchFamily="18" charset="0"/>
                  </a:rPr>
                  <a:t> = Marginal Utility of Money</a:t>
                </a:r>
              </a:p>
              <a:p>
                <a:pPr marL="0" indent="0">
                  <a:buNone/>
                </a:pPr>
                <a:endParaRPr lang="en-US" sz="1800" dirty="0">
                  <a:solidFill>
                    <a:srgbClr val="333333"/>
                  </a:solidFill>
                  <a:latin typeface="Times New Roman" panose="02020603050405020304" pitchFamily="18" charset="0"/>
                </a:endParaRPr>
              </a:p>
              <a:p>
                <a:pPr marL="0" indent="0">
                  <a:buNone/>
                </a:pPr>
                <a:endParaRPr lang="en-US" sz="1800" dirty="0">
                  <a:solidFill>
                    <a:srgbClr val="333333"/>
                  </a:solidFill>
                  <a:latin typeface="Times New Roman" panose="02020603050405020304" pitchFamily="18" charset="0"/>
                </a:endParaRPr>
              </a:p>
              <a:p>
                <a:pPr marL="0" indent="0">
                  <a:buNone/>
                </a:pPr>
                <a:endParaRPr lang="en-US" sz="1800" dirty="0">
                  <a:solidFill>
                    <a:srgbClr val="333333"/>
                  </a:solidFill>
                  <a:latin typeface="Times New Roman" panose="02020603050405020304" pitchFamily="18" charset="0"/>
                </a:endParaRPr>
              </a:p>
            </p:txBody>
          </p:sp>
        </mc:Choice>
        <mc:Fallback xmlns="">
          <p:sp>
            <p:nvSpPr>
              <p:cNvPr id="3" name="Content Placeholder 2">
                <a:extLst>
                  <a:ext uri="{FF2B5EF4-FFF2-40B4-BE49-F238E27FC236}">
                    <a16:creationId xmlns:a16="http://schemas.microsoft.com/office/drawing/2014/main" id="{91CE881F-0966-4725-8A12-AD2FCD7C3D30}"/>
                  </a:ext>
                </a:extLst>
              </p:cNvPr>
              <p:cNvSpPr>
                <a:spLocks noGrp="1" noRot="1" noChangeAspect="1" noMove="1" noResize="1" noEditPoints="1" noAdjustHandles="1" noChangeArrowheads="1" noChangeShapeType="1" noTextEdit="1"/>
              </p:cNvSpPr>
              <p:nvPr>
                <p:ph idx="1"/>
              </p:nvPr>
            </p:nvSpPr>
            <p:spPr>
              <a:xfrm>
                <a:off x="92475" y="594803"/>
                <a:ext cx="11990033" cy="5843141"/>
              </a:xfrm>
              <a:blipFill>
                <a:blip r:embed="rId2"/>
                <a:stretch>
                  <a:fillRect l="-458" t="-1670" r="-915" b="-1253"/>
                </a:stretch>
              </a:blipFill>
            </p:spPr>
            <p:txBody>
              <a:bodyPr/>
              <a:lstStyle/>
              <a:p>
                <a:r>
                  <a:rPr lang="en-IN">
                    <a:noFill/>
                  </a:rPr>
                  <a:t> </a:t>
                </a:r>
              </a:p>
            </p:txBody>
          </p:sp>
        </mc:Fallback>
      </mc:AlternateContent>
      <p:sp>
        <p:nvSpPr>
          <p:cNvPr id="5" name="Footer Placeholder 2">
            <a:extLst>
              <a:ext uri="{FF2B5EF4-FFF2-40B4-BE49-F238E27FC236}">
                <a16:creationId xmlns:a16="http://schemas.microsoft.com/office/drawing/2014/main" id="{4723998C-16F1-46A2-865C-0949E6045DA0}"/>
              </a:ext>
            </a:extLst>
          </p:cNvPr>
          <p:cNvSpPr>
            <a:spLocks noGrp="1"/>
          </p:cNvSpPr>
          <p:nvPr>
            <p:ph type="ftr" sz="quarter" idx="11"/>
          </p:nvPr>
        </p:nvSpPr>
        <p:spPr>
          <a:xfrm>
            <a:off x="0" y="6437944"/>
            <a:ext cx="12191999" cy="420055"/>
          </a:xfrm>
          <a:solidFill>
            <a:schemeClr val="accent6">
              <a:lumMod val="60000"/>
              <a:lumOff val="40000"/>
            </a:schemeClr>
          </a:solidFill>
        </p:spPr>
        <p:txBody>
          <a:bodyPr/>
          <a:lstStyle/>
          <a:p>
            <a:pPr algn="l"/>
            <a:r>
              <a:rPr lang="en-US" sz="1300" b="1" dirty="0">
                <a:solidFill>
                  <a:schemeClr val="tx1"/>
                </a:solidFill>
                <a:latin typeface="Times New Roman" panose="02020603050405020304" pitchFamily="18" charset="0"/>
                <a:cs typeface="Times New Roman" panose="02020603050405020304" pitchFamily="18" charset="0"/>
              </a:rPr>
              <a:t>Dr. Pooja Singh, Assistant Professor, Department of Economics, </a:t>
            </a:r>
            <a:r>
              <a:rPr lang="en-IN" sz="1300" b="1" dirty="0">
                <a:solidFill>
                  <a:schemeClr val="tx1"/>
                </a:solidFill>
                <a:latin typeface="Times New Roman" panose="02020603050405020304" pitchFamily="18" charset="0"/>
                <a:cs typeface="Times New Roman" panose="02020603050405020304" pitchFamily="18" charset="0"/>
              </a:rPr>
              <a:t>School of Arts, Humanities And Social Science, </a:t>
            </a:r>
            <a:r>
              <a:rPr lang="en-IN" sz="1300" b="1" i="0" dirty="0">
                <a:solidFill>
                  <a:schemeClr val="tx1"/>
                </a:solidFill>
                <a:effectLst/>
                <a:latin typeface="Times New Roman" panose="02020603050405020304" pitchFamily="18" charset="0"/>
                <a:cs typeface="Times New Roman" panose="02020603050405020304" pitchFamily="18" charset="0"/>
              </a:rPr>
              <a:t>Chhatrapati </a:t>
            </a:r>
            <a:r>
              <a:rPr lang="en-IN" sz="1300" b="1" i="0" dirty="0" err="1">
                <a:solidFill>
                  <a:schemeClr val="tx1"/>
                </a:solidFill>
                <a:effectLst/>
                <a:latin typeface="Times New Roman" panose="02020603050405020304" pitchFamily="18" charset="0"/>
                <a:cs typeface="Times New Roman" panose="02020603050405020304" pitchFamily="18" charset="0"/>
              </a:rPr>
              <a:t>Shahu</a:t>
            </a:r>
            <a:r>
              <a:rPr lang="en-IN" sz="1300" b="1" i="0" dirty="0">
                <a:solidFill>
                  <a:schemeClr val="tx1"/>
                </a:solidFill>
                <a:effectLst/>
                <a:latin typeface="Times New Roman" panose="02020603050405020304" pitchFamily="18" charset="0"/>
                <a:cs typeface="Times New Roman" panose="02020603050405020304" pitchFamily="18" charset="0"/>
              </a:rPr>
              <a:t> Ji Maharaj University, Kanpur </a:t>
            </a:r>
            <a:endParaRPr lang="en-IN" sz="1400" b="1" dirty="0">
              <a:solidFill>
                <a:schemeClr val="tx1"/>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CCBB2D22-465C-428D-8A92-4334EFFE741E}"/>
              </a:ext>
            </a:extLst>
          </p:cNvPr>
          <p:cNvSpPr txBox="1"/>
          <p:nvPr/>
        </p:nvSpPr>
        <p:spPr>
          <a:xfrm>
            <a:off x="1" y="-44389"/>
            <a:ext cx="12191999" cy="307777"/>
          </a:xfrm>
          <a:prstGeom prst="rect">
            <a:avLst/>
          </a:prstGeom>
          <a:solidFill>
            <a:schemeClr val="accent6">
              <a:lumMod val="60000"/>
              <a:lumOff val="40000"/>
            </a:schemeClr>
          </a:solidFill>
        </p:spPr>
        <p:txBody>
          <a:bodyPr wrap="square" rtlCol="0">
            <a:spAutoFit/>
          </a:bodyPr>
          <a:lstStyle/>
          <a:p>
            <a:pPr algn="ctr"/>
            <a:r>
              <a:rPr lang="en-US" sz="1400" b="1" dirty="0">
                <a:latin typeface="Times New Roman" panose="02020603050405020304" pitchFamily="18" charset="0"/>
                <a:cs typeface="Times New Roman" panose="02020603050405020304" pitchFamily="18" charset="0"/>
              </a:rPr>
              <a:t>Law of </a:t>
            </a:r>
            <a:r>
              <a:rPr lang="en-US" sz="1400" b="1" dirty="0" err="1">
                <a:latin typeface="Times New Roman" panose="02020603050405020304" pitchFamily="18" charset="0"/>
                <a:cs typeface="Times New Roman" panose="02020603050405020304" pitchFamily="18" charset="0"/>
              </a:rPr>
              <a:t>Equi</a:t>
            </a:r>
            <a:r>
              <a:rPr lang="en-US" sz="1400" b="1" dirty="0">
                <a:latin typeface="Times New Roman" panose="02020603050405020304" pitchFamily="18" charset="0"/>
                <a:cs typeface="Times New Roman" panose="02020603050405020304" pitchFamily="18" charset="0"/>
              </a:rPr>
              <a:t>-Marginal Utility</a:t>
            </a:r>
          </a:p>
        </p:txBody>
      </p:sp>
      <p:sp>
        <p:nvSpPr>
          <p:cNvPr id="7" name="Rectangle 6">
            <a:extLst>
              <a:ext uri="{FF2B5EF4-FFF2-40B4-BE49-F238E27FC236}">
                <a16:creationId xmlns:a16="http://schemas.microsoft.com/office/drawing/2014/main" id="{91D1A949-4FFB-4715-A0CD-A2CCF63C89FD}"/>
              </a:ext>
            </a:extLst>
          </p:cNvPr>
          <p:cNvSpPr/>
          <p:nvPr/>
        </p:nvSpPr>
        <p:spPr>
          <a:xfrm>
            <a:off x="4798032" y="3154166"/>
            <a:ext cx="4078840" cy="1613043"/>
          </a:xfrm>
          <a:prstGeom prst="rect">
            <a:avLst/>
          </a:prstGeom>
          <a:solidFill>
            <a:srgbClr val="000000">
              <a:alpha val="5000"/>
            </a:srgbClr>
          </a:solidFill>
          <a:ln w="180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0000"/>
                </a:solidFill>
              </a:rPr>
              <a:t>                   = </a:t>
            </a:r>
            <a:r>
              <a:rPr lang="en-US" dirty="0" err="1">
                <a:solidFill>
                  <a:srgbClr val="000000"/>
                </a:solidFill>
              </a:rPr>
              <a:t>MUm</a:t>
            </a:r>
            <a:endParaRPr lang="en-IN" dirty="0">
              <a:solidFill>
                <a:srgbClr val="000000"/>
              </a:solidFill>
            </a:endParaRPr>
          </a:p>
        </p:txBody>
      </p:sp>
    </p:spTree>
    <p:extLst>
      <p:ext uri="{BB962C8B-B14F-4D97-AF65-F5344CB8AC3E}">
        <p14:creationId xmlns:p14="http://schemas.microsoft.com/office/powerpoint/2010/main" val="31005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FB8E00-B511-4AF6-9C35-77F56436F3CD}"/>
              </a:ext>
            </a:extLst>
          </p:cNvPr>
          <p:cNvSpPr>
            <a:spLocks noGrp="1"/>
          </p:cNvSpPr>
          <p:nvPr>
            <p:ph idx="1"/>
          </p:nvPr>
        </p:nvSpPr>
        <p:spPr>
          <a:xfrm>
            <a:off x="252274" y="380144"/>
            <a:ext cx="11741458" cy="5949635"/>
          </a:xfrm>
        </p:spPr>
        <p:txBody>
          <a:bodyPr/>
          <a:lstStyle/>
          <a:p>
            <a:r>
              <a:rPr lang="en-US" sz="2400" b="1" u="sng" dirty="0">
                <a:solidFill>
                  <a:srgbClr val="333333"/>
                </a:solidFill>
                <a:latin typeface="Times New Roman" panose="02020603050405020304" pitchFamily="18" charset="0"/>
              </a:rPr>
              <a:t>Assumptions-</a:t>
            </a:r>
            <a:endParaRPr lang="en-IN" sz="2400" b="1" u="sng" dirty="0">
              <a:solidFill>
                <a:srgbClr val="333333"/>
              </a:solidFill>
              <a:latin typeface="Times New Roman" panose="02020603050405020304" pitchFamily="18" charset="0"/>
            </a:endParaRPr>
          </a:p>
          <a:p>
            <a:pPr marL="342900" indent="-342900">
              <a:buFont typeface="+mj-lt"/>
              <a:buAutoNum type="arabicParenR"/>
            </a:pPr>
            <a:r>
              <a:rPr lang="en-IN" sz="2400" dirty="0">
                <a:solidFill>
                  <a:srgbClr val="333333"/>
                </a:solidFill>
                <a:latin typeface="Times New Roman" panose="02020603050405020304" pitchFamily="18" charset="0"/>
              </a:rPr>
              <a:t>The consumer should behave rationally.</a:t>
            </a:r>
          </a:p>
          <a:p>
            <a:pPr marL="342900" indent="-342900">
              <a:buFont typeface="+mj-lt"/>
              <a:buAutoNum type="arabicParenR"/>
            </a:pPr>
            <a:endParaRPr lang="en-IN" sz="2400" dirty="0">
              <a:solidFill>
                <a:srgbClr val="333333"/>
              </a:solidFill>
              <a:latin typeface="Times New Roman" panose="02020603050405020304" pitchFamily="18" charset="0"/>
            </a:endParaRPr>
          </a:p>
          <a:p>
            <a:pPr marL="342900" indent="-342900">
              <a:buFont typeface="+mj-lt"/>
              <a:buAutoNum type="arabicParenR"/>
            </a:pPr>
            <a:r>
              <a:rPr lang="en-IN" sz="2400" dirty="0">
                <a:solidFill>
                  <a:srgbClr val="333333"/>
                </a:solidFill>
                <a:latin typeface="Times New Roman" panose="02020603050405020304" pitchFamily="18" charset="0"/>
              </a:rPr>
              <a:t>He has full knowledge about the commodities </a:t>
            </a:r>
            <a:r>
              <a:rPr lang="en-IN" sz="2400" dirty="0" err="1">
                <a:solidFill>
                  <a:srgbClr val="333333"/>
                </a:solidFill>
                <a:latin typeface="Times New Roman" panose="02020603050405020304" pitchFamily="18" charset="0"/>
              </a:rPr>
              <a:t>i.e</a:t>
            </a:r>
            <a:r>
              <a:rPr lang="en-IN" sz="2400" dirty="0">
                <a:solidFill>
                  <a:srgbClr val="333333"/>
                </a:solidFill>
                <a:latin typeface="Times New Roman" panose="02020603050405020304" pitchFamily="18" charset="0"/>
              </a:rPr>
              <a:t> their attributes, price, etc. in the market.</a:t>
            </a:r>
          </a:p>
          <a:p>
            <a:pPr marL="342900" indent="-342900">
              <a:buFont typeface="+mj-lt"/>
              <a:buAutoNum type="arabicParenR"/>
            </a:pPr>
            <a:endParaRPr lang="en-IN" sz="2400" dirty="0">
              <a:solidFill>
                <a:srgbClr val="333333"/>
              </a:solidFill>
              <a:latin typeface="Times New Roman" panose="02020603050405020304" pitchFamily="18" charset="0"/>
            </a:endParaRPr>
          </a:p>
          <a:p>
            <a:pPr marL="342900" indent="-342900">
              <a:buFont typeface="+mj-lt"/>
              <a:buAutoNum type="arabicParenR"/>
            </a:pPr>
            <a:r>
              <a:rPr lang="en-US" sz="2400" dirty="0">
                <a:solidFill>
                  <a:srgbClr val="333333"/>
                </a:solidFill>
                <a:latin typeface="Times New Roman" panose="02020603050405020304" pitchFamily="18" charset="0"/>
              </a:rPr>
              <a:t>Utility is measurable cardinally in terms of utils.</a:t>
            </a:r>
          </a:p>
          <a:p>
            <a:pPr marL="342900" indent="-342900">
              <a:buFont typeface="+mj-lt"/>
              <a:buAutoNum type="arabicParenR"/>
            </a:pPr>
            <a:endParaRPr lang="en-US" sz="2400" dirty="0">
              <a:solidFill>
                <a:srgbClr val="333333"/>
              </a:solidFill>
              <a:latin typeface="Times New Roman" panose="02020603050405020304" pitchFamily="18" charset="0"/>
            </a:endParaRPr>
          </a:p>
          <a:p>
            <a:pPr marL="342900" indent="-342900">
              <a:buFont typeface="+mj-lt"/>
              <a:buAutoNum type="arabicParenR"/>
            </a:pPr>
            <a:r>
              <a:rPr lang="en-US" sz="2400" dirty="0">
                <a:solidFill>
                  <a:srgbClr val="333333"/>
                </a:solidFill>
                <a:latin typeface="Times New Roman" panose="02020603050405020304" pitchFamily="18" charset="0"/>
              </a:rPr>
              <a:t>Commodities that are chosen are divisible and substitutable.</a:t>
            </a:r>
          </a:p>
          <a:p>
            <a:pPr marL="0" indent="0">
              <a:buNone/>
            </a:pPr>
            <a:endParaRPr lang="en-IN" dirty="0"/>
          </a:p>
        </p:txBody>
      </p:sp>
      <p:sp>
        <p:nvSpPr>
          <p:cNvPr id="4" name="TextBox 3">
            <a:extLst>
              <a:ext uri="{FF2B5EF4-FFF2-40B4-BE49-F238E27FC236}">
                <a16:creationId xmlns:a16="http://schemas.microsoft.com/office/drawing/2014/main" id="{043C2019-DB61-4FE1-935E-7F1FD61CFF00}"/>
              </a:ext>
            </a:extLst>
          </p:cNvPr>
          <p:cNvSpPr txBox="1"/>
          <p:nvPr/>
        </p:nvSpPr>
        <p:spPr>
          <a:xfrm>
            <a:off x="1" y="-26633"/>
            <a:ext cx="12191999" cy="307777"/>
          </a:xfrm>
          <a:prstGeom prst="rect">
            <a:avLst/>
          </a:prstGeom>
          <a:solidFill>
            <a:schemeClr val="accent6">
              <a:lumMod val="60000"/>
              <a:lumOff val="40000"/>
            </a:schemeClr>
          </a:solidFill>
        </p:spPr>
        <p:txBody>
          <a:bodyPr wrap="square" rtlCol="0">
            <a:spAutoFit/>
          </a:bodyPr>
          <a:lstStyle/>
          <a:p>
            <a:pPr algn="ctr"/>
            <a:r>
              <a:rPr lang="en-US" sz="1400" b="1" dirty="0">
                <a:latin typeface="Times New Roman" panose="02020603050405020304" pitchFamily="18" charset="0"/>
                <a:cs typeface="Times New Roman" panose="02020603050405020304" pitchFamily="18" charset="0"/>
              </a:rPr>
              <a:t>Law of </a:t>
            </a:r>
            <a:r>
              <a:rPr lang="en-US" sz="1400" b="1" dirty="0" err="1">
                <a:latin typeface="Times New Roman" panose="02020603050405020304" pitchFamily="18" charset="0"/>
                <a:cs typeface="Times New Roman" panose="02020603050405020304" pitchFamily="18" charset="0"/>
              </a:rPr>
              <a:t>Equi</a:t>
            </a:r>
            <a:r>
              <a:rPr lang="en-US" sz="1400" b="1" dirty="0">
                <a:latin typeface="Times New Roman" panose="02020603050405020304" pitchFamily="18" charset="0"/>
                <a:cs typeface="Times New Roman" panose="02020603050405020304" pitchFamily="18" charset="0"/>
              </a:rPr>
              <a:t>-Marginal Utility</a:t>
            </a:r>
          </a:p>
        </p:txBody>
      </p:sp>
      <p:sp>
        <p:nvSpPr>
          <p:cNvPr id="5" name="Footer Placeholder 2">
            <a:extLst>
              <a:ext uri="{FF2B5EF4-FFF2-40B4-BE49-F238E27FC236}">
                <a16:creationId xmlns:a16="http://schemas.microsoft.com/office/drawing/2014/main" id="{65E6B1D4-A37B-4518-B863-1B36B8689E23}"/>
              </a:ext>
            </a:extLst>
          </p:cNvPr>
          <p:cNvSpPr>
            <a:spLocks noGrp="1"/>
          </p:cNvSpPr>
          <p:nvPr>
            <p:ph type="ftr" sz="quarter" idx="11"/>
          </p:nvPr>
        </p:nvSpPr>
        <p:spPr>
          <a:xfrm>
            <a:off x="0" y="6437944"/>
            <a:ext cx="12191999" cy="420055"/>
          </a:xfrm>
          <a:solidFill>
            <a:schemeClr val="accent6">
              <a:lumMod val="60000"/>
              <a:lumOff val="40000"/>
            </a:schemeClr>
          </a:solidFill>
        </p:spPr>
        <p:txBody>
          <a:bodyPr/>
          <a:lstStyle/>
          <a:p>
            <a:pPr algn="l"/>
            <a:r>
              <a:rPr lang="en-US" sz="1300" b="1" dirty="0">
                <a:solidFill>
                  <a:schemeClr val="tx1"/>
                </a:solidFill>
                <a:latin typeface="Times New Roman" panose="02020603050405020304" pitchFamily="18" charset="0"/>
                <a:cs typeface="Times New Roman" panose="02020603050405020304" pitchFamily="18" charset="0"/>
              </a:rPr>
              <a:t>Dr. Pooja Singh, Assistant Professor, Department of Economics, </a:t>
            </a:r>
            <a:r>
              <a:rPr lang="en-IN" sz="1300" b="1" dirty="0">
                <a:solidFill>
                  <a:schemeClr val="tx1"/>
                </a:solidFill>
                <a:latin typeface="Times New Roman" panose="02020603050405020304" pitchFamily="18" charset="0"/>
                <a:cs typeface="Times New Roman" panose="02020603050405020304" pitchFamily="18" charset="0"/>
              </a:rPr>
              <a:t>School of Arts, Humanities And Social Science, </a:t>
            </a:r>
            <a:r>
              <a:rPr lang="en-IN" sz="1300" b="1" i="0" dirty="0">
                <a:solidFill>
                  <a:schemeClr val="tx1"/>
                </a:solidFill>
                <a:effectLst/>
                <a:latin typeface="Times New Roman" panose="02020603050405020304" pitchFamily="18" charset="0"/>
                <a:cs typeface="Times New Roman" panose="02020603050405020304" pitchFamily="18" charset="0"/>
              </a:rPr>
              <a:t>Chhatrapati </a:t>
            </a:r>
            <a:r>
              <a:rPr lang="en-IN" sz="1300" b="1" i="0" dirty="0" err="1">
                <a:solidFill>
                  <a:schemeClr val="tx1"/>
                </a:solidFill>
                <a:effectLst/>
                <a:latin typeface="Times New Roman" panose="02020603050405020304" pitchFamily="18" charset="0"/>
                <a:cs typeface="Times New Roman" panose="02020603050405020304" pitchFamily="18" charset="0"/>
              </a:rPr>
              <a:t>Shahu</a:t>
            </a:r>
            <a:r>
              <a:rPr lang="en-IN" sz="1300" b="1" i="0" dirty="0">
                <a:solidFill>
                  <a:schemeClr val="tx1"/>
                </a:solidFill>
                <a:effectLst/>
                <a:latin typeface="Times New Roman" panose="02020603050405020304" pitchFamily="18" charset="0"/>
                <a:cs typeface="Times New Roman" panose="02020603050405020304" pitchFamily="18" charset="0"/>
              </a:rPr>
              <a:t> Ji Maharaj University, Kanpur </a:t>
            </a:r>
            <a:endParaRPr lang="en-IN" sz="1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6291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4AA116A-1849-4CCC-B11C-73D24A18341B}"/>
              </a:ext>
            </a:extLst>
          </p:cNvPr>
          <p:cNvSpPr>
            <a:spLocks noGrp="1"/>
          </p:cNvSpPr>
          <p:nvPr>
            <p:ph idx="1"/>
          </p:nvPr>
        </p:nvSpPr>
        <p:spPr>
          <a:xfrm>
            <a:off x="62144" y="281144"/>
            <a:ext cx="12064753" cy="6119657"/>
          </a:xfrm>
        </p:spPr>
        <p:txBody>
          <a:bodyPr>
            <a:normAutofit lnSpcReduction="10000"/>
          </a:bodyPr>
          <a:lstStyle/>
          <a:p>
            <a:pPr marL="0" indent="0">
              <a:buNone/>
            </a:pPr>
            <a:r>
              <a:rPr lang="en-US" sz="2000" b="1" dirty="0">
                <a:solidFill>
                  <a:srgbClr val="424142"/>
                </a:solidFill>
                <a:latin typeface="Times New Roman" panose="02020603050405020304" pitchFamily="18" charset="0"/>
                <a:cs typeface="Times New Roman" panose="02020603050405020304" pitchFamily="18" charset="0"/>
              </a:rPr>
              <a:t>For Example:</a:t>
            </a:r>
          </a:p>
          <a:p>
            <a:pPr marL="0" indent="0">
              <a:buNone/>
            </a:pPr>
            <a:r>
              <a:rPr lang="en-US" sz="2000" b="1" dirty="0">
                <a:solidFill>
                  <a:srgbClr val="424142"/>
                </a:solidFill>
                <a:latin typeface="Times New Roman" panose="02020603050405020304" pitchFamily="18" charset="0"/>
                <a:cs typeface="Times New Roman" panose="02020603050405020304" pitchFamily="18" charset="0"/>
              </a:rPr>
              <a:t>A m</a:t>
            </a:r>
            <a:r>
              <a:rPr lang="en-US" sz="2000" b="1" i="0" dirty="0">
                <a:solidFill>
                  <a:srgbClr val="424142"/>
                </a:solidFill>
                <a:effectLst/>
                <a:latin typeface="Times New Roman" panose="02020603050405020304" pitchFamily="18" charset="0"/>
                <a:cs typeface="Times New Roman" panose="02020603050405020304" pitchFamily="18" charset="0"/>
              </a:rPr>
              <a:t>an purchases two goods X and Y whose prices are P</a:t>
            </a:r>
            <a:r>
              <a:rPr lang="en-US" sz="2000" b="1" i="0" baseline="-25000" dirty="0">
                <a:solidFill>
                  <a:srgbClr val="424142"/>
                </a:solidFill>
                <a:effectLst/>
                <a:latin typeface="Times New Roman" panose="02020603050405020304" pitchFamily="18" charset="0"/>
                <a:cs typeface="Times New Roman" panose="02020603050405020304" pitchFamily="18" charset="0"/>
              </a:rPr>
              <a:t>X</a:t>
            </a:r>
            <a:r>
              <a:rPr lang="en-US" sz="2000" b="1" i="0" dirty="0">
                <a:solidFill>
                  <a:srgbClr val="424142"/>
                </a:solidFill>
                <a:effectLst/>
                <a:latin typeface="Times New Roman" panose="02020603050405020304" pitchFamily="18" charset="0"/>
                <a:cs typeface="Times New Roman" panose="02020603050405020304" pitchFamily="18" charset="0"/>
              </a:rPr>
              <a:t> and P</a:t>
            </a:r>
            <a:r>
              <a:rPr lang="en-US" sz="2000" b="1" i="0" baseline="-25000" dirty="0">
                <a:solidFill>
                  <a:srgbClr val="424142"/>
                </a:solidFill>
                <a:effectLst/>
                <a:latin typeface="Times New Roman" panose="02020603050405020304" pitchFamily="18" charset="0"/>
                <a:cs typeface="Times New Roman" panose="02020603050405020304" pitchFamily="18" charset="0"/>
              </a:rPr>
              <a:t>Y</a:t>
            </a:r>
            <a:r>
              <a:rPr lang="en-US" sz="2000" b="1" i="0" dirty="0">
                <a:solidFill>
                  <a:srgbClr val="424142"/>
                </a:solidFill>
                <a:effectLst/>
                <a:latin typeface="Times New Roman" panose="02020603050405020304" pitchFamily="18" charset="0"/>
                <a:cs typeface="Times New Roman" panose="02020603050405020304" pitchFamily="18" charset="0"/>
              </a:rPr>
              <a:t>, respectively.</a:t>
            </a:r>
          </a:p>
          <a:p>
            <a:pPr marL="0" indent="0">
              <a:buNone/>
            </a:pPr>
            <a:endParaRPr lang="en-US" sz="2000" b="1" dirty="0">
              <a:solidFill>
                <a:srgbClr val="424142"/>
              </a:solidFill>
              <a:latin typeface="Times New Roman" panose="02020603050405020304" pitchFamily="18" charset="0"/>
              <a:cs typeface="Times New Roman" panose="02020603050405020304" pitchFamily="18" charset="0"/>
            </a:endParaRPr>
          </a:p>
          <a:p>
            <a:pPr marL="0" indent="0">
              <a:buNone/>
            </a:pPr>
            <a:endParaRPr lang="en-US" sz="2000" b="0" i="0" dirty="0">
              <a:solidFill>
                <a:srgbClr val="424142"/>
              </a:solidFill>
              <a:effectLst/>
              <a:latin typeface="Times New Roman" panose="02020603050405020304" pitchFamily="18" charset="0"/>
              <a:cs typeface="Times New Roman" panose="02020603050405020304" pitchFamily="18" charset="0"/>
            </a:endParaRPr>
          </a:p>
          <a:p>
            <a:pPr marL="0" indent="0">
              <a:buNone/>
            </a:pPr>
            <a:endParaRPr lang="en-US" sz="2000" dirty="0">
              <a:solidFill>
                <a:srgbClr val="424142"/>
              </a:solidFill>
              <a:latin typeface="Times New Roman" panose="02020603050405020304" pitchFamily="18" charset="0"/>
              <a:cs typeface="Times New Roman" panose="02020603050405020304" pitchFamily="18" charset="0"/>
            </a:endParaRPr>
          </a:p>
          <a:p>
            <a:pPr marL="0" indent="0">
              <a:buNone/>
            </a:pPr>
            <a:endParaRPr lang="en-US" sz="2000" b="0" i="0" dirty="0">
              <a:solidFill>
                <a:srgbClr val="424142"/>
              </a:solidFill>
              <a:effectLst/>
              <a:latin typeface="Times New Roman" panose="02020603050405020304" pitchFamily="18" charset="0"/>
              <a:cs typeface="Times New Roman" panose="02020603050405020304" pitchFamily="18" charset="0"/>
            </a:endParaRPr>
          </a:p>
          <a:p>
            <a:pPr marL="0" indent="0">
              <a:buNone/>
            </a:pPr>
            <a:endParaRPr lang="en-US" sz="2000" dirty="0">
              <a:solidFill>
                <a:srgbClr val="424142"/>
              </a:solidFill>
              <a:latin typeface="Times New Roman" panose="02020603050405020304" pitchFamily="18" charset="0"/>
              <a:cs typeface="Times New Roman" panose="02020603050405020304" pitchFamily="18" charset="0"/>
            </a:endParaRPr>
          </a:p>
          <a:p>
            <a:pPr marL="0" indent="0">
              <a:buNone/>
            </a:pPr>
            <a:endParaRPr lang="en-US" sz="2000" b="0" i="0" dirty="0">
              <a:solidFill>
                <a:srgbClr val="424142"/>
              </a:solidFill>
              <a:effectLst/>
              <a:latin typeface="Times New Roman" panose="02020603050405020304" pitchFamily="18" charset="0"/>
              <a:cs typeface="Times New Roman" panose="02020603050405020304" pitchFamily="18" charset="0"/>
            </a:endParaRPr>
          </a:p>
          <a:p>
            <a:pPr marL="0" indent="0">
              <a:buNone/>
            </a:pPr>
            <a:endParaRPr lang="en-US" sz="2000" dirty="0">
              <a:solidFill>
                <a:srgbClr val="424142"/>
              </a:solidFill>
              <a:latin typeface="Times New Roman" panose="02020603050405020304" pitchFamily="18" charset="0"/>
              <a:cs typeface="Times New Roman" panose="02020603050405020304" pitchFamily="18" charset="0"/>
            </a:endParaRPr>
          </a:p>
          <a:p>
            <a:pPr marL="0" indent="0">
              <a:buNone/>
            </a:pPr>
            <a:endParaRPr lang="en-US" sz="2000" b="0" i="0" dirty="0">
              <a:solidFill>
                <a:srgbClr val="424142"/>
              </a:solidFill>
              <a:effectLst/>
              <a:latin typeface="Times New Roman" panose="02020603050405020304" pitchFamily="18" charset="0"/>
              <a:cs typeface="Times New Roman" panose="02020603050405020304" pitchFamily="18" charset="0"/>
            </a:endParaRPr>
          </a:p>
          <a:p>
            <a:pPr marL="0" indent="0">
              <a:buNone/>
            </a:pPr>
            <a:endParaRPr lang="en-US" sz="2000" dirty="0">
              <a:solidFill>
                <a:srgbClr val="424142"/>
              </a:solidFill>
              <a:latin typeface="Times New Roman" panose="02020603050405020304" pitchFamily="18" charset="0"/>
              <a:cs typeface="Times New Roman" panose="02020603050405020304" pitchFamily="18" charset="0"/>
            </a:endParaRPr>
          </a:p>
          <a:p>
            <a:pPr marL="0" indent="0">
              <a:buNone/>
            </a:pPr>
            <a:endParaRPr lang="en-US" sz="2000" dirty="0">
              <a:solidFill>
                <a:srgbClr val="424142"/>
              </a:solidFill>
              <a:latin typeface="Times New Roman" panose="02020603050405020304" pitchFamily="18" charset="0"/>
              <a:cs typeface="Times New Roman" panose="02020603050405020304" pitchFamily="18" charset="0"/>
            </a:endParaRPr>
          </a:p>
          <a:p>
            <a:r>
              <a:rPr lang="en-US" sz="2200" dirty="0">
                <a:solidFill>
                  <a:srgbClr val="424142"/>
                </a:solidFill>
                <a:latin typeface="Times New Roman" panose="02020603050405020304" pitchFamily="18" charset="0"/>
                <a:cs typeface="Times New Roman" panose="02020603050405020304" pitchFamily="18" charset="0"/>
              </a:rPr>
              <a:t>By purchasing these combinations of X and Y  (= Rs. 4 x 5 + Rs. 5 x 3) gets </a:t>
            </a:r>
            <a:r>
              <a:rPr lang="en-US" sz="2200" b="1" dirty="0">
                <a:solidFill>
                  <a:srgbClr val="424142"/>
                </a:solidFill>
                <a:latin typeface="Times New Roman" panose="02020603050405020304" pitchFamily="18" charset="0"/>
                <a:cs typeface="Times New Roman" panose="02020603050405020304" pitchFamily="18" charset="0"/>
              </a:rPr>
              <a:t>maximum satisfaction [10 + 9 + 8 + 7 + 6] + [11 + 10 + 6] = 67 units. </a:t>
            </a:r>
          </a:p>
          <a:p>
            <a:endParaRPr lang="en-US" sz="2000" dirty="0">
              <a:solidFill>
                <a:srgbClr val="424142"/>
              </a:solidFill>
              <a:latin typeface="Times New Roman" panose="02020603050405020304" pitchFamily="18" charset="0"/>
              <a:cs typeface="Times New Roman" panose="02020603050405020304" pitchFamily="18" charset="0"/>
            </a:endParaRPr>
          </a:p>
          <a:p>
            <a:r>
              <a:rPr lang="en-US" sz="2400" dirty="0">
                <a:solidFill>
                  <a:srgbClr val="424142"/>
                </a:solidFill>
                <a:latin typeface="Times New Roman" panose="02020603050405020304" pitchFamily="18" charset="0"/>
                <a:cs typeface="Times New Roman" panose="02020603050405020304" pitchFamily="18" charset="0"/>
              </a:rPr>
              <a:t>Purchase of any </a:t>
            </a:r>
            <a:r>
              <a:rPr lang="en-US" sz="2400" b="1" dirty="0">
                <a:solidFill>
                  <a:srgbClr val="424142"/>
                </a:solidFill>
                <a:latin typeface="Times New Roman" panose="02020603050405020304" pitchFamily="18" charset="0"/>
                <a:cs typeface="Times New Roman" panose="02020603050405020304" pitchFamily="18" charset="0"/>
              </a:rPr>
              <a:t>other combination </a:t>
            </a:r>
            <a:r>
              <a:rPr lang="en-US" sz="2400" dirty="0">
                <a:solidFill>
                  <a:srgbClr val="424142"/>
                </a:solidFill>
                <a:latin typeface="Times New Roman" panose="02020603050405020304" pitchFamily="18" charset="0"/>
                <a:cs typeface="Times New Roman" panose="02020603050405020304" pitchFamily="18" charset="0"/>
              </a:rPr>
              <a:t>other than this </a:t>
            </a:r>
            <a:r>
              <a:rPr lang="en-US" sz="2400" b="1" dirty="0">
                <a:solidFill>
                  <a:srgbClr val="424142"/>
                </a:solidFill>
                <a:latin typeface="Times New Roman" panose="02020603050405020304" pitchFamily="18" charset="0"/>
                <a:cs typeface="Times New Roman" panose="02020603050405020304" pitchFamily="18" charset="0"/>
              </a:rPr>
              <a:t>involves lower volume of satisfaction</a:t>
            </a:r>
            <a:r>
              <a:rPr lang="en-US" sz="2400" b="1" i="0" dirty="0">
                <a:solidFill>
                  <a:srgbClr val="424142"/>
                </a:solidFill>
                <a:effectLst/>
                <a:latin typeface="Georgia" panose="02040502050405020303" pitchFamily="18" charset="0"/>
              </a:rPr>
              <a:t>.</a:t>
            </a:r>
            <a:endParaRPr lang="en-US" sz="2400" b="1" i="0" dirty="0">
              <a:solidFill>
                <a:srgbClr val="424142"/>
              </a:solidFill>
              <a:effectLst/>
              <a:latin typeface="Times New Roman" panose="02020603050405020304" pitchFamily="18" charset="0"/>
              <a:cs typeface="Times New Roman" panose="02020603050405020304" pitchFamily="18" charset="0"/>
            </a:endParaRPr>
          </a:p>
        </p:txBody>
      </p:sp>
      <p:graphicFrame>
        <p:nvGraphicFramePr>
          <p:cNvPr id="8" name="Table 8">
            <a:extLst>
              <a:ext uri="{FF2B5EF4-FFF2-40B4-BE49-F238E27FC236}">
                <a16:creationId xmlns:a16="http://schemas.microsoft.com/office/drawing/2014/main" id="{EABEFEBE-DD39-4139-89A4-DBF1FDF7AEB5}"/>
              </a:ext>
            </a:extLst>
          </p:cNvPr>
          <p:cNvGraphicFramePr>
            <a:graphicFrameLocks noGrp="1"/>
          </p:cNvGraphicFramePr>
          <p:nvPr>
            <p:extLst>
              <p:ext uri="{D42A27DB-BD31-4B8C-83A1-F6EECF244321}">
                <p14:modId xmlns:p14="http://schemas.microsoft.com/office/powerpoint/2010/main" val="2759467140"/>
              </p:ext>
            </p:extLst>
          </p:nvPr>
        </p:nvGraphicFramePr>
        <p:xfrm>
          <a:off x="480442" y="1191802"/>
          <a:ext cx="2702878" cy="3286984"/>
        </p:xfrm>
        <a:graphic>
          <a:graphicData uri="http://schemas.openxmlformats.org/drawingml/2006/table">
            <a:tbl>
              <a:tblPr firstRow="1" bandRow="1">
                <a:tableStyleId>{35758FB7-9AC5-4552-8A53-C91805E547FA}</a:tableStyleId>
              </a:tblPr>
              <a:tblGrid>
                <a:gridCol w="1235393">
                  <a:extLst>
                    <a:ext uri="{9D8B030D-6E8A-4147-A177-3AD203B41FA5}">
                      <a16:colId xmlns:a16="http://schemas.microsoft.com/office/drawing/2014/main" val="3015393279"/>
                    </a:ext>
                  </a:extLst>
                </a:gridCol>
                <a:gridCol w="706755">
                  <a:extLst>
                    <a:ext uri="{9D8B030D-6E8A-4147-A177-3AD203B41FA5}">
                      <a16:colId xmlns:a16="http://schemas.microsoft.com/office/drawing/2014/main" val="3190112026"/>
                    </a:ext>
                  </a:extLst>
                </a:gridCol>
                <a:gridCol w="760730">
                  <a:extLst>
                    <a:ext uri="{9D8B030D-6E8A-4147-A177-3AD203B41FA5}">
                      <a16:colId xmlns:a16="http://schemas.microsoft.com/office/drawing/2014/main" val="1107275475"/>
                    </a:ext>
                  </a:extLst>
                </a:gridCol>
              </a:tblGrid>
              <a:tr h="734326">
                <a:tc>
                  <a:txBody>
                    <a:bodyPr/>
                    <a:lstStyle/>
                    <a:p>
                      <a:r>
                        <a:rPr lang="en-US" dirty="0"/>
                        <a:t>Unit </a:t>
                      </a:r>
                    </a:p>
                    <a:p>
                      <a:r>
                        <a:rPr lang="en-US" dirty="0"/>
                        <a:t>Consumed</a:t>
                      </a:r>
                      <a:endParaRPr lang="en-IN" dirty="0"/>
                    </a:p>
                  </a:txBody>
                  <a:tcPr/>
                </a:tc>
                <a:tc>
                  <a:txBody>
                    <a:bodyPr/>
                    <a:lstStyle/>
                    <a:p>
                      <a:r>
                        <a:rPr lang="en-US" dirty="0" err="1"/>
                        <a:t>MU</a:t>
                      </a:r>
                      <a:r>
                        <a:rPr lang="en-US" baseline="-25000" dirty="0" err="1"/>
                        <a:t>x</a:t>
                      </a:r>
                      <a:r>
                        <a:rPr lang="en-US" baseline="0" dirty="0"/>
                        <a:t> </a:t>
                      </a:r>
                      <a:endParaRPr lang="en-IN" dirty="0"/>
                    </a:p>
                  </a:txBody>
                  <a:tcPr/>
                </a:tc>
                <a:tc>
                  <a:txBody>
                    <a:bodyPr/>
                    <a:lstStyle/>
                    <a:p>
                      <a:r>
                        <a:rPr lang="en-US" dirty="0" err="1"/>
                        <a:t>MU</a:t>
                      </a:r>
                      <a:r>
                        <a:rPr lang="en-US" baseline="-25000" dirty="0" err="1"/>
                        <a:t>y</a:t>
                      </a:r>
                      <a:r>
                        <a:rPr lang="en-US" baseline="0" dirty="0"/>
                        <a:t>  </a:t>
                      </a:r>
                      <a:endParaRPr lang="en-IN" dirty="0"/>
                    </a:p>
                  </a:txBody>
                  <a:tcPr/>
                </a:tc>
                <a:extLst>
                  <a:ext uri="{0D108BD9-81ED-4DB2-BD59-A6C34878D82A}">
                    <a16:rowId xmlns:a16="http://schemas.microsoft.com/office/drawing/2014/main" val="3627271370"/>
                  </a:ext>
                </a:extLst>
              </a:tr>
              <a:tr h="425443">
                <a:tc>
                  <a:txBody>
                    <a:bodyPr/>
                    <a:lstStyle/>
                    <a:p>
                      <a:r>
                        <a:rPr lang="en-US" dirty="0"/>
                        <a:t>1</a:t>
                      </a:r>
                      <a:endParaRPr lang="en-IN" dirty="0"/>
                    </a:p>
                  </a:txBody>
                  <a:tcPr/>
                </a:tc>
                <a:tc>
                  <a:txBody>
                    <a:bodyPr/>
                    <a:lstStyle/>
                    <a:p>
                      <a:r>
                        <a:rPr lang="en-US" dirty="0"/>
                        <a:t>40</a:t>
                      </a:r>
                      <a:endParaRPr lang="en-IN" dirty="0"/>
                    </a:p>
                  </a:txBody>
                  <a:tcPr/>
                </a:tc>
                <a:tc>
                  <a:txBody>
                    <a:bodyPr/>
                    <a:lstStyle/>
                    <a:p>
                      <a:r>
                        <a:rPr lang="en-US" dirty="0"/>
                        <a:t>55</a:t>
                      </a:r>
                      <a:endParaRPr lang="en-IN" dirty="0"/>
                    </a:p>
                  </a:txBody>
                  <a:tcPr/>
                </a:tc>
                <a:extLst>
                  <a:ext uri="{0D108BD9-81ED-4DB2-BD59-A6C34878D82A}">
                    <a16:rowId xmlns:a16="http://schemas.microsoft.com/office/drawing/2014/main" val="978236743"/>
                  </a:ext>
                </a:extLst>
              </a:tr>
              <a:tr h="425443">
                <a:tc>
                  <a:txBody>
                    <a:bodyPr/>
                    <a:lstStyle/>
                    <a:p>
                      <a:r>
                        <a:rPr lang="en-US" dirty="0"/>
                        <a:t>2</a:t>
                      </a:r>
                      <a:endParaRPr lang="en-IN" dirty="0"/>
                    </a:p>
                  </a:txBody>
                  <a:tcPr/>
                </a:tc>
                <a:tc>
                  <a:txBody>
                    <a:bodyPr/>
                    <a:lstStyle/>
                    <a:p>
                      <a:r>
                        <a:rPr lang="en-US" dirty="0"/>
                        <a:t>36</a:t>
                      </a:r>
                      <a:endParaRPr lang="en-IN" dirty="0"/>
                    </a:p>
                  </a:txBody>
                  <a:tcPr/>
                </a:tc>
                <a:tc>
                  <a:txBody>
                    <a:bodyPr/>
                    <a:lstStyle/>
                    <a:p>
                      <a:r>
                        <a:rPr lang="en-US" dirty="0"/>
                        <a:t>50</a:t>
                      </a:r>
                      <a:endParaRPr lang="en-IN" dirty="0"/>
                    </a:p>
                  </a:txBody>
                  <a:tcPr/>
                </a:tc>
                <a:extLst>
                  <a:ext uri="{0D108BD9-81ED-4DB2-BD59-A6C34878D82A}">
                    <a16:rowId xmlns:a16="http://schemas.microsoft.com/office/drawing/2014/main" val="4093664955"/>
                  </a:ext>
                </a:extLst>
              </a:tr>
              <a:tr h="425443">
                <a:tc>
                  <a:txBody>
                    <a:bodyPr/>
                    <a:lstStyle/>
                    <a:p>
                      <a:r>
                        <a:rPr lang="en-US" dirty="0"/>
                        <a:t>3</a:t>
                      </a:r>
                      <a:endParaRPr lang="en-IN" dirty="0"/>
                    </a:p>
                  </a:txBody>
                  <a:tcPr/>
                </a:tc>
                <a:tc>
                  <a:txBody>
                    <a:bodyPr/>
                    <a:lstStyle/>
                    <a:p>
                      <a:r>
                        <a:rPr lang="en-US" dirty="0"/>
                        <a:t>32</a:t>
                      </a:r>
                      <a:endParaRPr lang="en-IN" dirty="0"/>
                    </a:p>
                  </a:txBody>
                  <a:tcPr/>
                </a:tc>
                <a:tc>
                  <a:txBody>
                    <a:bodyPr/>
                    <a:lstStyle/>
                    <a:p>
                      <a:r>
                        <a:rPr lang="en-US" dirty="0"/>
                        <a:t>30</a:t>
                      </a:r>
                      <a:endParaRPr lang="en-IN" dirty="0"/>
                    </a:p>
                  </a:txBody>
                  <a:tcPr/>
                </a:tc>
                <a:extLst>
                  <a:ext uri="{0D108BD9-81ED-4DB2-BD59-A6C34878D82A}">
                    <a16:rowId xmlns:a16="http://schemas.microsoft.com/office/drawing/2014/main" val="3484458359"/>
                  </a:ext>
                </a:extLst>
              </a:tr>
              <a:tr h="425443">
                <a:tc>
                  <a:txBody>
                    <a:bodyPr/>
                    <a:lstStyle/>
                    <a:p>
                      <a:r>
                        <a:rPr lang="en-US" dirty="0"/>
                        <a:t>4</a:t>
                      </a:r>
                      <a:endParaRPr lang="en-IN" dirty="0"/>
                    </a:p>
                  </a:txBody>
                  <a:tcPr/>
                </a:tc>
                <a:tc>
                  <a:txBody>
                    <a:bodyPr/>
                    <a:lstStyle/>
                    <a:p>
                      <a:r>
                        <a:rPr lang="en-US" dirty="0"/>
                        <a:t>28</a:t>
                      </a:r>
                      <a:endParaRPr lang="en-IN" dirty="0"/>
                    </a:p>
                  </a:txBody>
                  <a:tcPr/>
                </a:tc>
                <a:tc>
                  <a:txBody>
                    <a:bodyPr/>
                    <a:lstStyle/>
                    <a:p>
                      <a:r>
                        <a:rPr lang="en-US" dirty="0"/>
                        <a:t>20</a:t>
                      </a:r>
                      <a:endParaRPr lang="en-IN" dirty="0"/>
                    </a:p>
                  </a:txBody>
                  <a:tcPr/>
                </a:tc>
                <a:extLst>
                  <a:ext uri="{0D108BD9-81ED-4DB2-BD59-A6C34878D82A}">
                    <a16:rowId xmlns:a16="http://schemas.microsoft.com/office/drawing/2014/main" val="540343699"/>
                  </a:ext>
                </a:extLst>
              </a:tr>
              <a:tr h="425443">
                <a:tc>
                  <a:txBody>
                    <a:bodyPr/>
                    <a:lstStyle/>
                    <a:p>
                      <a:r>
                        <a:rPr lang="en-US" dirty="0"/>
                        <a:t>5</a:t>
                      </a:r>
                      <a:endParaRPr lang="en-IN" dirty="0"/>
                    </a:p>
                  </a:txBody>
                  <a:tcPr/>
                </a:tc>
                <a:tc>
                  <a:txBody>
                    <a:bodyPr/>
                    <a:lstStyle/>
                    <a:p>
                      <a:r>
                        <a:rPr lang="en-US" dirty="0"/>
                        <a:t>24</a:t>
                      </a:r>
                      <a:endParaRPr lang="en-IN" dirty="0"/>
                    </a:p>
                  </a:txBody>
                  <a:tcPr/>
                </a:tc>
                <a:tc>
                  <a:txBody>
                    <a:bodyPr/>
                    <a:lstStyle/>
                    <a:p>
                      <a:r>
                        <a:rPr lang="en-US" dirty="0"/>
                        <a:t>15</a:t>
                      </a:r>
                      <a:endParaRPr lang="en-IN" dirty="0"/>
                    </a:p>
                  </a:txBody>
                  <a:tcPr/>
                </a:tc>
                <a:extLst>
                  <a:ext uri="{0D108BD9-81ED-4DB2-BD59-A6C34878D82A}">
                    <a16:rowId xmlns:a16="http://schemas.microsoft.com/office/drawing/2014/main" val="2675717985"/>
                  </a:ext>
                </a:extLst>
              </a:tr>
              <a:tr h="425443">
                <a:tc>
                  <a:txBody>
                    <a:bodyPr/>
                    <a:lstStyle/>
                    <a:p>
                      <a:r>
                        <a:rPr lang="en-US" dirty="0"/>
                        <a:t>6</a:t>
                      </a:r>
                      <a:endParaRPr lang="en-IN" dirty="0"/>
                    </a:p>
                  </a:txBody>
                  <a:tcPr/>
                </a:tc>
                <a:tc>
                  <a:txBody>
                    <a:bodyPr/>
                    <a:lstStyle/>
                    <a:p>
                      <a:r>
                        <a:rPr lang="en-US" dirty="0"/>
                        <a:t>20</a:t>
                      </a:r>
                      <a:endParaRPr lang="en-IN" dirty="0"/>
                    </a:p>
                  </a:txBody>
                  <a:tcPr/>
                </a:tc>
                <a:tc>
                  <a:txBody>
                    <a:bodyPr/>
                    <a:lstStyle/>
                    <a:p>
                      <a:r>
                        <a:rPr lang="en-US" dirty="0"/>
                        <a:t>5</a:t>
                      </a:r>
                      <a:endParaRPr lang="en-IN" dirty="0"/>
                    </a:p>
                  </a:txBody>
                  <a:tcPr/>
                </a:tc>
                <a:extLst>
                  <a:ext uri="{0D108BD9-81ED-4DB2-BD59-A6C34878D82A}">
                    <a16:rowId xmlns:a16="http://schemas.microsoft.com/office/drawing/2014/main" val="1009758628"/>
                  </a:ext>
                </a:extLst>
              </a:tr>
            </a:tbl>
          </a:graphicData>
        </a:graphic>
      </p:graphicFrame>
      <p:sp>
        <p:nvSpPr>
          <p:cNvPr id="9" name="Arrow: Right 8">
            <a:extLst>
              <a:ext uri="{FF2B5EF4-FFF2-40B4-BE49-F238E27FC236}">
                <a16:creationId xmlns:a16="http://schemas.microsoft.com/office/drawing/2014/main" id="{7DF4930D-B90F-4628-9A14-FFF571A5AAFD}"/>
              </a:ext>
            </a:extLst>
          </p:cNvPr>
          <p:cNvSpPr/>
          <p:nvPr/>
        </p:nvSpPr>
        <p:spPr>
          <a:xfrm>
            <a:off x="3764132" y="2855078"/>
            <a:ext cx="3302493" cy="30777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TextBox 9">
            <a:extLst>
              <a:ext uri="{FF2B5EF4-FFF2-40B4-BE49-F238E27FC236}">
                <a16:creationId xmlns:a16="http://schemas.microsoft.com/office/drawing/2014/main" id="{79D625D3-706F-4C28-BEBE-265FD77C6387}"/>
              </a:ext>
            </a:extLst>
          </p:cNvPr>
          <p:cNvSpPr txBox="1"/>
          <p:nvPr/>
        </p:nvSpPr>
        <p:spPr>
          <a:xfrm>
            <a:off x="4665892" y="2485746"/>
            <a:ext cx="1047564" cy="369332"/>
          </a:xfrm>
          <a:prstGeom prst="rect">
            <a:avLst/>
          </a:prstGeom>
          <a:noFill/>
        </p:spPr>
        <p:txBody>
          <a:bodyPr wrap="square" rtlCol="0">
            <a:spAutoFit/>
          </a:bodyPr>
          <a:lstStyle/>
          <a:p>
            <a:r>
              <a:rPr lang="en-US" b="1" dirty="0"/>
              <a:t>Let P</a:t>
            </a:r>
            <a:r>
              <a:rPr lang="en-US" b="1" baseline="-25000" dirty="0"/>
              <a:t>x</a:t>
            </a:r>
            <a:r>
              <a:rPr lang="en-US" b="1" dirty="0"/>
              <a:t>= 4</a:t>
            </a:r>
            <a:endParaRPr lang="en-IN" b="1" dirty="0"/>
          </a:p>
        </p:txBody>
      </p:sp>
      <p:sp>
        <p:nvSpPr>
          <p:cNvPr id="11" name="TextBox 10">
            <a:extLst>
              <a:ext uri="{FF2B5EF4-FFF2-40B4-BE49-F238E27FC236}">
                <a16:creationId xmlns:a16="http://schemas.microsoft.com/office/drawing/2014/main" id="{129EB568-CCC6-49FA-9E1D-674D2C45EA5B}"/>
              </a:ext>
            </a:extLst>
          </p:cNvPr>
          <p:cNvSpPr txBox="1"/>
          <p:nvPr/>
        </p:nvSpPr>
        <p:spPr>
          <a:xfrm>
            <a:off x="4665892" y="3099481"/>
            <a:ext cx="1047564" cy="369332"/>
          </a:xfrm>
          <a:prstGeom prst="rect">
            <a:avLst/>
          </a:prstGeom>
          <a:noFill/>
        </p:spPr>
        <p:txBody>
          <a:bodyPr wrap="square" rtlCol="0">
            <a:spAutoFit/>
          </a:bodyPr>
          <a:lstStyle/>
          <a:p>
            <a:r>
              <a:rPr lang="en-US" b="1" dirty="0"/>
              <a:t>Let </a:t>
            </a:r>
            <a:r>
              <a:rPr lang="en-US" b="1" dirty="0" err="1"/>
              <a:t>P</a:t>
            </a:r>
            <a:r>
              <a:rPr lang="en-US" b="1" baseline="-25000" dirty="0" err="1"/>
              <a:t>y</a:t>
            </a:r>
            <a:r>
              <a:rPr lang="en-US" b="1" dirty="0"/>
              <a:t>= 5</a:t>
            </a:r>
            <a:endParaRPr lang="en-IN" b="1" dirty="0"/>
          </a:p>
        </p:txBody>
      </p:sp>
      <p:sp>
        <p:nvSpPr>
          <p:cNvPr id="13" name="TextBox 12">
            <a:extLst>
              <a:ext uri="{FF2B5EF4-FFF2-40B4-BE49-F238E27FC236}">
                <a16:creationId xmlns:a16="http://schemas.microsoft.com/office/drawing/2014/main" id="{B52BFC77-15A5-4663-B4BE-DF57E209D2D8}"/>
              </a:ext>
            </a:extLst>
          </p:cNvPr>
          <p:cNvSpPr txBox="1"/>
          <p:nvPr/>
        </p:nvSpPr>
        <p:spPr>
          <a:xfrm>
            <a:off x="1" y="-26633"/>
            <a:ext cx="12191999" cy="307777"/>
          </a:xfrm>
          <a:prstGeom prst="rect">
            <a:avLst/>
          </a:prstGeom>
          <a:solidFill>
            <a:schemeClr val="accent6">
              <a:lumMod val="60000"/>
              <a:lumOff val="40000"/>
            </a:schemeClr>
          </a:solidFill>
        </p:spPr>
        <p:txBody>
          <a:bodyPr wrap="square" rtlCol="0">
            <a:spAutoFit/>
          </a:bodyPr>
          <a:lstStyle/>
          <a:p>
            <a:pPr algn="ctr"/>
            <a:r>
              <a:rPr lang="en-US" sz="1400" b="1" dirty="0">
                <a:latin typeface="Times New Roman" panose="02020603050405020304" pitchFamily="18" charset="0"/>
                <a:cs typeface="Times New Roman" panose="02020603050405020304" pitchFamily="18" charset="0"/>
              </a:rPr>
              <a:t>Law of </a:t>
            </a:r>
            <a:r>
              <a:rPr lang="en-US" sz="1400" b="1" dirty="0" err="1">
                <a:latin typeface="Times New Roman" panose="02020603050405020304" pitchFamily="18" charset="0"/>
                <a:cs typeface="Times New Roman" panose="02020603050405020304" pitchFamily="18" charset="0"/>
              </a:rPr>
              <a:t>Equi</a:t>
            </a:r>
            <a:r>
              <a:rPr lang="en-US" sz="1400" b="1" dirty="0">
                <a:latin typeface="Times New Roman" panose="02020603050405020304" pitchFamily="18" charset="0"/>
                <a:cs typeface="Times New Roman" panose="02020603050405020304" pitchFamily="18" charset="0"/>
              </a:rPr>
              <a:t>-Marginal Utility</a:t>
            </a:r>
          </a:p>
        </p:txBody>
      </p:sp>
      <mc:AlternateContent xmlns:mc="http://schemas.openxmlformats.org/markup-compatibility/2006" xmlns:a14="http://schemas.microsoft.com/office/drawing/2010/main">
        <mc:Choice Requires="a14">
          <p:graphicFrame>
            <p:nvGraphicFramePr>
              <p:cNvPr id="14" name="Table 8">
                <a:extLst>
                  <a:ext uri="{FF2B5EF4-FFF2-40B4-BE49-F238E27FC236}">
                    <a16:creationId xmlns:a16="http://schemas.microsoft.com/office/drawing/2014/main" id="{67993D7A-16BF-47A7-B316-2FA7110B0B92}"/>
                  </a:ext>
                </a:extLst>
              </p:cNvPr>
              <p:cNvGraphicFramePr>
                <a:graphicFrameLocks noGrp="1"/>
              </p:cNvGraphicFramePr>
              <p:nvPr>
                <p:extLst>
                  <p:ext uri="{D42A27DB-BD31-4B8C-83A1-F6EECF244321}">
                    <p14:modId xmlns:p14="http://schemas.microsoft.com/office/powerpoint/2010/main" val="390918584"/>
                  </p:ext>
                </p:extLst>
              </p:nvPr>
            </p:nvGraphicFramePr>
            <p:xfrm>
              <a:off x="7818148" y="1068513"/>
              <a:ext cx="2702878" cy="3410275"/>
            </p:xfrm>
            <a:graphic>
              <a:graphicData uri="http://schemas.openxmlformats.org/drawingml/2006/table">
                <a:tbl>
                  <a:tblPr firstRow="1" bandRow="1">
                    <a:tableStyleId>{08FB837D-C827-4EFA-A057-4D05807E0F7C}</a:tableStyleId>
                  </a:tblPr>
                  <a:tblGrid>
                    <a:gridCol w="1235393">
                      <a:extLst>
                        <a:ext uri="{9D8B030D-6E8A-4147-A177-3AD203B41FA5}">
                          <a16:colId xmlns:a16="http://schemas.microsoft.com/office/drawing/2014/main" val="3015393279"/>
                        </a:ext>
                      </a:extLst>
                    </a:gridCol>
                    <a:gridCol w="706755">
                      <a:extLst>
                        <a:ext uri="{9D8B030D-6E8A-4147-A177-3AD203B41FA5}">
                          <a16:colId xmlns:a16="http://schemas.microsoft.com/office/drawing/2014/main" val="3190112026"/>
                        </a:ext>
                      </a:extLst>
                    </a:gridCol>
                    <a:gridCol w="760730">
                      <a:extLst>
                        <a:ext uri="{9D8B030D-6E8A-4147-A177-3AD203B41FA5}">
                          <a16:colId xmlns:a16="http://schemas.microsoft.com/office/drawing/2014/main" val="1107275475"/>
                        </a:ext>
                      </a:extLst>
                    </a:gridCol>
                  </a:tblGrid>
                  <a:tr h="761869">
                    <a:tc>
                      <a:txBody>
                        <a:bodyPr/>
                        <a:lstStyle/>
                        <a:p>
                          <a:r>
                            <a:rPr lang="en-US" dirty="0"/>
                            <a:t>Unit </a:t>
                          </a:r>
                        </a:p>
                        <a:p>
                          <a:r>
                            <a:rPr lang="en-US" dirty="0"/>
                            <a:t>Consumed</a:t>
                          </a:r>
                          <a:endParaRPr lang="en-IN" dirty="0"/>
                        </a:p>
                      </a:txBody>
                      <a:tcPr/>
                    </a:tc>
                    <a:tc>
                      <a:txBody>
                        <a:bodyPr/>
                        <a:lstStyle/>
                        <a:p>
                          <a:pPr/>
                          <a14:m>
                            <m:oMathPara xmlns:m="http://schemas.openxmlformats.org/officeDocument/2006/math">
                              <m:oMathParaPr>
                                <m:jc m:val="centerGroup"/>
                              </m:oMathParaPr>
                              <m:oMath xmlns:m="http://schemas.openxmlformats.org/officeDocument/2006/math">
                                <m:f>
                                  <m:fPr>
                                    <m:ctrlPr>
                                      <a:rPr lang="en-IN" sz="1800" i="1" smtClean="0">
                                        <a:solidFill>
                                          <a:schemeClr val="bg1"/>
                                        </a:solidFill>
                                        <a:latin typeface="Cambria Math" panose="02040503050406030204" pitchFamily="18" charset="0"/>
                                      </a:rPr>
                                    </m:ctrlPr>
                                  </m:fPr>
                                  <m:num>
                                    <m:r>
                                      <m:rPr>
                                        <m:nor/>
                                      </m:rPr>
                                      <a:rPr lang="en-IN" sz="1800" dirty="0">
                                        <a:solidFill>
                                          <a:schemeClr val="bg1"/>
                                        </a:solidFill>
                                      </a:rPr>
                                      <m:t>MU</m:t>
                                    </m:r>
                                    <m:r>
                                      <m:rPr>
                                        <m:nor/>
                                      </m:rPr>
                                      <a:rPr lang="en-IN" sz="1800" baseline="-25000" dirty="0">
                                        <a:solidFill>
                                          <a:schemeClr val="bg1"/>
                                        </a:solidFill>
                                      </a:rPr>
                                      <m:t>X</m:t>
                                    </m:r>
                                  </m:num>
                                  <m:den>
                                    <m:r>
                                      <m:rPr>
                                        <m:nor/>
                                      </m:rPr>
                                      <a:rPr lang="en-IN" sz="1800" dirty="0">
                                        <a:solidFill>
                                          <a:schemeClr val="bg1"/>
                                        </a:solidFill>
                                      </a:rPr>
                                      <m:t>P</m:t>
                                    </m:r>
                                    <m:r>
                                      <m:rPr>
                                        <m:nor/>
                                      </m:rPr>
                                      <a:rPr lang="en-IN" sz="1800" baseline="-25000" dirty="0">
                                        <a:solidFill>
                                          <a:schemeClr val="bg1"/>
                                        </a:solidFill>
                                      </a:rPr>
                                      <m:t>X</m:t>
                                    </m:r>
                                  </m:den>
                                </m:f>
                              </m:oMath>
                            </m:oMathPara>
                          </a14:m>
                          <a:endParaRPr lang="en-IN" dirty="0"/>
                        </a:p>
                      </a:txBody>
                      <a:tcPr/>
                    </a:tc>
                    <a:tc>
                      <a:txBody>
                        <a:bodyPr/>
                        <a:lstStyle/>
                        <a:p>
                          <a:pPr/>
                          <a14:m>
                            <m:oMathPara xmlns:m="http://schemas.openxmlformats.org/officeDocument/2006/math">
                              <m:oMathParaPr>
                                <m:jc m:val="centerGroup"/>
                              </m:oMathParaPr>
                              <m:oMath xmlns:m="http://schemas.openxmlformats.org/officeDocument/2006/math">
                                <m:f>
                                  <m:fPr>
                                    <m:ctrlPr>
                                      <a:rPr lang="en-US" sz="1800" b="1" i="1" kern="1200" smtClean="0">
                                        <a:solidFill>
                                          <a:schemeClr val="bg1"/>
                                        </a:solidFill>
                                        <a:latin typeface="Cambria Math" panose="02040503050406030204" pitchFamily="18" charset="0"/>
                                      </a:rPr>
                                    </m:ctrlPr>
                                  </m:fPr>
                                  <m:num>
                                    <m:r>
                                      <m:rPr>
                                        <m:nor/>
                                      </m:rPr>
                                      <a:rPr lang="en-IN" sz="1800" b="1" kern="1200" dirty="0">
                                        <a:solidFill>
                                          <a:schemeClr val="bg1"/>
                                        </a:solidFill>
                                      </a:rPr>
                                      <m:t>MUY</m:t>
                                    </m:r>
                                  </m:num>
                                  <m:den>
                                    <m:r>
                                      <m:rPr>
                                        <m:nor/>
                                      </m:rPr>
                                      <a:rPr lang="en-IN" sz="1800" b="1" kern="1200" dirty="0">
                                        <a:solidFill>
                                          <a:schemeClr val="bg1"/>
                                        </a:solidFill>
                                      </a:rPr>
                                      <m:t>PY</m:t>
                                    </m:r>
                                  </m:den>
                                </m:f>
                              </m:oMath>
                            </m:oMathPara>
                          </a14:m>
                          <a:endParaRPr lang="en-IN" sz="1800" b="1" kern="1200" dirty="0">
                            <a:solidFill>
                              <a:schemeClr val="bg1"/>
                            </a:solidFill>
                            <a:latin typeface="Georgia" panose="02040502050405020303" pitchFamily="18" charset="0"/>
                            <a:ea typeface="+mn-ea"/>
                            <a:cs typeface="+mn-cs"/>
                          </a:endParaRPr>
                        </a:p>
                      </a:txBody>
                      <a:tcPr/>
                    </a:tc>
                    <a:extLst>
                      <a:ext uri="{0D108BD9-81ED-4DB2-BD59-A6C34878D82A}">
                        <a16:rowId xmlns:a16="http://schemas.microsoft.com/office/drawing/2014/main" val="3627271370"/>
                      </a:ext>
                    </a:extLst>
                  </a:tr>
                  <a:tr h="441401">
                    <a:tc>
                      <a:txBody>
                        <a:bodyPr/>
                        <a:lstStyle/>
                        <a:p>
                          <a:r>
                            <a:rPr lang="en-US" dirty="0"/>
                            <a:t>1</a:t>
                          </a:r>
                          <a:endParaRPr lang="en-IN" dirty="0"/>
                        </a:p>
                      </a:txBody>
                      <a:tcPr/>
                    </a:tc>
                    <a:tc>
                      <a:txBody>
                        <a:bodyPr/>
                        <a:lstStyle/>
                        <a:p>
                          <a:r>
                            <a:rPr lang="en-US" dirty="0"/>
                            <a:t>10</a:t>
                          </a:r>
                          <a:endParaRPr lang="en-IN" dirty="0"/>
                        </a:p>
                      </a:txBody>
                      <a:tcPr/>
                    </a:tc>
                    <a:tc>
                      <a:txBody>
                        <a:bodyPr/>
                        <a:lstStyle/>
                        <a:p>
                          <a:r>
                            <a:rPr lang="en-US" dirty="0"/>
                            <a:t>11</a:t>
                          </a:r>
                          <a:endParaRPr lang="en-IN" dirty="0"/>
                        </a:p>
                      </a:txBody>
                      <a:tcPr/>
                    </a:tc>
                    <a:extLst>
                      <a:ext uri="{0D108BD9-81ED-4DB2-BD59-A6C34878D82A}">
                        <a16:rowId xmlns:a16="http://schemas.microsoft.com/office/drawing/2014/main" val="978236743"/>
                      </a:ext>
                    </a:extLst>
                  </a:tr>
                  <a:tr h="441401">
                    <a:tc>
                      <a:txBody>
                        <a:bodyPr/>
                        <a:lstStyle/>
                        <a:p>
                          <a:r>
                            <a:rPr lang="en-US" dirty="0"/>
                            <a:t>2</a:t>
                          </a:r>
                          <a:endParaRPr lang="en-IN" dirty="0"/>
                        </a:p>
                      </a:txBody>
                      <a:tcPr/>
                    </a:tc>
                    <a:tc>
                      <a:txBody>
                        <a:bodyPr/>
                        <a:lstStyle/>
                        <a:p>
                          <a:r>
                            <a:rPr lang="en-US" dirty="0"/>
                            <a:t>9</a:t>
                          </a:r>
                          <a:endParaRPr lang="en-IN" dirty="0"/>
                        </a:p>
                      </a:txBody>
                      <a:tcPr/>
                    </a:tc>
                    <a:tc>
                      <a:txBody>
                        <a:bodyPr/>
                        <a:lstStyle/>
                        <a:p>
                          <a:r>
                            <a:rPr lang="en-US" dirty="0"/>
                            <a:t>10</a:t>
                          </a:r>
                          <a:endParaRPr lang="en-IN" dirty="0"/>
                        </a:p>
                      </a:txBody>
                      <a:tcPr/>
                    </a:tc>
                    <a:extLst>
                      <a:ext uri="{0D108BD9-81ED-4DB2-BD59-A6C34878D82A}">
                        <a16:rowId xmlns:a16="http://schemas.microsoft.com/office/drawing/2014/main" val="4093664955"/>
                      </a:ext>
                    </a:extLst>
                  </a:tr>
                  <a:tr h="441401">
                    <a:tc>
                      <a:txBody>
                        <a:bodyPr/>
                        <a:lstStyle/>
                        <a:p>
                          <a:r>
                            <a:rPr lang="en-US" b="1" dirty="0">
                              <a:solidFill>
                                <a:srgbClr val="C00000"/>
                              </a:solidFill>
                            </a:rPr>
                            <a:t>3</a:t>
                          </a:r>
                          <a:endParaRPr lang="en-IN" b="1" dirty="0">
                            <a:solidFill>
                              <a:srgbClr val="C00000"/>
                            </a:solidFill>
                          </a:endParaRPr>
                        </a:p>
                      </a:txBody>
                      <a:tcPr/>
                    </a:tc>
                    <a:tc>
                      <a:txBody>
                        <a:bodyPr/>
                        <a:lstStyle/>
                        <a:p>
                          <a:r>
                            <a:rPr lang="en-US" dirty="0"/>
                            <a:t>8</a:t>
                          </a:r>
                          <a:endParaRPr lang="en-IN" dirty="0"/>
                        </a:p>
                      </a:txBody>
                      <a:tcPr/>
                    </a:tc>
                    <a:tc>
                      <a:txBody>
                        <a:bodyPr/>
                        <a:lstStyle/>
                        <a:p>
                          <a:r>
                            <a:rPr lang="en-US" b="1" dirty="0">
                              <a:solidFill>
                                <a:srgbClr val="C00000"/>
                              </a:solidFill>
                            </a:rPr>
                            <a:t>6</a:t>
                          </a:r>
                          <a:endParaRPr lang="en-IN" b="1" dirty="0">
                            <a:solidFill>
                              <a:srgbClr val="C00000"/>
                            </a:solidFill>
                          </a:endParaRPr>
                        </a:p>
                      </a:txBody>
                      <a:tcPr/>
                    </a:tc>
                    <a:extLst>
                      <a:ext uri="{0D108BD9-81ED-4DB2-BD59-A6C34878D82A}">
                        <a16:rowId xmlns:a16="http://schemas.microsoft.com/office/drawing/2014/main" val="3484458359"/>
                      </a:ext>
                    </a:extLst>
                  </a:tr>
                  <a:tr h="441401">
                    <a:tc>
                      <a:txBody>
                        <a:bodyPr/>
                        <a:lstStyle/>
                        <a:p>
                          <a:r>
                            <a:rPr lang="en-US" dirty="0"/>
                            <a:t>4</a:t>
                          </a:r>
                          <a:endParaRPr lang="en-IN" dirty="0"/>
                        </a:p>
                      </a:txBody>
                      <a:tcPr/>
                    </a:tc>
                    <a:tc>
                      <a:txBody>
                        <a:bodyPr/>
                        <a:lstStyle/>
                        <a:p>
                          <a:r>
                            <a:rPr lang="en-US" dirty="0"/>
                            <a:t>7</a:t>
                          </a:r>
                          <a:endParaRPr lang="en-IN" dirty="0"/>
                        </a:p>
                      </a:txBody>
                      <a:tcPr/>
                    </a:tc>
                    <a:tc>
                      <a:txBody>
                        <a:bodyPr/>
                        <a:lstStyle/>
                        <a:p>
                          <a:r>
                            <a:rPr lang="en-US" dirty="0"/>
                            <a:t>4</a:t>
                          </a:r>
                          <a:endParaRPr lang="en-IN" dirty="0"/>
                        </a:p>
                      </a:txBody>
                      <a:tcPr/>
                    </a:tc>
                    <a:extLst>
                      <a:ext uri="{0D108BD9-81ED-4DB2-BD59-A6C34878D82A}">
                        <a16:rowId xmlns:a16="http://schemas.microsoft.com/office/drawing/2014/main" val="540343699"/>
                      </a:ext>
                    </a:extLst>
                  </a:tr>
                  <a:tr h="441401">
                    <a:tc>
                      <a:txBody>
                        <a:bodyPr/>
                        <a:lstStyle/>
                        <a:p>
                          <a:r>
                            <a:rPr lang="en-US" b="1" dirty="0">
                              <a:solidFill>
                                <a:srgbClr val="C00000"/>
                              </a:solidFill>
                            </a:rPr>
                            <a:t>5</a:t>
                          </a:r>
                          <a:endParaRPr lang="en-IN" b="1" dirty="0">
                            <a:solidFill>
                              <a:srgbClr val="C00000"/>
                            </a:solidFill>
                          </a:endParaRPr>
                        </a:p>
                      </a:txBody>
                      <a:tcPr/>
                    </a:tc>
                    <a:tc>
                      <a:txBody>
                        <a:bodyPr/>
                        <a:lstStyle/>
                        <a:p>
                          <a:r>
                            <a:rPr lang="en-US" b="1" dirty="0">
                              <a:solidFill>
                                <a:srgbClr val="C00000"/>
                              </a:solidFill>
                            </a:rPr>
                            <a:t>6</a:t>
                          </a:r>
                          <a:endParaRPr lang="en-IN" b="1" dirty="0">
                            <a:solidFill>
                              <a:srgbClr val="C00000"/>
                            </a:solidFill>
                          </a:endParaRPr>
                        </a:p>
                      </a:txBody>
                      <a:tcPr/>
                    </a:tc>
                    <a:tc>
                      <a:txBody>
                        <a:bodyPr/>
                        <a:lstStyle/>
                        <a:p>
                          <a:r>
                            <a:rPr lang="en-US" dirty="0"/>
                            <a:t>3</a:t>
                          </a:r>
                          <a:endParaRPr lang="en-IN" dirty="0"/>
                        </a:p>
                      </a:txBody>
                      <a:tcPr/>
                    </a:tc>
                    <a:extLst>
                      <a:ext uri="{0D108BD9-81ED-4DB2-BD59-A6C34878D82A}">
                        <a16:rowId xmlns:a16="http://schemas.microsoft.com/office/drawing/2014/main" val="2675717985"/>
                      </a:ext>
                    </a:extLst>
                  </a:tr>
                  <a:tr h="441401">
                    <a:tc>
                      <a:txBody>
                        <a:bodyPr/>
                        <a:lstStyle/>
                        <a:p>
                          <a:r>
                            <a:rPr lang="en-US" dirty="0"/>
                            <a:t>6</a:t>
                          </a:r>
                          <a:endParaRPr lang="en-IN" dirty="0"/>
                        </a:p>
                      </a:txBody>
                      <a:tcPr/>
                    </a:tc>
                    <a:tc>
                      <a:txBody>
                        <a:bodyPr/>
                        <a:lstStyle/>
                        <a:p>
                          <a:r>
                            <a:rPr lang="en-US" dirty="0"/>
                            <a:t>5</a:t>
                          </a:r>
                          <a:endParaRPr lang="en-IN" dirty="0"/>
                        </a:p>
                      </a:txBody>
                      <a:tcPr/>
                    </a:tc>
                    <a:tc>
                      <a:txBody>
                        <a:bodyPr/>
                        <a:lstStyle/>
                        <a:p>
                          <a:r>
                            <a:rPr lang="en-US" dirty="0"/>
                            <a:t>1</a:t>
                          </a:r>
                          <a:endParaRPr lang="en-IN" dirty="0"/>
                        </a:p>
                      </a:txBody>
                      <a:tcPr/>
                    </a:tc>
                    <a:extLst>
                      <a:ext uri="{0D108BD9-81ED-4DB2-BD59-A6C34878D82A}">
                        <a16:rowId xmlns:a16="http://schemas.microsoft.com/office/drawing/2014/main" val="1009758628"/>
                      </a:ext>
                    </a:extLst>
                  </a:tr>
                </a:tbl>
              </a:graphicData>
            </a:graphic>
          </p:graphicFrame>
        </mc:Choice>
        <mc:Fallback xmlns="">
          <p:graphicFrame>
            <p:nvGraphicFramePr>
              <p:cNvPr id="14" name="Table 8">
                <a:extLst>
                  <a:ext uri="{FF2B5EF4-FFF2-40B4-BE49-F238E27FC236}">
                    <a16:creationId xmlns:a16="http://schemas.microsoft.com/office/drawing/2014/main" id="{67993D7A-16BF-47A7-B316-2FA7110B0B92}"/>
                  </a:ext>
                </a:extLst>
              </p:cNvPr>
              <p:cNvGraphicFramePr>
                <a:graphicFrameLocks noGrp="1"/>
              </p:cNvGraphicFramePr>
              <p:nvPr>
                <p:extLst>
                  <p:ext uri="{D42A27DB-BD31-4B8C-83A1-F6EECF244321}">
                    <p14:modId xmlns:p14="http://schemas.microsoft.com/office/powerpoint/2010/main" val="390918584"/>
                  </p:ext>
                </p:extLst>
              </p:nvPr>
            </p:nvGraphicFramePr>
            <p:xfrm>
              <a:off x="7818148" y="1068513"/>
              <a:ext cx="2702878" cy="3410275"/>
            </p:xfrm>
            <a:graphic>
              <a:graphicData uri="http://schemas.openxmlformats.org/drawingml/2006/table">
                <a:tbl>
                  <a:tblPr firstRow="1" bandRow="1">
                    <a:tableStyleId>{08FB837D-C827-4EFA-A057-4D05807E0F7C}</a:tableStyleId>
                  </a:tblPr>
                  <a:tblGrid>
                    <a:gridCol w="1235393">
                      <a:extLst>
                        <a:ext uri="{9D8B030D-6E8A-4147-A177-3AD203B41FA5}">
                          <a16:colId xmlns:a16="http://schemas.microsoft.com/office/drawing/2014/main" val="3015393279"/>
                        </a:ext>
                      </a:extLst>
                    </a:gridCol>
                    <a:gridCol w="706755">
                      <a:extLst>
                        <a:ext uri="{9D8B030D-6E8A-4147-A177-3AD203B41FA5}">
                          <a16:colId xmlns:a16="http://schemas.microsoft.com/office/drawing/2014/main" val="3190112026"/>
                        </a:ext>
                      </a:extLst>
                    </a:gridCol>
                    <a:gridCol w="760730">
                      <a:extLst>
                        <a:ext uri="{9D8B030D-6E8A-4147-A177-3AD203B41FA5}">
                          <a16:colId xmlns:a16="http://schemas.microsoft.com/office/drawing/2014/main" val="1107275475"/>
                        </a:ext>
                      </a:extLst>
                    </a:gridCol>
                  </a:tblGrid>
                  <a:tr h="761869">
                    <a:tc>
                      <a:txBody>
                        <a:bodyPr/>
                        <a:lstStyle/>
                        <a:p>
                          <a:r>
                            <a:rPr lang="en-US" dirty="0"/>
                            <a:t>Unit </a:t>
                          </a:r>
                        </a:p>
                        <a:p>
                          <a:r>
                            <a:rPr lang="en-US" dirty="0"/>
                            <a:t>Consumed</a:t>
                          </a:r>
                          <a:endParaRPr lang="en-IN" dirty="0"/>
                        </a:p>
                      </a:txBody>
                      <a:tcPr/>
                    </a:tc>
                    <a:tc>
                      <a:txBody>
                        <a:bodyPr/>
                        <a:lstStyle/>
                        <a:p>
                          <a:endParaRPr lang="en-US"/>
                        </a:p>
                      </a:txBody>
                      <a:tcPr>
                        <a:blipFill>
                          <a:blip r:embed="rId2"/>
                          <a:stretch>
                            <a:fillRect l="-175862" t="-4000" r="-109483" b="-350400"/>
                          </a:stretch>
                        </a:blipFill>
                      </a:tcPr>
                    </a:tc>
                    <a:tc>
                      <a:txBody>
                        <a:bodyPr/>
                        <a:lstStyle/>
                        <a:p>
                          <a:endParaRPr lang="en-US"/>
                        </a:p>
                      </a:txBody>
                      <a:tcPr>
                        <a:blipFill>
                          <a:blip r:embed="rId2"/>
                          <a:stretch>
                            <a:fillRect l="-256000" t="-4000" r="-1600" b="-350400"/>
                          </a:stretch>
                        </a:blipFill>
                      </a:tcPr>
                    </a:tc>
                    <a:extLst>
                      <a:ext uri="{0D108BD9-81ED-4DB2-BD59-A6C34878D82A}">
                        <a16:rowId xmlns:a16="http://schemas.microsoft.com/office/drawing/2014/main" val="3627271370"/>
                      </a:ext>
                    </a:extLst>
                  </a:tr>
                  <a:tr h="441401">
                    <a:tc>
                      <a:txBody>
                        <a:bodyPr/>
                        <a:lstStyle/>
                        <a:p>
                          <a:r>
                            <a:rPr lang="en-US" dirty="0"/>
                            <a:t>1</a:t>
                          </a:r>
                          <a:endParaRPr lang="en-IN" dirty="0"/>
                        </a:p>
                      </a:txBody>
                      <a:tcPr/>
                    </a:tc>
                    <a:tc>
                      <a:txBody>
                        <a:bodyPr/>
                        <a:lstStyle/>
                        <a:p>
                          <a:r>
                            <a:rPr lang="en-US" dirty="0"/>
                            <a:t>10</a:t>
                          </a:r>
                          <a:endParaRPr lang="en-IN" dirty="0"/>
                        </a:p>
                      </a:txBody>
                      <a:tcPr/>
                    </a:tc>
                    <a:tc>
                      <a:txBody>
                        <a:bodyPr/>
                        <a:lstStyle/>
                        <a:p>
                          <a:r>
                            <a:rPr lang="en-US" dirty="0"/>
                            <a:t>11</a:t>
                          </a:r>
                          <a:endParaRPr lang="en-IN" dirty="0"/>
                        </a:p>
                      </a:txBody>
                      <a:tcPr/>
                    </a:tc>
                    <a:extLst>
                      <a:ext uri="{0D108BD9-81ED-4DB2-BD59-A6C34878D82A}">
                        <a16:rowId xmlns:a16="http://schemas.microsoft.com/office/drawing/2014/main" val="978236743"/>
                      </a:ext>
                    </a:extLst>
                  </a:tr>
                  <a:tr h="441401">
                    <a:tc>
                      <a:txBody>
                        <a:bodyPr/>
                        <a:lstStyle/>
                        <a:p>
                          <a:r>
                            <a:rPr lang="en-US" dirty="0"/>
                            <a:t>2</a:t>
                          </a:r>
                          <a:endParaRPr lang="en-IN" dirty="0"/>
                        </a:p>
                      </a:txBody>
                      <a:tcPr/>
                    </a:tc>
                    <a:tc>
                      <a:txBody>
                        <a:bodyPr/>
                        <a:lstStyle/>
                        <a:p>
                          <a:r>
                            <a:rPr lang="en-US" dirty="0"/>
                            <a:t>9</a:t>
                          </a:r>
                          <a:endParaRPr lang="en-IN" dirty="0"/>
                        </a:p>
                      </a:txBody>
                      <a:tcPr/>
                    </a:tc>
                    <a:tc>
                      <a:txBody>
                        <a:bodyPr/>
                        <a:lstStyle/>
                        <a:p>
                          <a:r>
                            <a:rPr lang="en-US" dirty="0"/>
                            <a:t>10</a:t>
                          </a:r>
                          <a:endParaRPr lang="en-IN" dirty="0"/>
                        </a:p>
                      </a:txBody>
                      <a:tcPr/>
                    </a:tc>
                    <a:extLst>
                      <a:ext uri="{0D108BD9-81ED-4DB2-BD59-A6C34878D82A}">
                        <a16:rowId xmlns:a16="http://schemas.microsoft.com/office/drawing/2014/main" val="4093664955"/>
                      </a:ext>
                    </a:extLst>
                  </a:tr>
                  <a:tr h="441401">
                    <a:tc>
                      <a:txBody>
                        <a:bodyPr/>
                        <a:lstStyle/>
                        <a:p>
                          <a:r>
                            <a:rPr lang="en-US" b="1" dirty="0">
                              <a:solidFill>
                                <a:srgbClr val="C00000"/>
                              </a:solidFill>
                            </a:rPr>
                            <a:t>3</a:t>
                          </a:r>
                          <a:endParaRPr lang="en-IN" b="1" dirty="0">
                            <a:solidFill>
                              <a:srgbClr val="C00000"/>
                            </a:solidFill>
                          </a:endParaRPr>
                        </a:p>
                      </a:txBody>
                      <a:tcPr/>
                    </a:tc>
                    <a:tc>
                      <a:txBody>
                        <a:bodyPr/>
                        <a:lstStyle/>
                        <a:p>
                          <a:r>
                            <a:rPr lang="en-US" dirty="0"/>
                            <a:t>8</a:t>
                          </a:r>
                          <a:endParaRPr lang="en-IN" dirty="0"/>
                        </a:p>
                      </a:txBody>
                      <a:tcPr/>
                    </a:tc>
                    <a:tc>
                      <a:txBody>
                        <a:bodyPr/>
                        <a:lstStyle/>
                        <a:p>
                          <a:r>
                            <a:rPr lang="en-US" b="1" dirty="0">
                              <a:solidFill>
                                <a:srgbClr val="C00000"/>
                              </a:solidFill>
                            </a:rPr>
                            <a:t>6</a:t>
                          </a:r>
                          <a:endParaRPr lang="en-IN" b="1" dirty="0">
                            <a:solidFill>
                              <a:srgbClr val="C00000"/>
                            </a:solidFill>
                          </a:endParaRPr>
                        </a:p>
                      </a:txBody>
                      <a:tcPr/>
                    </a:tc>
                    <a:extLst>
                      <a:ext uri="{0D108BD9-81ED-4DB2-BD59-A6C34878D82A}">
                        <a16:rowId xmlns:a16="http://schemas.microsoft.com/office/drawing/2014/main" val="3484458359"/>
                      </a:ext>
                    </a:extLst>
                  </a:tr>
                  <a:tr h="441401">
                    <a:tc>
                      <a:txBody>
                        <a:bodyPr/>
                        <a:lstStyle/>
                        <a:p>
                          <a:r>
                            <a:rPr lang="en-US" dirty="0"/>
                            <a:t>4</a:t>
                          </a:r>
                          <a:endParaRPr lang="en-IN" dirty="0"/>
                        </a:p>
                      </a:txBody>
                      <a:tcPr/>
                    </a:tc>
                    <a:tc>
                      <a:txBody>
                        <a:bodyPr/>
                        <a:lstStyle/>
                        <a:p>
                          <a:r>
                            <a:rPr lang="en-US" dirty="0"/>
                            <a:t>7</a:t>
                          </a:r>
                          <a:endParaRPr lang="en-IN" dirty="0"/>
                        </a:p>
                      </a:txBody>
                      <a:tcPr/>
                    </a:tc>
                    <a:tc>
                      <a:txBody>
                        <a:bodyPr/>
                        <a:lstStyle/>
                        <a:p>
                          <a:r>
                            <a:rPr lang="en-US" dirty="0"/>
                            <a:t>4</a:t>
                          </a:r>
                          <a:endParaRPr lang="en-IN" dirty="0"/>
                        </a:p>
                      </a:txBody>
                      <a:tcPr/>
                    </a:tc>
                    <a:extLst>
                      <a:ext uri="{0D108BD9-81ED-4DB2-BD59-A6C34878D82A}">
                        <a16:rowId xmlns:a16="http://schemas.microsoft.com/office/drawing/2014/main" val="540343699"/>
                      </a:ext>
                    </a:extLst>
                  </a:tr>
                  <a:tr h="441401">
                    <a:tc>
                      <a:txBody>
                        <a:bodyPr/>
                        <a:lstStyle/>
                        <a:p>
                          <a:r>
                            <a:rPr lang="en-US" b="1" dirty="0">
                              <a:solidFill>
                                <a:srgbClr val="C00000"/>
                              </a:solidFill>
                            </a:rPr>
                            <a:t>5</a:t>
                          </a:r>
                          <a:endParaRPr lang="en-IN" b="1" dirty="0">
                            <a:solidFill>
                              <a:srgbClr val="C00000"/>
                            </a:solidFill>
                          </a:endParaRPr>
                        </a:p>
                      </a:txBody>
                      <a:tcPr/>
                    </a:tc>
                    <a:tc>
                      <a:txBody>
                        <a:bodyPr/>
                        <a:lstStyle/>
                        <a:p>
                          <a:r>
                            <a:rPr lang="en-US" b="1" dirty="0">
                              <a:solidFill>
                                <a:srgbClr val="C00000"/>
                              </a:solidFill>
                            </a:rPr>
                            <a:t>6</a:t>
                          </a:r>
                          <a:endParaRPr lang="en-IN" b="1" dirty="0">
                            <a:solidFill>
                              <a:srgbClr val="C00000"/>
                            </a:solidFill>
                          </a:endParaRPr>
                        </a:p>
                      </a:txBody>
                      <a:tcPr/>
                    </a:tc>
                    <a:tc>
                      <a:txBody>
                        <a:bodyPr/>
                        <a:lstStyle/>
                        <a:p>
                          <a:r>
                            <a:rPr lang="en-US" dirty="0"/>
                            <a:t>3</a:t>
                          </a:r>
                          <a:endParaRPr lang="en-IN" dirty="0"/>
                        </a:p>
                      </a:txBody>
                      <a:tcPr/>
                    </a:tc>
                    <a:extLst>
                      <a:ext uri="{0D108BD9-81ED-4DB2-BD59-A6C34878D82A}">
                        <a16:rowId xmlns:a16="http://schemas.microsoft.com/office/drawing/2014/main" val="2675717985"/>
                      </a:ext>
                    </a:extLst>
                  </a:tr>
                  <a:tr h="441401">
                    <a:tc>
                      <a:txBody>
                        <a:bodyPr/>
                        <a:lstStyle/>
                        <a:p>
                          <a:r>
                            <a:rPr lang="en-US" dirty="0"/>
                            <a:t>6</a:t>
                          </a:r>
                          <a:endParaRPr lang="en-IN" dirty="0"/>
                        </a:p>
                      </a:txBody>
                      <a:tcPr/>
                    </a:tc>
                    <a:tc>
                      <a:txBody>
                        <a:bodyPr/>
                        <a:lstStyle/>
                        <a:p>
                          <a:r>
                            <a:rPr lang="en-US" dirty="0"/>
                            <a:t>5</a:t>
                          </a:r>
                          <a:endParaRPr lang="en-IN" dirty="0"/>
                        </a:p>
                      </a:txBody>
                      <a:tcPr/>
                    </a:tc>
                    <a:tc>
                      <a:txBody>
                        <a:bodyPr/>
                        <a:lstStyle/>
                        <a:p>
                          <a:r>
                            <a:rPr lang="en-US" dirty="0"/>
                            <a:t>1</a:t>
                          </a:r>
                          <a:endParaRPr lang="en-IN" dirty="0"/>
                        </a:p>
                      </a:txBody>
                      <a:tcPr/>
                    </a:tc>
                    <a:extLst>
                      <a:ext uri="{0D108BD9-81ED-4DB2-BD59-A6C34878D82A}">
                        <a16:rowId xmlns:a16="http://schemas.microsoft.com/office/drawing/2014/main" val="1009758628"/>
                      </a:ext>
                    </a:extLst>
                  </a:tr>
                </a:tbl>
              </a:graphicData>
            </a:graphic>
          </p:graphicFrame>
        </mc:Fallback>
      </mc:AlternateContent>
      <p:sp>
        <p:nvSpPr>
          <p:cNvPr id="15" name="Footer Placeholder 2">
            <a:extLst>
              <a:ext uri="{FF2B5EF4-FFF2-40B4-BE49-F238E27FC236}">
                <a16:creationId xmlns:a16="http://schemas.microsoft.com/office/drawing/2014/main" id="{E61A8250-2124-4E5E-B9BA-3C641FED73DF}"/>
              </a:ext>
            </a:extLst>
          </p:cNvPr>
          <p:cNvSpPr>
            <a:spLocks noGrp="1"/>
          </p:cNvSpPr>
          <p:nvPr>
            <p:ph type="ftr" sz="quarter" idx="11"/>
          </p:nvPr>
        </p:nvSpPr>
        <p:spPr>
          <a:xfrm>
            <a:off x="0" y="6437944"/>
            <a:ext cx="12191999" cy="420055"/>
          </a:xfrm>
          <a:solidFill>
            <a:schemeClr val="accent6">
              <a:lumMod val="60000"/>
              <a:lumOff val="40000"/>
            </a:schemeClr>
          </a:solidFill>
        </p:spPr>
        <p:txBody>
          <a:bodyPr/>
          <a:lstStyle/>
          <a:p>
            <a:pPr algn="l"/>
            <a:r>
              <a:rPr lang="en-US" sz="1300" b="1" dirty="0">
                <a:solidFill>
                  <a:schemeClr val="tx1"/>
                </a:solidFill>
                <a:latin typeface="Times New Roman" panose="02020603050405020304" pitchFamily="18" charset="0"/>
                <a:cs typeface="Times New Roman" panose="02020603050405020304" pitchFamily="18" charset="0"/>
              </a:rPr>
              <a:t>Dr. Pooja Singh, Assistant Professor, Department of Economics, </a:t>
            </a:r>
            <a:r>
              <a:rPr lang="en-IN" sz="1300" b="1" dirty="0">
                <a:solidFill>
                  <a:schemeClr val="tx1"/>
                </a:solidFill>
                <a:latin typeface="Times New Roman" panose="02020603050405020304" pitchFamily="18" charset="0"/>
                <a:cs typeface="Times New Roman" panose="02020603050405020304" pitchFamily="18" charset="0"/>
              </a:rPr>
              <a:t>School of Arts, Humanities And Social Science, </a:t>
            </a:r>
            <a:r>
              <a:rPr lang="en-IN" sz="1300" b="1" i="0" dirty="0">
                <a:solidFill>
                  <a:schemeClr val="tx1"/>
                </a:solidFill>
                <a:effectLst/>
                <a:latin typeface="Times New Roman" panose="02020603050405020304" pitchFamily="18" charset="0"/>
                <a:cs typeface="Times New Roman" panose="02020603050405020304" pitchFamily="18" charset="0"/>
              </a:rPr>
              <a:t>Chhatrapati </a:t>
            </a:r>
            <a:r>
              <a:rPr lang="en-IN" sz="1300" b="1" i="0" dirty="0" err="1">
                <a:solidFill>
                  <a:schemeClr val="tx1"/>
                </a:solidFill>
                <a:effectLst/>
                <a:latin typeface="Times New Roman" panose="02020603050405020304" pitchFamily="18" charset="0"/>
                <a:cs typeface="Times New Roman" panose="02020603050405020304" pitchFamily="18" charset="0"/>
              </a:rPr>
              <a:t>Shahu</a:t>
            </a:r>
            <a:r>
              <a:rPr lang="en-IN" sz="1300" b="1" i="0" dirty="0">
                <a:solidFill>
                  <a:schemeClr val="tx1"/>
                </a:solidFill>
                <a:effectLst/>
                <a:latin typeface="Times New Roman" panose="02020603050405020304" pitchFamily="18" charset="0"/>
                <a:cs typeface="Times New Roman" panose="02020603050405020304" pitchFamily="18" charset="0"/>
              </a:rPr>
              <a:t> Ji Maharaj University, Kanpur </a:t>
            </a:r>
            <a:endParaRPr lang="en-IN" sz="1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6985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2F67E22C-486B-4086-B2EB-BBE76867178B}"/>
              </a:ext>
            </a:extLst>
          </p:cNvPr>
          <p:cNvSpPr txBox="1"/>
          <p:nvPr/>
        </p:nvSpPr>
        <p:spPr>
          <a:xfrm>
            <a:off x="267129" y="4238733"/>
            <a:ext cx="11594918" cy="1938992"/>
          </a:xfrm>
          <a:prstGeom prst="rect">
            <a:avLst/>
          </a:prstGeom>
          <a:noFill/>
        </p:spPr>
        <p:txBody>
          <a:bodyPr wrap="square" rtlCol="0">
            <a:spAutoFit/>
          </a:bodyPr>
          <a:lstStyle/>
          <a:p>
            <a:pPr marL="285750" indent="-285750">
              <a:buFont typeface="Arial" panose="020B0604020202020204" pitchFamily="34" charset="0"/>
              <a:buChar char="•"/>
            </a:pPr>
            <a:r>
              <a:rPr lang="en-US" sz="2400" i="0" dirty="0">
                <a:solidFill>
                  <a:srgbClr val="424142"/>
                </a:solidFill>
                <a:effectLst/>
                <a:latin typeface="Georgia" panose="02040502050405020303" pitchFamily="18" charset="0"/>
              </a:rPr>
              <a:t>consumer maximizes his total utility by spending OD amount on good X and O’D amount on good Y. </a:t>
            </a:r>
          </a:p>
          <a:p>
            <a:pPr marL="285750" indent="-285750">
              <a:buFont typeface="Arial" panose="020B0604020202020204" pitchFamily="34" charset="0"/>
              <a:buChar char="•"/>
            </a:pPr>
            <a:r>
              <a:rPr lang="en-US" sz="2400" i="0" dirty="0">
                <a:solidFill>
                  <a:srgbClr val="424142"/>
                </a:solidFill>
                <a:effectLst/>
                <a:latin typeface="Georgia" panose="02040502050405020303" pitchFamily="18" charset="0"/>
              </a:rPr>
              <a:t>the consumer equalizes marginal utilities per rupee spent on X and Y at point E (i.e., MU</a:t>
            </a:r>
            <a:r>
              <a:rPr lang="en-US" sz="2400" i="0" baseline="-25000" dirty="0">
                <a:solidFill>
                  <a:srgbClr val="424142"/>
                </a:solidFill>
                <a:effectLst/>
                <a:latin typeface="Georgia" panose="02040502050405020303" pitchFamily="18" charset="0"/>
              </a:rPr>
              <a:t>X</a:t>
            </a:r>
            <a:r>
              <a:rPr lang="en-US" sz="2400" i="0" dirty="0">
                <a:solidFill>
                  <a:srgbClr val="424142"/>
                </a:solidFill>
                <a:effectLst/>
                <a:latin typeface="Georgia" panose="02040502050405020303" pitchFamily="18" charset="0"/>
              </a:rPr>
              <a:t>/P</a:t>
            </a:r>
            <a:r>
              <a:rPr lang="en-US" sz="2400" i="0" baseline="-25000" dirty="0">
                <a:solidFill>
                  <a:srgbClr val="424142"/>
                </a:solidFill>
                <a:effectLst/>
                <a:latin typeface="Georgia" panose="02040502050405020303" pitchFamily="18" charset="0"/>
              </a:rPr>
              <a:t>X</a:t>
            </a:r>
            <a:r>
              <a:rPr lang="en-US" sz="2400" i="0" dirty="0">
                <a:solidFill>
                  <a:srgbClr val="424142"/>
                </a:solidFill>
                <a:effectLst/>
                <a:latin typeface="Georgia" panose="02040502050405020303" pitchFamily="18" charset="0"/>
              </a:rPr>
              <a:t> = MU</a:t>
            </a:r>
            <a:r>
              <a:rPr lang="en-US" sz="2400" i="0" baseline="-25000" dirty="0">
                <a:solidFill>
                  <a:srgbClr val="424142"/>
                </a:solidFill>
                <a:effectLst/>
                <a:latin typeface="Georgia" panose="02040502050405020303" pitchFamily="18" charset="0"/>
              </a:rPr>
              <a:t>Y</a:t>
            </a:r>
            <a:r>
              <a:rPr lang="en-US" sz="2400" i="0" dirty="0">
                <a:solidFill>
                  <a:srgbClr val="424142"/>
                </a:solidFill>
                <a:effectLst/>
                <a:latin typeface="Georgia" panose="02040502050405020303" pitchFamily="18" charset="0"/>
              </a:rPr>
              <a:t>/P</a:t>
            </a:r>
            <a:r>
              <a:rPr lang="en-US" sz="2400" i="0" baseline="-25000" dirty="0">
                <a:solidFill>
                  <a:srgbClr val="424142"/>
                </a:solidFill>
                <a:effectLst/>
                <a:latin typeface="Georgia" panose="02040502050405020303" pitchFamily="18" charset="0"/>
              </a:rPr>
              <a:t>Y</a:t>
            </a:r>
            <a:r>
              <a:rPr lang="en-US" sz="2400" i="0" dirty="0">
                <a:solidFill>
                  <a:srgbClr val="424142"/>
                </a:solidFill>
                <a:effectLst/>
                <a:latin typeface="Georgia" panose="02040502050405020303" pitchFamily="18" charset="0"/>
              </a:rPr>
              <a:t> = ED). </a:t>
            </a:r>
          </a:p>
          <a:p>
            <a:pPr marL="285750" indent="-285750">
              <a:buFont typeface="Arial" panose="020B0604020202020204" pitchFamily="34" charset="0"/>
              <a:buChar char="•"/>
            </a:pPr>
            <a:r>
              <a:rPr lang="en-US" sz="2400" i="0" dirty="0">
                <a:solidFill>
                  <a:srgbClr val="424142"/>
                </a:solidFill>
                <a:effectLst/>
                <a:latin typeface="Georgia" panose="02040502050405020303" pitchFamily="18" charset="0"/>
              </a:rPr>
              <a:t>No other combination will give greater satisfaction</a:t>
            </a:r>
            <a:r>
              <a:rPr lang="en-US" b="0" i="0" dirty="0">
                <a:solidFill>
                  <a:srgbClr val="424142"/>
                </a:solidFill>
                <a:effectLst/>
                <a:latin typeface="Georgia" panose="02040502050405020303" pitchFamily="18" charset="0"/>
              </a:rPr>
              <a:t>.</a:t>
            </a:r>
            <a:endParaRPr lang="en-IN" dirty="0"/>
          </a:p>
        </p:txBody>
      </p:sp>
      <p:sp>
        <p:nvSpPr>
          <p:cNvPr id="18" name="TextBox 17">
            <a:extLst>
              <a:ext uri="{FF2B5EF4-FFF2-40B4-BE49-F238E27FC236}">
                <a16:creationId xmlns:a16="http://schemas.microsoft.com/office/drawing/2014/main" id="{2CF849ED-43CA-4AF7-BBD4-BDD39968F85F}"/>
              </a:ext>
            </a:extLst>
          </p:cNvPr>
          <p:cNvSpPr txBox="1"/>
          <p:nvPr/>
        </p:nvSpPr>
        <p:spPr>
          <a:xfrm>
            <a:off x="1" y="-26633"/>
            <a:ext cx="12191999" cy="307777"/>
          </a:xfrm>
          <a:prstGeom prst="rect">
            <a:avLst/>
          </a:prstGeom>
          <a:solidFill>
            <a:schemeClr val="accent6">
              <a:lumMod val="60000"/>
              <a:lumOff val="40000"/>
            </a:schemeClr>
          </a:solidFill>
        </p:spPr>
        <p:txBody>
          <a:bodyPr wrap="square" rtlCol="0">
            <a:spAutoFit/>
          </a:bodyPr>
          <a:lstStyle/>
          <a:p>
            <a:pPr algn="ctr"/>
            <a:r>
              <a:rPr lang="en-US" sz="1400" b="1" dirty="0">
                <a:latin typeface="Times New Roman" panose="02020603050405020304" pitchFamily="18" charset="0"/>
                <a:cs typeface="Times New Roman" panose="02020603050405020304" pitchFamily="18" charset="0"/>
              </a:rPr>
              <a:t>Law of </a:t>
            </a:r>
            <a:r>
              <a:rPr lang="en-US" sz="1400" b="1" dirty="0" err="1">
                <a:latin typeface="Times New Roman" panose="02020603050405020304" pitchFamily="18" charset="0"/>
                <a:cs typeface="Times New Roman" panose="02020603050405020304" pitchFamily="18" charset="0"/>
              </a:rPr>
              <a:t>Equi</a:t>
            </a:r>
            <a:r>
              <a:rPr lang="en-US" sz="1400" b="1" dirty="0">
                <a:latin typeface="Times New Roman" panose="02020603050405020304" pitchFamily="18" charset="0"/>
                <a:cs typeface="Times New Roman" panose="02020603050405020304" pitchFamily="18" charset="0"/>
              </a:rPr>
              <a:t>-Marginal Utility</a:t>
            </a:r>
          </a:p>
        </p:txBody>
      </p:sp>
      <p:sp>
        <p:nvSpPr>
          <p:cNvPr id="19" name="Footer Placeholder 2">
            <a:extLst>
              <a:ext uri="{FF2B5EF4-FFF2-40B4-BE49-F238E27FC236}">
                <a16:creationId xmlns:a16="http://schemas.microsoft.com/office/drawing/2014/main" id="{BD01F352-EBDD-4C8B-928F-25BC71933288}"/>
              </a:ext>
            </a:extLst>
          </p:cNvPr>
          <p:cNvSpPr>
            <a:spLocks noGrp="1"/>
          </p:cNvSpPr>
          <p:nvPr>
            <p:ph type="ftr" sz="quarter" idx="11"/>
          </p:nvPr>
        </p:nvSpPr>
        <p:spPr>
          <a:xfrm>
            <a:off x="0" y="6437944"/>
            <a:ext cx="12191999" cy="420055"/>
          </a:xfrm>
          <a:solidFill>
            <a:schemeClr val="accent6">
              <a:lumMod val="60000"/>
              <a:lumOff val="40000"/>
            </a:schemeClr>
          </a:solidFill>
        </p:spPr>
        <p:txBody>
          <a:bodyPr/>
          <a:lstStyle/>
          <a:p>
            <a:pPr algn="l"/>
            <a:r>
              <a:rPr lang="en-US" sz="1300" b="1" dirty="0">
                <a:solidFill>
                  <a:schemeClr val="tx1"/>
                </a:solidFill>
                <a:latin typeface="Times New Roman" panose="02020603050405020304" pitchFamily="18" charset="0"/>
                <a:cs typeface="Times New Roman" panose="02020603050405020304" pitchFamily="18" charset="0"/>
              </a:rPr>
              <a:t>Dr. Pooja Singh, Assistant Professor, Department of Economics, </a:t>
            </a:r>
            <a:r>
              <a:rPr lang="en-IN" sz="1300" b="1" dirty="0">
                <a:solidFill>
                  <a:schemeClr val="tx1"/>
                </a:solidFill>
                <a:latin typeface="Times New Roman" panose="02020603050405020304" pitchFamily="18" charset="0"/>
                <a:cs typeface="Times New Roman" panose="02020603050405020304" pitchFamily="18" charset="0"/>
              </a:rPr>
              <a:t>School of Arts, Humanities And Social Science, </a:t>
            </a:r>
            <a:r>
              <a:rPr lang="en-IN" sz="1300" b="1" i="0" dirty="0">
                <a:solidFill>
                  <a:schemeClr val="tx1"/>
                </a:solidFill>
                <a:effectLst/>
                <a:latin typeface="Times New Roman" panose="02020603050405020304" pitchFamily="18" charset="0"/>
                <a:cs typeface="Times New Roman" panose="02020603050405020304" pitchFamily="18" charset="0"/>
              </a:rPr>
              <a:t>Chhatrapati </a:t>
            </a:r>
            <a:r>
              <a:rPr lang="en-IN" sz="1300" b="1" i="0" dirty="0" err="1">
                <a:solidFill>
                  <a:schemeClr val="tx1"/>
                </a:solidFill>
                <a:effectLst/>
                <a:latin typeface="Times New Roman" panose="02020603050405020304" pitchFamily="18" charset="0"/>
                <a:cs typeface="Times New Roman" panose="02020603050405020304" pitchFamily="18" charset="0"/>
              </a:rPr>
              <a:t>Shahu</a:t>
            </a:r>
            <a:r>
              <a:rPr lang="en-IN" sz="1300" b="1" i="0" dirty="0">
                <a:solidFill>
                  <a:schemeClr val="tx1"/>
                </a:solidFill>
                <a:effectLst/>
                <a:latin typeface="Times New Roman" panose="02020603050405020304" pitchFamily="18" charset="0"/>
                <a:cs typeface="Times New Roman" panose="02020603050405020304" pitchFamily="18" charset="0"/>
              </a:rPr>
              <a:t> Ji Maharaj University, Kanpur </a:t>
            </a:r>
            <a:endParaRPr lang="en-IN" sz="1400" b="1" dirty="0">
              <a:solidFill>
                <a:schemeClr val="tx1"/>
              </a:solidFill>
              <a:latin typeface="Times New Roman" panose="02020603050405020304" pitchFamily="18" charset="0"/>
              <a:cs typeface="Times New Roman" panose="02020603050405020304" pitchFamily="18" charset="0"/>
            </a:endParaRPr>
          </a:p>
        </p:txBody>
      </p:sp>
      <p:pic>
        <p:nvPicPr>
          <p:cNvPr id="9" name="Content Placeholder 15">
            <a:extLst>
              <a:ext uri="{FF2B5EF4-FFF2-40B4-BE49-F238E27FC236}">
                <a16:creationId xmlns:a16="http://schemas.microsoft.com/office/drawing/2014/main" id="{8FD9B987-10DE-4D58-BEE0-EC83E0487E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45250" y="281144"/>
            <a:ext cx="8034390" cy="3957589"/>
          </a:xfrm>
          <a:prstGeom prst="rect">
            <a:avLst/>
          </a:prstGeom>
        </p:spPr>
      </p:pic>
    </p:spTree>
    <p:extLst>
      <p:ext uri="{BB962C8B-B14F-4D97-AF65-F5344CB8AC3E}">
        <p14:creationId xmlns:p14="http://schemas.microsoft.com/office/powerpoint/2010/main" val="447964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C435DA47-ABB7-4B4D-909B-504F852ECA93}"/>
              </a:ext>
            </a:extLst>
          </p:cNvPr>
          <p:cNvSpPr>
            <a:spLocks noGrp="1" noChangeArrowheads="1"/>
          </p:cNvSpPr>
          <p:nvPr>
            <p:ph idx="1"/>
          </p:nvPr>
        </p:nvSpPr>
        <p:spPr bwMode="auto">
          <a:xfrm>
            <a:off x="0" y="712272"/>
            <a:ext cx="12287891" cy="5539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indent="0">
              <a:lnSpc>
                <a:spcPct val="100000"/>
              </a:lnSpc>
              <a:buNone/>
            </a:pPr>
            <a:r>
              <a:rPr lang="en-US" altLang="en-US" sz="2400" b="1" u="sng" dirty="0">
                <a:solidFill>
                  <a:srgbClr val="424142"/>
                </a:solidFill>
                <a:latin typeface="Times New Roman" panose="02020603050405020304" pitchFamily="18" charset="0"/>
                <a:cs typeface="Times New Roman" panose="02020603050405020304" pitchFamily="18" charset="0"/>
              </a:rPr>
              <a:t>Limitations-</a:t>
            </a:r>
          </a:p>
          <a:p>
            <a:pPr marL="0" indent="0">
              <a:lnSpc>
                <a:spcPct val="100000"/>
              </a:lnSpc>
              <a:buNone/>
            </a:pPr>
            <a:endParaRPr lang="en-US" altLang="en-US" sz="2400" b="1" dirty="0">
              <a:solidFill>
                <a:srgbClr val="424142"/>
              </a:solidFill>
              <a:latin typeface="Times New Roman" panose="02020603050405020304" pitchFamily="18" charset="0"/>
              <a:cs typeface="Times New Roman" panose="02020603050405020304" pitchFamily="18" charset="0"/>
            </a:endParaRPr>
          </a:p>
          <a:p>
            <a:pPr>
              <a:lnSpc>
                <a:spcPct val="100000"/>
              </a:lnSpc>
            </a:pPr>
            <a:r>
              <a:rPr lang="en-US" altLang="en-US" sz="2400" b="1" dirty="0">
                <a:solidFill>
                  <a:srgbClr val="424142"/>
                </a:solidFill>
                <a:latin typeface="Times New Roman" panose="02020603050405020304" pitchFamily="18" charset="0"/>
                <a:cs typeface="Times New Roman" panose="02020603050405020304" pitchFamily="18" charset="0"/>
              </a:rPr>
              <a:t>T</a:t>
            </a:r>
            <a:r>
              <a:rPr kumimoji="0" lang="en-US" altLang="en-US" sz="2400" b="1" i="0" u="none" strike="noStrike" cap="none" normalizeH="0" baseline="0" dirty="0">
                <a:ln>
                  <a:noFill/>
                </a:ln>
                <a:solidFill>
                  <a:srgbClr val="424142"/>
                </a:solidFill>
                <a:effectLst/>
                <a:latin typeface="Times New Roman" panose="02020603050405020304" pitchFamily="18" charset="0"/>
                <a:cs typeface="Times New Roman" panose="02020603050405020304" pitchFamily="18" charset="0"/>
              </a:rPr>
              <a:t>he law of </a:t>
            </a:r>
            <a:r>
              <a:rPr kumimoji="0" lang="en-US" altLang="en-US" sz="2400" b="1" i="0" u="none" strike="noStrike" cap="none" normalizeH="0" baseline="0" dirty="0" err="1">
                <a:ln>
                  <a:noFill/>
                </a:ln>
                <a:solidFill>
                  <a:srgbClr val="424142"/>
                </a:solidFill>
                <a:effectLst/>
                <a:latin typeface="Times New Roman" panose="02020603050405020304" pitchFamily="18" charset="0"/>
                <a:cs typeface="Times New Roman" panose="02020603050405020304" pitchFamily="18" charset="0"/>
              </a:rPr>
              <a:t>equi</a:t>
            </a:r>
            <a:r>
              <a:rPr kumimoji="0" lang="en-US" altLang="en-US" sz="2400" b="1" i="0" u="none" strike="noStrike" cap="none" normalizeH="0" baseline="0" dirty="0">
                <a:ln>
                  <a:noFill/>
                </a:ln>
                <a:solidFill>
                  <a:srgbClr val="424142"/>
                </a:solidFill>
                <a:effectLst/>
                <a:latin typeface="Times New Roman" panose="02020603050405020304" pitchFamily="18" charset="0"/>
                <a:cs typeface="Times New Roman" panose="02020603050405020304" pitchFamily="18" charset="0"/>
              </a:rPr>
              <a:t>-marginal utility is based on the measurability of utility in cardinal numbers. </a:t>
            </a:r>
          </a:p>
          <a:p>
            <a:pPr>
              <a:lnSpc>
                <a:spcPct val="100000"/>
              </a:lnSpc>
            </a:pPr>
            <a:endParaRPr kumimoji="0" lang="en-US" altLang="en-US" sz="2400" b="1" i="0" u="none" strike="noStrike" cap="none" normalizeH="0" baseline="0" dirty="0">
              <a:ln>
                <a:noFill/>
              </a:ln>
              <a:solidFill>
                <a:srgbClr val="424142"/>
              </a:solidFill>
              <a:effectLst/>
              <a:latin typeface="Times New Roman" panose="02020603050405020304" pitchFamily="18" charset="0"/>
              <a:cs typeface="Times New Roman" panose="02020603050405020304" pitchFamily="18" charset="0"/>
            </a:endParaRPr>
          </a:p>
          <a:p>
            <a:pPr>
              <a:lnSpc>
                <a:spcPct val="100000"/>
              </a:lnSpc>
            </a:pPr>
            <a:r>
              <a:rPr lang="en-US" altLang="en-US" sz="2400" b="1" dirty="0">
                <a:solidFill>
                  <a:srgbClr val="424142"/>
                </a:solidFill>
                <a:latin typeface="Times New Roman" panose="02020603050405020304" pitchFamily="18" charset="0"/>
                <a:cs typeface="Times New Roman" panose="02020603050405020304" pitchFamily="18" charset="0"/>
              </a:rPr>
              <a:t>T</a:t>
            </a:r>
            <a:r>
              <a:rPr kumimoji="0" lang="en-US" altLang="en-US" sz="2400" b="1" i="0" u="none" strike="noStrike" cap="none" normalizeH="0" baseline="0" dirty="0">
                <a:ln>
                  <a:noFill/>
                </a:ln>
                <a:solidFill>
                  <a:srgbClr val="424142"/>
                </a:solidFill>
                <a:effectLst/>
                <a:latin typeface="Times New Roman" panose="02020603050405020304" pitchFamily="18" charset="0"/>
                <a:cs typeface="Times New Roman" panose="02020603050405020304" pitchFamily="18" charset="0"/>
              </a:rPr>
              <a:t>his law assumes that the consumer acts rationally.</a:t>
            </a:r>
          </a:p>
          <a:p>
            <a:pPr>
              <a:lnSpc>
                <a:spcPct val="100000"/>
              </a:lnSpc>
            </a:pPr>
            <a:endParaRPr kumimoji="0" lang="en-US" altLang="en-US" sz="2400" b="1" i="0" u="none" strike="noStrike" cap="none" normalizeH="0" baseline="0" dirty="0">
              <a:ln>
                <a:noFill/>
              </a:ln>
              <a:solidFill>
                <a:srgbClr val="424142"/>
              </a:solidFill>
              <a:effectLst/>
              <a:latin typeface="Times New Roman" panose="02020603050405020304" pitchFamily="18" charset="0"/>
              <a:cs typeface="Times New Roman" panose="02020603050405020304" pitchFamily="18" charset="0"/>
            </a:endParaRPr>
          </a:p>
          <a:p>
            <a:pPr>
              <a:lnSpc>
                <a:spcPct val="100000"/>
              </a:lnSpc>
            </a:pPr>
            <a:r>
              <a:rPr kumimoji="0" lang="en-US" altLang="en-US" sz="2400" b="1" i="0" u="none" strike="noStrike" cap="none" normalizeH="0" baseline="0" dirty="0">
                <a:ln>
                  <a:noFill/>
                </a:ln>
                <a:solidFill>
                  <a:srgbClr val="424142"/>
                </a:solidFill>
                <a:effectLst/>
                <a:latin typeface="Times New Roman" panose="02020603050405020304" pitchFamily="18" charset="0"/>
                <a:cs typeface="Times New Roman" panose="02020603050405020304" pitchFamily="18" charset="0"/>
              </a:rPr>
              <a:t> No consumer, in fact, purchases commodity in accordance with this principle of substitution. </a:t>
            </a:r>
          </a:p>
          <a:p>
            <a:pPr>
              <a:lnSpc>
                <a:spcPct val="100000"/>
              </a:lnSpc>
            </a:pPr>
            <a:endParaRPr kumimoji="0" lang="en-US" altLang="en-US" sz="2400" b="1" i="0" u="none" strike="noStrike" cap="none" normalizeH="0" baseline="0" dirty="0">
              <a:ln>
                <a:noFill/>
              </a:ln>
              <a:solidFill>
                <a:srgbClr val="424142"/>
              </a:solidFill>
              <a:effectLst/>
              <a:latin typeface="Times New Roman" panose="02020603050405020304" pitchFamily="18" charset="0"/>
              <a:cs typeface="Times New Roman" panose="02020603050405020304" pitchFamily="18" charset="0"/>
            </a:endParaRPr>
          </a:p>
          <a:p>
            <a:pPr>
              <a:lnSpc>
                <a:spcPct val="100000"/>
              </a:lnSpc>
            </a:pPr>
            <a:r>
              <a:rPr kumimoji="0" lang="en-US" altLang="en-US" sz="2400" b="1" i="0" u="none" strike="noStrike" cap="none" normalizeH="0" baseline="0" dirty="0">
                <a:ln>
                  <a:noFill/>
                </a:ln>
                <a:solidFill>
                  <a:srgbClr val="424142"/>
                </a:solidFill>
                <a:effectLst/>
                <a:latin typeface="Times New Roman" panose="02020603050405020304" pitchFamily="18" charset="0"/>
                <a:cs typeface="Times New Roman" panose="02020603050405020304" pitchFamily="18" charset="0"/>
              </a:rPr>
              <a:t>This law cannot be applied in the case of indivisible commodities like motor car, refrigerator, etc. Since these commodities are not divisible into smaller units, the law may seem to be inoperative.</a:t>
            </a:r>
          </a:p>
          <a:p>
            <a:pPr marL="0" indent="0">
              <a:lnSpc>
                <a:spcPct val="100000"/>
              </a:lnSpc>
              <a:buNone/>
            </a:pPr>
            <a:endParaRPr lang="en-US" altLang="en-US" sz="2400" b="1" dirty="0">
              <a:solidFill>
                <a:srgbClr val="424142"/>
              </a:solidFill>
              <a:latin typeface="Times New Roman" panose="02020603050405020304" pitchFamily="18" charset="0"/>
              <a:cs typeface="Times New Roman" panose="02020603050405020304" pitchFamily="18" charset="0"/>
            </a:endParaRPr>
          </a:p>
          <a:p>
            <a:pPr>
              <a:lnSpc>
                <a:spcPct val="100000"/>
              </a:lnSpc>
            </a:pPr>
            <a:endPar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6876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AEDE0-F88A-482F-92BE-18FB65922CF9}"/>
              </a:ext>
            </a:extLst>
          </p:cNvPr>
          <p:cNvSpPr>
            <a:spLocks noGrp="1"/>
          </p:cNvSpPr>
          <p:nvPr>
            <p:ph type="title"/>
          </p:nvPr>
        </p:nvSpPr>
        <p:spPr/>
        <p:txBody>
          <a:bodyPr>
            <a:normAutofit/>
          </a:bodyPr>
          <a:lstStyle/>
          <a:p>
            <a:r>
              <a:rPr lang="en-US" sz="3200" b="1" u="sng" dirty="0">
                <a:solidFill>
                  <a:srgbClr val="FF0000"/>
                </a:solidFill>
                <a:latin typeface="Times New Roman" panose="02020603050405020304" pitchFamily="18" charset="0"/>
                <a:cs typeface="Times New Roman" panose="02020603050405020304" pitchFamily="18" charset="0"/>
              </a:rPr>
              <a:t>References</a:t>
            </a:r>
            <a:endParaRPr lang="en-IN" sz="3200" b="1" u="sng"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84799035-1200-4BDD-A40A-ED2B779A3D7F}"/>
              </a:ext>
            </a:extLst>
          </p:cNvPr>
          <p:cNvSpPr>
            <a:spLocks noGrp="1"/>
          </p:cNvSpPr>
          <p:nvPr>
            <p:ph idx="1"/>
          </p:nvPr>
        </p:nvSpPr>
        <p:spPr>
          <a:xfrm>
            <a:off x="838200" y="1561673"/>
            <a:ext cx="10515600" cy="1458930"/>
          </a:xfrm>
        </p:spPr>
        <p:txBody>
          <a:bodyPr/>
          <a:lstStyle/>
          <a:p>
            <a:r>
              <a:rPr lang="en-US" sz="1800" i="1" dirty="0">
                <a:latin typeface="Times New Roman" panose="02020603050405020304" pitchFamily="18" charset="0"/>
                <a:cs typeface="Times New Roman" panose="02020603050405020304" pitchFamily="18" charset="0"/>
              </a:rPr>
              <a:t>Dwivedi D N, Managerial Economics, Vikas Publishing House Pvt. Ltd, 2006</a:t>
            </a:r>
          </a:p>
          <a:p>
            <a:endParaRPr lang="en-IN" dirty="0"/>
          </a:p>
        </p:txBody>
      </p:sp>
    </p:spTree>
    <p:extLst>
      <p:ext uri="{BB962C8B-B14F-4D97-AF65-F5344CB8AC3E}">
        <p14:creationId xmlns:p14="http://schemas.microsoft.com/office/powerpoint/2010/main" val="2266757088"/>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adison">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otalTime>239</TotalTime>
  <Words>698</Words>
  <Application>Microsoft Office PowerPoint</Application>
  <PresentationFormat>Widescreen</PresentationFormat>
  <Paragraphs>119</Paragraphs>
  <Slides>8</Slides>
  <Notes>0</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8</vt:i4>
      </vt:variant>
    </vt:vector>
  </HeadingPairs>
  <TitlesOfParts>
    <vt:vector size="19" baseType="lpstr">
      <vt:lpstr>Arial</vt:lpstr>
      <vt:lpstr>Calibri</vt:lpstr>
      <vt:lpstr>Calibri Light</vt:lpstr>
      <vt:lpstr>Cambria Math</vt:lpstr>
      <vt:lpstr>Georgia</vt:lpstr>
      <vt:lpstr>MS Shell Dlg 2</vt:lpstr>
      <vt:lpstr>Times New Roman</vt:lpstr>
      <vt:lpstr>Wingdings</vt:lpstr>
      <vt:lpstr>Wingdings 3</vt:lpstr>
      <vt:lpstr>Office Theme</vt:lpstr>
      <vt:lpstr>Madison</vt:lpstr>
      <vt:lpstr>Dr. Pooja Singh Assistant Professor, Department of Economics,  School of Arts, Humanities And Social Science,  Chhatrapati Shahu Ji Maharaj University, Kanpur </vt:lpstr>
      <vt:lpstr>Law of Equi-Marginal Utility</vt:lpstr>
      <vt:lpstr>PowerPoint Presentation</vt:lpstr>
      <vt:lpstr>PowerPoint Presentation</vt:lpstr>
      <vt:lpstr>PowerPoint Presentation</vt:lpstr>
      <vt:lpstr>PowerPoint Presentation</vt:lpstr>
      <vt:lpstr>PowerPoint Presentation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Aditya Pratap</dc:creator>
  <cp:lastModifiedBy>Ritishaa Singh</cp:lastModifiedBy>
  <cp:revision>49</cp:revision>
  <dcterms:created xsi:type="dcterms:W3CDTF">2021-11-24T05:00:43Z</dcterms:created>
  <dcterms:modified xsi:type="dcterms:W3CDTF">2021-12-02T17:13:13Z</dcterms:modified>
</cp:coreProperties>
</file>