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7" r:id="rId17"/>
    <p:sldId id="29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E293E93-2ECC-4D36-80C4-23A9F46F5F87}" type="datetimeFigureOut">
              <a:rPr lang="en-US" smtClean="0"/>
              <a:pPr/>
              <a:t>8/29/2022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2BAFBF6-A0D3-4FFA-A79F-0E49FBC0C88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293E93-2ECC-4D36-80C4-23A9F46F5F87}" type="datetimeFigureOut">
              <a:rPr lang="en-US" smtClean="0"/>
              <a:pPr/>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BF6-A0D3-4FFA-A79F-0E49FBC0C8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E293E93-2ECC-4D36-80C4-23A9F46F5F87}" type="datetimeFigureOut">
              <a:rPr lang="en-US" smtClean="0"/>
              <a:pPr/>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BAFBF6-A0D3-4FFA-A79F-0E49FBC0C8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9E293E93-2ECC-4D36-80C4-23A9F46F5F87}" type="datetimeFigureOut">
              <a:rPr lang="en-US" smtClean="0"/>
              <a:pPr/>
              <a:t>8/29/2022</a:t>
            </a:fld>
            <a:endParaRPr lang="en-US"/>
          </a:p>
        </p:txBody>
      </p:sp>
      <p:sp>
        <p:nvSpPr>
          <p:cNvPr id="9" name="Slide Number Placeholder 8"/>
          <p:cNvSpPr>
            <a:spLocks noGrp="1"/>
          </p:cNvSpPr>
          <p:nvPr>
            <p:ph type="sldNum" sz="quarter" idx="15"/>
          </p:nvPr>
        </p:nvSpPr>
        <p:spPr/>
        <p:txBody>
          <a:bodyPr rtlCol="0"/>
          <a:lstStyle/>
          <a:p>
            <a:fld id="{D2BAFBF6-A0D3-4FFA-A79F-0E49FBC0C88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E293E93-2ECC-4D36-80C4-23A9F46F5F87}" type="datetimeFigureOut">
              <a:rPr lang="en-US" smtClean="0"/>
              <a:pPr/>
              <a:t>8/29/2022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2BAFBF6-A0D3-4FFA-A79F-0E49FBC0C8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E293E93-2ECC-4D36-80C4-23A9F46F5F87}" type="datetimeFigureOut">
              <a:rPr lang="en-US" smtClean="0"/>
              <a:pPr/>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BAFBF6-A0D3-4FFA-A79F-0E49FBC0C88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9E293E93-2ECC-4D36-80C4-23A9F46F5F87}" type="datetimeFigureOut">
              <a:rPr lang="en-US" smtClean="0"/>
              <a:pPr/>
              <a:t>8/29/2022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BAFBF6-A0D3-4FFA-A79F-0E49FBC0C88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9E293E93-2ECC-4D36-80C4-23A9F46F5F87}" type="datetimeFigureOut">
              <a:rPr lang="en-US" smtClean="0"/>
              <a:pPr/>
              <a:t>8/29/2022</a:t>
            </a:fld>
            <a:endParaRPr lang="en-US"/>
          </a:p>
        </p:txBody>
      </p:sp>
      <p:sp>
        <p:nvSpPr>
          <p:cNvPr id="7" name="Slide Number Placeholder 6"/>
          <p:cNvSpPr>
            <a:spLocks noGrp="1"/>
          </p:cNvSpPr>
          <p:nvPr>
            <p:ph type="sldNum" sz="quarter" idx="11"/>
          </p:nvPr>
        </p:nvSpPr>
        <p:spPr/>
        <p:txBody>
          <a:bodyPr rtlCol="0"/>
          <a:lstStyle/>
          <a:p>
            <a:fld id="{D2BAFBF6-A0D3-4FFA-A79F-0E49FBC0C88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293E93-2ECC-4D36-80C4-23A9F46F5F87}" type="datetimeFigureOut">
              <a:rPr lang="en-US" smtClean="0"/>
              <a:pPr/>
              <a:t>8/29/2022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BAFBF6-A0D3-4FFA-A79F-0E49FBC0C8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9E293E93-2ECC-4D36-80C4-23A9F46F5F87}" type="datetimeFigureOut">
              <a:rPr lang="en-US" smtClean="0"/>
              <a:pPr/>
              <a:t>8/29/2022</a:t>
            </a:fld>
            <a:endParaRPr lang="en-US"/>
          </a:p>
        </p:txBody>
      </p:sp>
      <p:sp>
        <p:nvSpPr>
          <p:cNvPr id="22" name="Slide Number Placeholder 21"/>
          <p:cNvSpPr>
            <a:spLocks noGrp="1"/>
          </p:cNvSpPr>
          <p:nvPr>
            <p:ph type="sldNum" sz="quarter" idx="15"/>
          </p:nvPr>
        </p:nvSpPr>
        <p:spPr/>
        <p:txBody>
          <a:bodyPr rtlCol="0"/>
          <a:lstStyle/>
          <a:p>
            <a:fld id="{D2BAFBF6-A0D3-4FFA-A79F-0E49FBC0C88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E293E93-2ECC-4D36-80C4-23A9F46F5F87}" type="datetimeFigureOut">
              <a:rPr lang="en-US" smtClean="0"/>
              <a:pPr/>
              <a:t>8/29/2022</a:t>
            </a:fld>
            <a:endParaRPr lang="en-US"/>
          </a:p>
        </p:txBody>
      </p:sp>
      <p:sp>
        <p:nvSpPr>
          <p:cNvPr id="18" name="Slide Number Placeholder 17"/>
          <p:cNvSpPr>
            <a:spLocks noGrp="1"/>
          </p:cNvSpPr>
          <p:nvPr>
            <p:ph type="sldNum" sz="quarter" idx="11"/>
          </p:nvPr>
        </p:nvSpPr>
        <p:spPr/>
        <p:txBody>
          <a:bodyPr rtlCol="0"/>
          <a:lstStyle/>
          <a:p>
            <a:fld id="{D2BAFBF6-A0D3-4FFA-A79F-0E49FBC0C88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E293E93-2ECC-4D36-80C4-23A9F46F5F87}" type="datetimeFigureOut">
              <a:rPr lang="en-US" smtClean="0"/>
              <a:pPr/>
              <a:t>8/29/2022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2BAFBF6-A0D3-4FFA-A79F-0E49FBC0C8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00298" y="1142984"/>
            <a:ext cx="6643702" cy="2786082"/>
          </a:xfrm>
        </p:spPr>
        <p:txBody>
          <a:bodyPr>
            <a:normAutofit/>
          </a:bodyPr>
          <a:lstStyle/>
          <a:p>
            <a:r>
              <a:rPr lang="en-US" sz="8800" b="1" dirty="0">
                <a:latin typeface="Algerian" pitchFamily="82" charset="0"/>
                <a:cs typeface="Times New Roman" pitchFamily="18" charset="0"/>
              </a:rPr>
              <a:t>IMMUNITY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57322"/>
          </a:xfrm>
        </p:spPr>
        <p:txBody>
          <a:bodyPr>
            <a:noAutofit/>
          </a:bodyPr>
          <a:lstStyle/>
          <a:p>
            <a:pPr algn="ct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br>
              <a:rPr lang="en-IN" sz="3600" b="1" dirty="0">
                <a:latin typeface="Times New Roman" pitchFamily="18" charset="0"/>
                <a:cs typeface="Times New Roman" pitchFamily="18" charset="0"/>
              </a:rPr>
            </a:br>
            <a:r>
              <a:rPr lang="en-IN" sz="3600" b="1" dirty="0">
                <a:latin typeface="Times New Roman" pitchFamily="18" charset="0"/>
                <a:cs typeface="Times New Roman" pitchFamily="18" charset="0"/>
              </a:rPr>
              <a:t>INDIVIDUAL IMMUNITY</a:t>
            </a:r>
            <a:br>
              <a:rPr lang="en-US" sz="3600" dirty="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714488"/>
            <a:ext cx="9144000" cy="5143512"/>
          </a:xfrm>
        </p:spPr>
        <p:txBody>
          <a:bodyPr>
            <a:normAutofit/>
          </a:bodyPr>
          <a:lstStyle/>
          <a:p>
            <a:pPr lvl="0">
              <a:lnSpc>
                <a:spcPct val="150000"/>
              </a:lnSpc>
            </a:pPr>
            <a:r>
              <a:rPr lang="en-IN" sz="1800" dirty="0">
                <a:latin typeface="Times New Roman" pitchFamily="18" charset="0"/>
                <a:cs typeface="Times New Roman" pitchFamily="18" charset="0"/>
              </a:rPr>
              <a:t>This is the difference in innate immunity exhibited by different individuals in a race.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genetic basis of individual immunity is evident from studies on the incidence of infectious diseases in twins .</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It is well documented that homozygous twins exhibit similar degrees of resistance or susceptibility to </a:t>
            </a:r>
            <a:r>
              <a:rPr lang="en-IN" sz="1800" dirty="0" err="1">
                <a:latin typeface="Times New Roman" pitchFamily="18" charset="0"/>
                <a:cs typeface="Times New Roman" pitchFamily="18" charset="0"/>
              </a:rPr>
              <a:t>lepromatous</a:t>
            </a:r>
            <a:r>
              <a:rPr lang="en-IN" sz="1800" dirty="0">
                <a:latin typeface="Times New Roman" pitchFamily="18" charset="0"/>
                <a:cs typeface="Times New Roman" pitchFamily="18" charset="0"/>
              </a:rPr>
              <a:t> leprosy and tuberculosis.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Such correlation is not seen in heterozygous twins.</a:t>
            </a:r>
            <a:endParaRPr lang="en-US" sz="1800" dirty="0">
              <a:latin typeface="Times New Roman" pitchFamily="18" charset="0"/>
              <a:cs typeface="Times New Roman" pitchFamily="18" charset="0"/>
            </a:endParaRPr>
          </a:p>
          <a:p>
            <a:pPr>
              <a:lnSpc>
                <a:spcPct val="150000"/>
              </a:lnSpc>
              <a:buNone/>
            </a:pPr>
            <a:endParaRPr lang="en-US"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57166"/>
            <a:ext cx="9144000" cy="1143000"/>
          </a:xfrm>
        </p:spPr>
        <p:txBody>
          <a:bodyPr>
            <a:normAutofit/>
          </a:bodyPr>
          <a:lstStyle/>
          <a:p>
            <a:pPr algn="ctr"/>
            <a:r>
              <a:rPr lang="en-IN" b="1" dirty="0">
                <a:latin typeface="Times New Roman" pitchFamily="18" charset="0"/>
                <a:cs typeface="Times New Roman" pitchFamily="18" charset="0"/>
              </a:rPr>
              <a:t>FACTORS AFFECTING INNATE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928802"/>
            <a:ext cx="9144000" cy="4429156"/>
          </a:xfrm>
        </p:spPr>
        <p:txBody>
          <a:bodyPr>
            <a:normAutofit/>
          </a:bodyPr>
          <a:lstStyle/>
          <a:p>
            <a:pPr lvl="0">
              <a:lnSpc>
                <a:spcPct val="150000"/>
              </a:lnSpc>
              <a:buFont typeface="Wingdings" pitchFamily="2" charset="2"/>
              <a:buChar char="Ø"/>
            </a:pPr>
            <a:r>
              <a:rPr lang="en-IN" sz="1800" dirty="0">
                <a:latin typeface="Times New Roman" pitchFamily="18" charset="0"/>
                <a:cs typeface="Times New Roman" pitchFamily="18" charset="0"/>
              </a:rPr>
              <a:t>AGE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HORMONAL INFLUENCES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NUTRITION</a:t>
            </a:r>
            <a:endParaRPr lang="en-US" sz="1800" dirty="0">
              <a:latin typeface="Times New Roman" pitchFamily="18" charset="0"/>
              <a:cs typeface="Times New Roman" pitchFamily="18" charset="0"/>
            </a:endParaRPr>
          </a:p>
          <a:p>
            <a:pPr>
              <a:lnSpc>
                <a:spcPct val="150000"/>
              </a:lnSpc>
              <a:buNone/>
            </a:pPr>
            <a:endParaRPr lang="en-US" sz="1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AGE</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85860"/>
            <a:ext cx="9144000" cy="5572140"/>
          </a:xfrm>
        </p:spPr>
        <p:txBody>
          <a:bodyPr>
            <a:normAutofit/>
          </a:bodyPr>
          <a:lstStyle/>
          <a:p>
            <a:pPr lvl="0">
              <a:lnSpc>
                <a:spcPct val="150000"/>
              </a:lnSpc>
            </a:pPr>
            <a:r>
              <a:rPr lang="en-IN" sz="1800" dirty="0">
                <a:latin typeface="Times New Roman" pitchFamily="18" charset="0"/>
                <a:cs typeface="Times New Roman" pitchFamily="18" charset="0"/>
              </a:rPr>
              <a:t>The very young and the very old are more susceptible to infectious disease than the rest.</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a:t>
            </a:r>
            <a:r>
              <a:rPr lang="en-IN" sz="1800" dirty="0" err="1">
                <a:latin typeface="Times New Roman" pitchFamily="18" charset="0"/>
                <a:cs typeface="Times New Roman" pitchFamily="18" charset="0"/>
              </a:rPr>
              <a:t>fetus</a:t>
            </a:r>
            <a:r>
              <a:rPr lang="en-IN" sz="1800" dirty="0">
                <a:latin typeface="Times New Roman" pitchFamily="18" charset="0"/>
                <a:cs typeface="Times New Roman" pitchFamily="18" charset="0"/>
              </a:rPr>
              <a:t> in </a:t>
            </a:r>
            <a:r>
              <a:rPr lang="en-IN" sz="1800" dirty="0" err="1">
                <a:latin typeface="Times New Roman" pitchFamily="18" charset="0"/>
                <a:cs typeface="Times New Roman" pitchFamily="18" charset="0"/>
              </a:rPr>
              <a:t>utero</a:t>
            </a:r>
            <a:r>
              <a:rPr lang="en-IN" sz="1800" dirty="0">
                <a:latin typeface="Times New Roman" pitchFamily="18" charset="0"/>
                <a:cs typeface="Times New Roman" pitchFamily="18" charset="0"/>
              </a:rPr>
              <a:t> is normally protected from maternal infection by the placental barrier.</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But some pathogens cross this barrier, causing overwhelming infection resulting in </a:t>
            </a:r>
            <a:r>
              <a:rPr lang="en-IN" sz="1800" dirty="0" err="1">
                <a:latin typeface="Times New Roman" pitchFamily="18" charset="0"/>
                <a:cs typeface="Times New Roman" pitchFamily="18" charset="0"/>
              </a:rPr>
              <a:t>fetal</a:t>
            </a:r>
            <a:r>
              <a:rPr lang="en-IN" sz="1800" dirty="0">
                <a:latin typeface="Times New Roman" pitchFamily="18" charset="0"/>
                <a:cs typeface="Times New Roman" pitchFamily="18" charset="0"/>
              </a:rPr>
              <a:t> death.</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Some, such as rubella , herpes, </a:t>
            </a:r>
            <a:r>
              <a:rPr lang="en-IN" sz="1800" dirty="0" err="1">
                <a:latin typeface="Times New Roman" pitchFamily="18" charset="0"/>
                <a:cs typeface="Times New Roman" pitchFamily="18" charset="0"/>
              </a:rPr>
              <a:t>cytomegaloviruses</a:t>
            </a:r>
            <a:r>
              <a:rPr lang="en-IN" sz="1800" dirty="0">
                <a:latin typeface="Times New Roman" pitchFamily="18" charset="0"/>
                <a:cs typeface="Times New Roman" pitchFamily="18" charset="0"/>
              </a:rPr>
              <a:t> and </a:t>
            </a:r>
            <a:r>
              <a:rPr lang="en-IN" sz="1800" dirty="0" err="1">
                <a:latin typeface="Times New Roman" pitchFamily="18" charset="0"/>
                <a:cs typeface="Times New Roman" pitchFamily="18" charset="0"/>
              </a:rPr>
              <a:t>Toxoplasma</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gondii</a:t>
            </a:r>
            <a:r>
              <a:rPr lang="en-IN" sz="1800" dirty="0">
                <a:latin typeface="Times New Roman" pitchFamily="18" charset="0"/>
                <a:cs typeface="Times New Roman" pitchFamily="18" charset="0"/>
              </a:rPr>
              <a:t>, lead to congenital malformations.</a:t>
            </a:r>
            <a:endParaRPr lang="en-US" sz="1800" dirty="0">
              <a:latin typeface="Times New Roman" pitchFamily="18" charset="0"/>
              <a:cs typeface="Times New Roman" pitchFamily="18" charset="0"/>
            </a:endParaRPr>
          </a:p>
          <a:p>
            <a:pPr lvl="0">
              <a:lnSpc>
                <a:spcPct val="150000"/>
              </a:lnSpc>
            </a:pPr>
            <a:r>
              <a:rPr lang="en-IN" sz="1800" dirty="0" err="1">
                <a:latin typeface="Times New Roman" pitchFamily="18" charset="0"/>
                <a:cs typeface="Times New Roman" pitchFamily="18" charset="0"/>
              </a:rPr>
              <a:t>Tinea</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capitis</a:t>
            </a:r>
            <a:r>
              <a:rPr lang="en-IN" sz="1800" dirty="0">
                <a:latin typeface="Times New Roman" pitchFamily="18" charset="0"/>
                <a:cs typeface="Times New Roman" pitchFamily="18" charset="0"/>
              </a:rPr>
              <a:t> caused by </a:t>
            </a:r>
            <a:r>
              <a:rPr lang="en-IN" sz="1800" dirty="0" err="1">
                <a:latin typeface="Times New Roman" pitchFamily="18" charset="0"/>
                <a:cs typeface="Times New Roman" pitchFamily="18" charset="0"/>
              </a:rPr>
              <a:t>Microsporum</a:t>
            </a:r>
            <a:r>
              <a:rPr lang="en-IN" sz="1800" dirty="0">
                <a:latin typeface="Times New Roman" pitchFamily="18" charset="0"/>
                <a:cs typeface="Times New Roman" pitchFamily="18" charset="0"/>
              </a:rPr>
              <a:t> </a:t>
            </a:r>
            <a:r>
              <a:rPr lang="en-IN" sz="1800" dirty="0" err="1">
                <a:latin typeface="Times New Roman" pitchFamily="18" charset="0"/>
                <a:cs typeface="Times New Roman" pitchFamily="18" charset="0"/>
              </a:rPr>
              <a:t>audouinii</a:t>
            </a:r>
            <a:r>
              <a:rPr lang="en-IN" sz="1800" dirty="0">
                <a:latin typeface="Times New Roman" pitchFamily="18" charset="0"/>
                <a:cs typeface="Times New Roman" pitchFamily="18" charset="0"/>
              </a:rPr>
              <a:t> frequently undergoes spontaneous cure with the onset of puberty.</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HORMONAL INFLUENCE</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85860"/>
            <a:ext cx="9144000" cy="5572140"/>
          </a:xfrm>
        </p:spPr>
        <p:txBody>
          <a:bodyPr>
            <a:normAutofit/>
          </a:bodyPr>
          <a:lstStyle/>
          <a:p>
            <a:pPr lvl="0">
              <a:lnSpc>
                <a:spcPct val="150000"/>
              </a:lnSpc>
              <a:buFont typeface="Wingdings" pitchFamily="2" charset="2"/>
              <a:buChar char="Ø"/>
            </a:pPr>
            <a:r>
              <a:rPr lang="en-IN" sz="1800" dirty="0">
                <a:latin typeface="Times New Roman" pitchFamily="18" charset="0"/>
                <a:cs typeface="Times New Roman" pitchFamily="18" charset="0"/>
              </a:rPr>
              <a:t>Endocrine disorders such as diabetes mellitus, hypothyroidism and adrenal dysfunction are associated with enhanced susceptibility to infection.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 high incidence of staphylococcal sepsis in diabetes may be related to the increased level of carbohydrates in tissue.</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Corticosteroids exert an important influence on the response to infection.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They depress the host ‘s  resistance by their anti-inflammatory and anti-</a:t>
            </a:r>
            <a:r>
              <a:rPr lang="en-IN" sz="1800" dirty="0" err="1">
                <a:latin typeface="Times New Roman" pitchFamily="18" charset="0"/>
                <a:cs typeface="Times New Roman" pitchFamily="18" charset="0"/>
              </a:rPr>
              <a:t>phagocytic</a:t>
            </a:r>
            <a:r>
              <a:rPr lang="en-IN" sz="1800" dirty="0">
                <a:latin typeface="Times New Roman" pitchFamily="18" charset="0"/>
                <a:cs typeface="Times New Roman" pitchFamily="18" charset="0"/>
              </a:rPr>
              <a:t> effects and by suppression of antibody formation and hypersensitivity.</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They also have a beneficial effect in that neutralise the harmful effect of bacterial products such as </a:t>
            </a:r>
            <a:r>
              <a:rPr lang="en-IN" sz="1800" dirty="0" err="1">
                <a:latin typeface="Times New Roman" pitchFamily="18" charset="0"/>
                <a:cs typeface="Times New Roman" pitchFamily="18" charset="0"/>
              </a:rPr>
              <a:t>endotoxins</a:t>
            </a:r>
            <a:r>
              <a:rPr lang="en-IN" sz="1800" dirty="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NUTRITION</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85860"/>
            <a:ext cx="9144000" cy="5572140"/>
          </a:xfrm>
        </p:spPr>
        <p:txBody>
          <a:bodyPr>
            <a:normAutofit/>
          </a:bodyPr>
          <a:lstStyle/>
          <a:p>
            <a:pPr lvl="0">
              <a:lnSpc>
                <a:spcPct val="150000"/>
              </a:lnSpc>
              <a:buFont typeface="Wingdings" pitchFamily="2" charset="2"/>
              <a:buChar char="Ø"/>
            </a:pPr>
            <a:r>
              <a:rPr lang="en-IN" sz="1800" i="1" dirty="0">
                <a:latin typeface="Times New Roman" pitchFamily="18" charset="0"/>
                <a:cs typeface="Times New Roman" pitchFamily="18" charset="0"/>
              </a:rPr>
              <a:t>The relationship between malnutrition and immunity is complex but, in general, both </a:t>
            </a:r>
            <a:r>
              <a:rPr lang="en-IN" sz="1800" i="1" dirty="0" err="1">
                <a:latin typeface="Times New Roman" pitchFamily="18" charset="0"/>
                <a:cs typeface="Times New Roman" pitchFamily="18" charset="0"/>
              </a:rPr>
              <a:t>humoral</a:t>
            </a:r>
            <a:r>
              <a:rPr lang="en-IN" sz="1800" i="1" dirty="0">
                <a:latin typeface="Times New Roman" pitchFamily="18" charset="0"/>
                <a:cs typeface="Times New Roman" pitchFamily="18" charset="0"/>
              </a:rPr>
              <a:t> and cell-mediated immune processes are reduced when there is malnutrition.</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i="1" dirty="0">
                <a:latin typeface="Times New Roman" pitchFamily="18" charset="0"/>
                <a:cs typeface="Times New Roman" pitchFamily="18" charset="0"/>
              </a:rPr>
              <a:t>Cell-mediated immune responses such as the </a:t>
            </a:r>
            <a:r>
              <a:rPr lang="en-IN" sz="1800" i="1" dirty="0" err="1">
                <a:latin typeface="Times New Roman" pitchFamily="18" charset="0"/>
                <a:cs typeface="Times New Roman" pitchFamily="18" charset="0"/>
              </a:rPr>
              <a:t>Mantoux</a:t>
            </a:r>
            <a:r>
              <a:rPr lang="en-IN" sz="1800" i="1" dirty="0">
                <a:latin typeface="Times New Roman" pitchFamily="18" charset="0"/>
                <a:cs typeface="Times New Roman" pitchFamily="18" charset="0"/>
              </a:rPr>
              <a:t> test become negative in severe protein deficiency, as in Kwashiorkor.</a:t>
            </a:r>
            <a:endParaRPr lang="en-US" sz="1800" i="1" dirty="0">
              <a:latin typeface="Times New Roman" pitchFamily="18" charset="0"/>
              <a:cs typeface="Times New Roman" pitchFamily="18" charset="0"/>
            </a:endParaRPr>
          </a:p>
          <a:p>
            <a:pPr lvl="0">
              <a:lnSpc>
                <a:spcPct val="150000"/>
              </a:lnSpc>
              <a:buFont typeface="Wingdings" pitchFamily="2" charset="2"/>
              <a:buChar char="Ø"/>
            </a:pPr>
            <a:r>
              <a:rPr lang="en-IN" sz="1800" i="1" dirty="0">
                <a:latin typeface="Times New Roman" pitchFamily="18" charset="0"/>
                <a:cs typeface="Times New Roman" pitchFamily="18" charset="0"/>
              </a:rPr>
              <a:t>Malarial infection in the famine stricken may not induce fever but once their nutrition improves , clinical malaria develops.</a:t>
            </a:r>
            <a:endParaRPr lang="en-US" sz="1800" dirty="0">
              <a:latin typeface="Times New Roman" pitchFamily="18" charset="0"/>
              <a:cs typeface="Times New Roman" pitchFamily="18" charset="0"/>
            </a:endParaRP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t>MECHANISMS OF INNATE IMMUNITY</a:t>
            </a:r>
            <a:br>
              <a:rPr lang="en-US" dirty="0"/>
            </a:br>
            <a:endParaRPr lang="en-US" dirty="0"/>
          </a:p>
        </p:txBody>
      </p:sp>
      <p:sp>
        <p:nvSpPr>
          <p:cNvPr id="3" name="Content Placeholder 2"/>
          <p:cNvSpPr>
            <a:spLocks noGrp="1"/>
          </p:cNvSpPr>
          <p:nvPr>
            <p:ph sz="quarter" idx="1"/>
          </p:nvPr>
        </p:nvSpPr>
        <p:spPr>
          <a:xfrm>
            <a:off x="0" y="785794"/>
            <a:ext cx="9144000" cy="6072206"/>
          </a:xfrm>
        </p:spPr>
        <p:txBody>
          <a:bodyPr>
            <a:noAutofit/>
          </a:bodyPr>
          <a:lstStyle/>
          <a:p>
            <a:pPr lvl="0">
              <a:lnSpc>
                <a:spcPct val="150000"/>
              </a:lnSpc>
              <a:buFont typeface="Wingdings" pitchFamily="2" charset="2"/>
              <a:buChar char="Ø"/>
            </a:pPr>
            <a:r>
              <a:rPr lang="en-IN" sz="1600" dirty="0">
                <a:latin typeface="Times New Roman" pitchFamily="18" charset="0"/>
                <a:cs typeface="Times New Roman" pitchFamily="18" charset="0"/>
              </a:rPr>
              <a:t>Epithelial surfaces- The intact skin and mucous membrane covering the body protect it considerably against invasion by microorganisms.</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They provide much more than a mechanical barrier.</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Healthy skin possesses bactericidal activity to which the presence of a high concentration of salt in drying sweat, sebaceous secretions and long chain fatty acids and soaps contribute.</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When culture of typhoid bacilli placed on healthy skin and on a glass surface are sampled at intervals, the bacteria on the skin are seen to be </a:t>
            </a:r>
            <a:r>
              <a:rPr lang="en-IN" sz="1600" dirty="0" err="1">
                <a:latin typeface="Times New Roman" pitchFamily="18" charset="0"/>
                <a:cs typeface="Times New Roman" pitchFamily="18" charset="0"/>
              </a:rPr>
              <a:t>killled</a:t>
            </a:r>
            <a:r>
              <a:rPr lang="en-IN" sz="1600" dirty="0">
                <a:latin typeface="Times New Roman" pitchFamily="18" charset="0"/>
                <a:cs typeface="Times New Roman" pitchFamily="18" charset="0"/>
              </a:rPr>
              <a:t> within minutes ,while those on the glass survive for several hours.</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The bactericidal activity of skin secretions is illustrated by the frequent </a:t>
            </a:r>
            <a:r>
              <a:rPr lang="en-IN" sz="1600" dirty="0" err="1">
                <a:latin typeface="Times New Roman" pitchFamily="18" charset="0"/>
                <a:cs typeface="Times New Roman" pitchFamily="18" charset="0"/>
              </a:rPr>
              <a:t>mycotic</a:t>
            </a:r>
            <a:r>
              <a:rPr lang="en-IN" sz="1600" dirty="0">
                <a:latin typeface="Times New Roman" pitchFamily="18" charset="0"/>
                <a:cs typeface="Times New Roman" pitchFamily="18" charset="0"/>
              </a:rPr>
              <a:t> and </a:t>
            </a:r>
            <a:r>
              <a:rPr lang="en-IN" sz="1600" dirty="0" err="1">
                <a:latin typeface="Times New Roman" pitchFamily="18" charset="0"/>
                <a:cs typeface="Times New Roman" pitchFamily="18" charset="0"/>
              </a:rPr>
              <a:t>pyogenic</a:t>
            </a:r>
            <a:r>
              <a:rPr lang="en-IN" sz="1600" dirty="0">
                <a:latin typeface="Times New Roman" pitchFamily="18" charset="0"/>
                <a:cs typeface="Times New Roman" pitchFamily="18" charset="0"/>
              </a:rPr>
              <a:t> infections seen in person who immerse their hands in soapy water for long periods occupationally.</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Though skin frees itself readily of  bacteria deposited on it (transients),its reactions are different to the bacterial flora normally resident on it.</a:t>
            </a:r>
            <a:endParaRPr lang="en-US" sz="1600" dirty="0">
              <a:latin typeface="Times New Roman" pitchFamily="18" charset="0"/>
              <a:cs typeface="Times New Roman" pitchFamily="18" charset="0"/>
            </a:endParaRPr>
          </a:p>
          <a:p>
            <a:pPr lvl="0">
              <a:lnSpc>
                <a:spcPct val="150000"/>
              </a:lnSpc>
              <a:buFont typeface="Wingdings" pitchFamily="2" charset="2"/>
              <a:buChar char="Ø"/>
            </a:pPr>
            <a:r>
              <a:rPr lang="en-IN" sz="1600" dirty="0">
                <a:latin typeface="Times New Roman" pitchFamily="18" charset="0"/>
                <a:cs typeface="Times New Roman" pitchFamily="18" charset="0"/>
              </a:rPr>
              <a:t>Resident flora are not easily removed even by washing and application of disinfectants.</a:t>
            </a:r>
            <a:endParaRPr lang="en-US" sz="1600" dirty="0">
              <a:latin typeface="Times New Roman" pitchFamily="18" charset="0"/>
              <a:cs typeface="Times New Roman" pitchFamily="18" charset="0"/>
            </a:endParaRPr>
          </a:p>
          <a:p>
            <a:pPr>
              <a:lnSpc>
                <a:spcPct val="150000"/>
              </a:lnSpc>
              <a:buFont typeface="Wingdings" pitchFamily="2" charset="2"/>
              <a:buChar char="Ø"/>
            </a:pPr>
            <a:r>
              <a:rPr lang="en-IN" sz="1600" dirty="0">
                <a:latin typeface="Times New Roman" pitchFamily="18" charset="0"/>
                <a:cs typeface="Times New Roman" pitchFamily="18" charset="0"/>
              </a:rPr>
              <a:t>Antibacterial substances in blood and tissues- Several substances possessing antibacterial properties have been described in blood and tissues.</a:t>
            </a:r>
            <a:endParaRPr lang="en-US" sz="16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lvl="0">
              <a:lnSpc>
                <a:spcPct val="150000"/>
              </a:lnSpc>
              <a:buFont typeface="Wingdings" pitchFamily="2" charset="2"/>
              <a:buChar char="Ø"/>
            </a:pPr>
            <a:r>
              <a:rPr lang="en-IN" sz="1800" dirty="0">
                <a:latin typeface="Times New Roman" pitchFamily="18" charset="0"/>
                <a:cs typeface="Times New Roman" pitchFamily="18" charset="0"/>
              </a:rPr>
              <a:t>Beta </a:t>
            </a:r>
            <a:r>
              <a:rPr lang="en-IN" sz="1800" dirty="0" err="1">
                <a:latin typeface="Times New Roman" pitchFamily="18" charset="0"/>
                <a:cs typeface="Times New Roman" pitchFamily="18" charset="0"/>
              </a:rPr>
              <a:t>lysin</a:t>
            </a:r>
            <a:r>
              <a:rPr lang="en-IN" sz="1800" dirty="0">
                <a:latin typeface="Times New Roman" pitchFamily="18" charset="0"/>
                <a:cs typeface="Times New Roman" pitchFamily="18" charset="0"/>
              </a:rPr>
              <a:t>, a relatively </a:t>
            </a:r>
            <a:r>
              <a:rPr lang="en-IN" sz="1800" dirty="0" err="1">
                <a:latin typeface="Times New Roman" pitchFamily="18" charset="0"/>
                <a:cs typeface="Times New Roman" pitchFamily="18" charset="0"/>
              </a:rPr>
              <a:t>thermostable</a:t>
            </a:r>
            <a:r>
              <a:rPr lang="en-IN" sz="1800" dirty="0">
                <a:latin typeface="Times New Roman" pitchFamily="18" charset="0"/>
                <a:cs typeface="Times New Roman" pitchFamily="18" charset="0"/>
              </a:rPr>
              <a:t> substance active against anthrax and related  bacilli.</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Microbial antagonisms- The skin and mucous surfaces have resident bacterial flora which prevent colonisation by pathogens.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Cellular factors- Natural defence against the invasion of  blood and tissues by microorganisms and other foreign particles is mediated to a large extent by </a:t>
            </a:r>
            <a:r>
              <a:rPr lang="en-IN" sz="1800" dirty="0" err="1">
                <a:latin typeface="Times New Roman" pitchFamily="18" charset="0"/>
                <a:cs typeface="Times New Roman" pitchFamily="18" charset="0"/>
              </a:rPr>
              <a:t>phagocytic</a:t>
            </a:r>
            <a:r>
              <a:rPr lang="en-IN" sz="1800" dirty="0">
                <a:latin typeface="Times New Roman" pitchFamily="18" charset="0"/>
                <a:cs typeface="Times New Roman" pitchFamily="18" charset="0"/>
              </a:rPr>
              <a:t> cells which ingest and destroy them.</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Inflammation- Tissue injury or irritation, initiated by the entry of pathogens or other irritants , lead to inflammation, which is an important, non-specific defence mechanism.</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FEVER- A rise in temperature following infection is a natural defence mechanism.</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ACUTE PHASE PROTEINS- Infection or injury leads to a sudden increase in the plasma  concentration of certain proteins, collectively called acute phage proteins.</a:t>
            </a:r>
            <a:endParaRPr lang="en-US" sz="1800" dirty="0">
              <a:latin typeface="Times New Roman" pitchFamily="18" charset="0"/>
              <a:cs typeface="Times New Roman" pitchFamily="18" charset="0"/>
            </a:endParaRPr>
          </a:p>
          <a:p>
            <a:pPr lvl="0">
              <a:lnSpc>
                <a:spcPct val="150000"/>
              </a:lnSpc>
              <a:buFont typeface="Wingdings" pitchFamily="2" charset="2"/>
              <a:buChar char="Ø"/>
            </a:pPr>
            <a:r>
              <a:rPr lang="en-IN" sz="1800" dirty="0">
                <a:latin typeface="Times New Roman" pitchFamily="18" charset="0"/>
                <a:cs typeface="Times New Roman" pitchFamily="18" charset="0"/>
              </a:rPr>
              <a:t>TOLL-LIKE RECEPTORS- Many of the molecules involved in innate immunity have the property of  pattern recognition, the ability to recognise a given class of molecules.</a:t>
            </a:r>
            <a:endParaRPr lang="en-US" sz="1800" dirty="0">
              <a:latin typeface="Times New Roman" pitchFamily="18" charset="0"/>
              <a:cs typeface="Times New Roman" pitchFamily="18" charset="0"/>
            </a:endParaRPr>
          </a:p>
          <a:p>
            <a:pPr>
              <a:lnSpc>
                <a:spcPct val="150000"/>
              </a:lnSpc>
              <a:buFont typeface="Wingdings" pitchFamily="2" charset="2"/>
              <a:buChar char="Ø"/>
            </a:pPr>
            <a:endParaRPr lang="en-US" sz="1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sz="quarter" idx="1"/>
          </p:nvPr>
        </p:nvSpPr>
        <p:spPr/>
        <p:txBody>
          <a:bodyPr/>
          <a:lstStyle/>
          <a:p>
            <a:r>
              <a:rPr lang="en-US" dirty="0"/>
              <a:t> Text book of microbiology by R. </a:t>
            </a:r>
            <a:r>
              <a:rPr lang="en-US" dirty="0" err="1"/>
              <a:t>Ananthnarayan</a:t>
            </a:r>
            <a:r>
              <a:rPr lang="en-US" dirty="0"/>
              <a:t> </a:t>
            </a:r>
            <a:r>
              <a:rPr lang="en-US" dirty="0" err="1"/>
              <a:t>paniker</a:t>
            </a:r>
            <a:endParaRPr lang="en-US" dirty="0"/>
          </a:p>
          <a:p>
            <a:r>
              <a:rPr lang="en-US" dirty="0"/>
              <a:t>Text book of microbiology by D.R. Arora</a:t>
            </a:r>
          </a:p>
          <a:p>
            <a:r>
              <a:rPr lang="en-US" dirty="0"/>
              <a:t>Text book of microbiology by C.P. Baweja</a:t>
            </a:r>
          </a:p>
          <a:p>
            <a:r>
              <a:rPr lang="en-US" dirty="0"/>
              <a:t>Text book of microbiology by Satish Gupte</a:t>
            </a:r>
          </a:p>
          <a:p>
            <a:r>
              <a:rPr lang="en-US" dirty="0"/>
              <a:t>Text book of microbiology by A </a:t>
            </a:r>
            <a:r>
              <a:rPr lang="en-US"/>
              <a:t>S Sastry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142983"/>
          </a:xfrm>
        </p:spPr>
        <p:txBody>
          <a:bodyPr>
            <a:normAutofit/>
          </a:bodyPr>
          <a:lstStyle/>
          <a:p>
            <a:r>
              <a:rPr lang="en-IN" sz="3200" b="1" dirty="0"/>
              <a:t>IMMUNITY</a:t>
            </a:r>
            <a:br>
              <a:rPr lang="en-US" sz="3200" b="1" dirty="0"/>
            </a:br>
            <a:endParaRPr lang="en-US" sz="3200" b="1" dirty="0"/>
          </a:p>
        </p:txBody>
      </p:sp>
      <p:sp>
        <p:nvSpPr>
          <p:cNvPr id="3" name="Subtitle 2"/>
          <p:cNvSpPr>
            <a:spLocks noGrp="1"/>
          </p:cNvSpPr>
          <p:nvPr>
            <p:ph type="subTitle" idx="1"/>
          </p:nvPr>
        </p:nvSpPr>
        <p:spPr>
          <a:xfrm>
            <a:off x="0" y="1357298"/>
            <a:ext cx="9144000" cy="5500702"/>
          </a:xfrm>
        </p:spPr>
        <p:txBody>
          <a:bodyPr>
            <a:normAutofit/>
          </a:bodyPr>
          <a:lstStyle/>
          <a:p>
            <a:pPr algn="l">
              <a:lnSpc>
                <a:spcPct val="150000"/>
              </a:lnSpc>
            </a:pPr>
            <a:r>
              <a:rPr lang="en-IN" sz="2400" b="0" dirty="0">
                <a:solidFill>
                  <a:schemeClr val="tx1"/>
                </a:solidFill>
                <a:latin typeface="Times New Roman" pitchFamily="18" charset="0"/>
                <a:cs typeface="Times New Roman" pitchFamily="18" charset="0"/>
              </a:rPr>
              <a:t>INTRODUCTION</a:t>
            </a:r>
            <a:endParaRPr lang="en-US" sz="24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solidFill>
                  <a:schemeClr val="tx1"/>
                </a:solidFill>
                <a:latin typeface="Times New Roman" pitchFamily="18" charset="0"/>
                <a:cs typeface="Times New Roman" pitchFamily="18" charset="0"/>
              </a:rPr>
              <a:t>The term Immunity has traditionally referred to the  resistance exhibited by the host towards injury caused by microorganism and their product.</a:t>
            </a:r>
            <a:endParaRPr lang="en-US" sz="20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solidFill>
                  <a:schemeClr val="tx1"/>
                </a:solidFill>
                <a:latin typeface="Times New Roman" pitchFamily="18" charset="0"/>
                <a:cs typeface="Times New Roman" pitchFamily="18" charset="0"/>
              </a:rPr>
              <a:t>However, protection against infectious disease is only one of many consequences of immune response, which in its entirety is concerned with the reaction of the body against any foreign antigen.</a:t>
            </a:r>
            <a:endParaRPr lang="en-US" sz="20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solidFill>
                  <a:schemeClr val="tx1"/>
                </a:solidFill>
                <a:latin typeface="Times New Roman" pitchFamily="18" charset="0"/>
                <a:cs typeface="Times New Roman" pitchFamily="18" charset="0"/>
              </a:rPr>
              <a:t>Immunity is present in an individual from birth and it is the resistance towards infection.</a:t>
            </a:r>
            <a:endParaRPr lang="en-US" sz="20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latin typeface="Times New Roman" pitchFamily="18" charset="0"/>
                <a:cs typeface="Times New Roman" pitchFamily="18" charset="0"/>
              </a:rPr>
              <a:t>I</a:t>
            </a:r>
            <a:r>
              <a:rPr lang="en-IN" sz="2000" b="0" dirty="0">
                <a:solidFill>
                  <a:schemeClr val="tx1"/>
                </a:solidFill>
                <a:latin typeface="Times New Roman" pitchFamily="18" charset="0"/>
                <a:cs typeface="Times New Roman" pitchFamily="18" charset="0"/>
              </a:rPr>
              <a:t>t may Inherited or acquired from the mother</a:t>
            </a:r>
            <a:endParaRPr lang="en-US" sz="2000" b="0" dirty="0">
              <a:solidFill>
                <a:schemeClr val="tx1"/>
              </a:solidFill>
              <a:latin typeface="Times New Roman" pitchFamily="18" charset="0"/>
              <a:cs typeface="Times New Roman" pitchFamily="18" charset="0"/>
            </a:endParaRPr>
          </a:p>
          <a:p>
            <a:pPr lvl="0" algn="l">
              <a:lnSpc>
                <a:spcPct val="150000"/>
              </a:lnSpc>
              <a:buFont typeface="Wingdings" pitchFamily="2" charset="2"/>
              <a:buChar char="Ø"/>
            </a:pPr>
            <a:r>
              <a:rPr lang="en-IN" sz="2000" b="0" dirty="0">
                <a:solidFill>
                  <a:schemeClr val="tx1"/>
                </a:solidFill>
                <a:latin typeface="Times New Roman" pitchFamily="18" charset="0"/>
                <a:cs typeface="Times New Roman" pitchFamily="18" charset="0"/>
              </a:rPr>
              <a:t>The state of protection has both less specific and more specific component.</a:t>
            </a:r>
            <a:endParaRPr lang="en-US" sz="2000" b="0" dirty="0">
              <a:solidFill>
                <a:schemeClr val="tx1"/>
              </a:solidFill>
              <a:latin typeface="Times New Roman" pitchFamily="18" charset="0"/>
              <a:cs typeface="Times New Roman" pitchFamily="18" charset="0"/>
            </a:endParaRPr>
          </a:p>
          <a:p>
            <a:pPr>
              <a:lnSpc>
                <a:spcPct val="150000"/>
              </a:lnSpc>
              <a:buFont typeface="Wingdings" pitchFamily="2" charset="2"/>
              <a:buChar char="Ø"/>
            </a:pPr>
            <a:endParaRPr lang="en-US" sz="2400" b="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285860"/>
          </a:xfrm>
        </p:spPr>
        <p:txBody>
          <a:bodyPr>
            <a:normAutofit/>
          </a:bodyPr>
          <a:lstStyle/>
          <a:p>
            <a:r>
              <a:rPr lang="en-IN" b="1" dirty="0">
                <a:latin typeface="Times New Roman" pitchFamily="18" charset="0"/>
                <a:cs typeface="Times New Roman" pitchFamily="18" charset="0"/>
              </a:rPr>
              <a:t>DEFINITION</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1428736"/>
            <a:ext cx="9144000" cy="5429264"/>
          </a:xfrm>
        </p:spPr>
        <p:txBody>
          <a:bodyPr>
            <a:normAutofit/>
          </a:bodyPr>
          <a:lstStyle/>
          <a:p>
            <a:pPr algn="l">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Immunity is defined as the ability to resist pathogens and their toxic products that tent to damage the tissue or organs.</a:t>
            </a:r>
          </a:p>
          <a:p>
            <a:pPr lvl="0" algn="l">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The term "immune" is derived from Latin word </a:t>
            </a:r>
            <a:r>
              <a:rPr lang="en-IN" b="0" dirty="0" err="1">
                <a:solidFill>
                  <a:schemeClr val="tx1"/>
                </a:solidFill>
                <a:latin typeface="Times New Roman" pitchFamily="18" charset="0"/>
                <a:cs typeface="Times New Roman" pitchFamily="18" charset="0"/>
              </a:rPr>
              <a:t>immunis</a:t>
            </a:r>
            <a:r>
              <a:rPr lang="en-IN" b="0" dirty="0">
                <a:solidFill>
                  <a:schemeClr val="tx1"/>
                </a:solidFill>
                <a:latin typeface="Times New Roman" pitchFamily="18" charset="0"/>
                <a:cs typeface="Times New Roman" pitchFamily="18" charset="0"/>
              </a:rPr>
              <a:t> Which means "exempt from taxes". Today of course, immunity refers to the body's ability to resist infection by pathogenic micro organisms and their products.</a:t>
            </a:r>
            <a:endParaRPr lang="en-US" b="0" dirty="0">
              <a:solidFill>
                <a:schemeClr val="tx1"/>
              </a:solidFill>
              <a:latin typeface="Times New Roman" pitchFamily="18" charset="0"/>
              <a:cs typeface="Times New Roman" pitchFamily="18" charset="0"/>
            </a:endParaRPr>
          </a:p>
          <a:p>
            <a:pPr algn="l">
              <a:lnSpc>
                <a:spcPct val="150000"/>
              </a:lnSpc>
            </a:pPr>
            <a:endParaRPr lang="en-US" b="0" dirty="0">
              <a:solidFill>
                <a:schemeClr val="tx1"/>
              </a:solidFill>
              <a:latin typeface="Times New Roman" pitchFamily="18" charset="0"/>
              <a:cs typeface="Times New Roman" pitchFamily="18" charset="0"/>
            </a:endParaRPr>
          </a:p>
          <a:p>
            <a:pPr>
              <a:lnSpc>
                <a:spcPct val="150000"/>
              </a:lnSpc>
            </a:pPr>
            <a:endParaRPr lang="en-US" b="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2852"/>
            <a:ext cx="9144000" cy="1142983"/>
          </a:xfrm>
        </p:spPr>
        <p:txBody>
          <a:bodyPr>
            <a:normAutofit/>
          </a:bodyPr>
          <a:lstStyle/>
          <a:p>
            <a:r>
              <a:rPr lang="en-IN" sz="2800" b="1" dirty="0">
                <a:latin typeface="Times New Roman" pitchFamily="18" charset="0"/>
                <a:cs typeface="Times New Roman" pitchFamily="18" charset="0"/>
              </a:rPr>
              <a:t>TYPES OF IMMUNITY</a:t>
            </a:r>
            <a:br>
              <a:rPr lang="en-US" sz="2800" b="1" dirty="0">
                <a:latin typeface="Times New Roman" pitchFamily="18" charset="0"/>
                <a:cs typeface="Times New Roman" pitchFamily="18" charset="0"/>
              </a:rPr>
            </a:br>
            <a:endParaRPr lang="en-US" sz="28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1357298"/>
            <a:ext cx="9144000" cy="5500702"/>
          </a:xfrm>
        </p:spPr>
        <p:txBody>
          <a:bodyPr>
            <a:noAutofit/>
          </a:bodyPr>
          <a:lstStyle/>
          <a:p>
            <a:pPr algn="l"/>
            <a:r>
              <a:rPr lang="en-IN" b="0" dirty="0">
                <a:solidFill>
                  <a:schemeClr val="tx1"/>
                </a:solidFill>
                <a:latin typeface="Times New Roman" pitchFamily="18" charset="0"/>
                <a:cs typeface="Times New Roman" pitchFamily="18" charset="0"/>
              </a:rPr>
              <a:t>There are mainly two types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Innate immunity</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Acquired immunity</a:t>
            </a:r>
            <a:endParaRPr lang="en-US" b="0" dirty="0">
              <a:solidFill>
                <a:schemeClr val="tx1"/>
              </a:solidFill>
              <a:latin typeface="Times New Roman" pitchFamily="18" charset="0"/>
              <a:cs typeface="Times New Roman" pitchFamily="18" charset="0"/>
            </a:endParaRPr>
          </a:p>
          <a:p>
            <a:pPr algn="l"/>
            <a:r>
              <a:rPr lang="en-IN" b="0" dirty="0">
                <a:solidFill>
                  <a:schemeClr val="tx1"/>
                </a:solidFill>
                <a:latin typeface="Times New Roman" pitchFamily="18" charset="0"/>
                <a:cs typeface="Times New Roman" pitchFamily="18" charset="0"/>
              </a:rPr>
              <a:t>Innate immunity are two types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Non-specific</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Specific</a:t>
            </a:r>
            <a:endParaRPr lang="en-US" b="0" dirty="0">
              <a:solidFill>
                <a:schemeClr val="tx1"/>
              </a:solidFill>
              <a:latin typeface="Times New Roman" pitchFamily="18" charset="0"/>
              <a:cs typeface="Times New Roman" pitchFamily="18" charset="0"/>
            </a:endParaRPr>
          </a:p>
          <a:p>
            <a:pPr algn="l"/>
            <a:r>
              <a:rPr lang="en-IN" b="0" dirty="0">
                <a:solidFill>
                  <a:schemeClr val="tx1"/>
                </a:solidFill>
                <a:latin typeface="Times New Roman" pitchFamily="18" charset="0"/>
                <a:cs typeface="Times New Roman" pitchFamily="18" charset="0"/>
              </a:rPr>
              <a:t>Non-specific are three types	</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Species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Racial</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Individual</a:t>
            </a:r>
            <a:endParaRPr lang="en-US" b="0" dirty="0">
              <a:solidFill>
                <a:schemeClr val="tx1"/>
              </a:solidFill>
              <a:latin typeface="Times New Roman" pitchFamily="18" charset="0"/>
              <a:cs typeface="Times New Roman" pitchFamily="18" charset="0"/>
            </a:endParaRPr>
          </a:p>
          <a:p>
            <a:pPr algn="l"/>
            <a:r>
              <a:rPr lang="en-IN" b="0" dirty="0">
                <a:solidFill>
                  <a:schemeClr val="tx1"/>
                </a:solidFill>
                <a:latin typeface="Times New Roman" pitchFamily="18" charset="0"/>
                <a:cs typeface="Times New Roman" pitchFamily="18" charset="0"/>
              </a:rPr>
              <a:t>Specific are three types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Species</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Racial</a:t>
            </a:r>
            <a:endParaRPr lang="en-US" b="0" dirty="0">
              <a:solidFill>
                <a:schemeClr val="tx1"/>
              </a:solidFill>
              <a:latin typeface="Times New Roman" pitchFamily="18" charset="0"/>
              <a:cs typeface="Times New Roman" pitchFamily="18" charset="0"/>
            </a:endParaRPr>
          </a:p>
          <a:p>
            <a:pPr lvl="0" algn="l"/>
            <a:r>
              <a:rPr lang="en-IN" b="0" dirty="0">
                <a:solidFill>
                  <a:schemeClr val="tx1"/>
                </a:solidFill>
                <a:latin typeface="Times New Roman" pitchFamily="18" charset="0"/>
                <a:cs typeface="Times New Roman" pitchFamily="18" charset="0"/>
              </a:rPr>
              <a:t>Individual</a:t>
            </a:r>
            <a:endParaRPr lang="en-US" b="0" dirty="0">
              <a:solidFill>
                <a:schemeClr val="tx1"/>
              </a:solidFill>
              <a:latin typeface="Times New Roman" pitchFamily="18" charset="0"/>
              <a:cs typeface="Times New Roman" pitchFamily="18" charset="0"/>
            </a:endParaRPr>
          </a:p>
          <a:p>
            <a:pPr algn="l"/>
            <a:endParaRPr lang="en-US" b="0" dirty="0">
              <a:solidFill>
                <a:schemeClr val="tx1"/>
              </a:solidFill>
              <a:latin typeface="Times New Roman" pitchFamily="18" charset="0"/>
              <a:cs typeface="Times New Roman" pitchFamily="18" charset="0"/>
            </a:endParaRPr>
          </a:p>
          <a:p>
            <a:pPr algn="l"/>
            <a:r>
              <a:rPr lang="en-IN" b="0" dirty="0">
                <a:solidFill>
                  <a:schemeClr val="tx1"/>
                </a:solidFill>
                <a:latin typeface="Times New Roman" pitchFamily="18" charset="0"/>
                <a:cs typeface="Times New Roman" pitchFamily="18" charset="0"/>
              </a:rPr>
              <a:t> </a:t>
            </a:r>
            <a:endParaRPr lang="en-US" b="0" dirty="0">
              <a:solidFill>
                <a:schemeClr val="tx1"/>
              </a:solidFill>
              <a:latin typeface="Times New Roman" pitchFamily="18" charset="0"/>
              <a:cs typeface="Times New Roman" pitchFamily="18" charset="0"/>
            </a:endParaRPr>
          </a:p>
          <a:p>
            <a:pPr algn="l"/>
            <a:endParaRPr lang="en-US" b="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078313"/>
          </a:xfrm>
          <a:prstGeom prst="rect">
            <a:avLst/>
          </a:prstGeom>
        </p:spPr>
        <p:txBody>
          <a:bodyPr wrap="square">
            <a:spAutoFit/>
          </a:bodyPr>
          <a:lstStyle/>
          <a:p>
            <a:endParaRPr lang="en-IN" b="1" dirty="0">
              <a:solidFill>
                <a:schemeClr val="tx1"/>
              </a:solidFill>
              <a:latin typeface="Times New Roman" pitchFamily="18" charset="0"/>
              <a:cs typeface="Times New Roman" pitchFamily="18" charset="0"/>
            </a:endParaRPr>
          </a:p>
          <a:p>
            <a:endParaRPr lang="en-IN" b="1" dirty="0">
              <a:latin typeface="Times New Roman" pitchFamily="18" charset="0"/>
              <a:cs typeface="Times New Roman" pitchFamily="18" charset="0"/>
            </a:endParaRPr>
          </a:p>
          <a:p>
            <a:endParaRPr lang="en-IN" b="1" dirty="0">
              <a:solidFill>
                <a:schemeClr val="tx1"/>
              </a:solidFill>
              <a:latin typeface="Times New Roman" pitchFamily="18" charset="0"/>
              <a:cs typeface="Times New Roman" pitchFamily="18" charset="0"/>
            </a:endParaRPr>
          </a:p>
          <a:p>
            <a:endParaRPr lang="en-IN" b="1" dirty="0">
              <a:latin typeface="Times New Roman" pitchFamily="18" charset="0"/>
              <a:cs typeface="Times New Roman" pitchFamily="18" charset="0"/>
            </a:endParaRPr>
          </a:p>
          <a:p>
            <a:endParaRPr lang="en-IN" b="1" dirty="0">
              <a:solidFill>
                <a:schemeClr val="tx1"/>
              </a:solidFill>
              <a:latin typeface="Times New Roman" pitchFamily="18" charset="0"/>
              <a:cs typeface="Times New Roman" pitchFamily="18" charset="0"/>
            </a:endParaRPr>
          </a:p>
          <a:p>
            <a:endParaRPr lang="en-IN" b="1" dirty="0">
              <a:latin typeface="Times New Roman" pitchFamily="18" charset="0"/>
              <a:cs typeface="Times New Roman" pitchFamily="18" charset="0"/>
            </a:endParaRPr>
          </a:p>
          <a:p>
            <a:endParaRPr lang="en-IN" b="1" dirty="0">
              <a:solidFill>
                <a:schemeClr val="tx1"/>
              </a:solidFill>
              <a:latin typeface="Times New Roman" pitchFamily="18" charset="0"/>
              <a:cs typeface="Times New Roman" pitchFamily="18" charset="0"/>
            </a:endParaRPr>
          </a:p>
          <a:p>
            <a:endParaRPr lang="en-IN" b="1" dirty="0">
              <a:latin typeface="Times New Roman" pitchFamily="18" charset="0"/>
              <a:cs typeface="Times New Roman" pitchFamily="18" charset="0"/>
            </a:endParaRPr>
          </a:p>
          <a:p>
            <a:r>
              <a:rPr lang="en-IN" b="1" dirty="0">
                <a:solidFill>
                  <a:schemeClr val="tx1"/>
                </a:solidFill>
                <a:latin typeface="Times New Roman" pitchFamily="18" charset="0"/>
                <a:cs typeface="Times New Roman" pitchFamily="18" charset="0"/>
              </a:rPr>
              <a:t>Acquired immunity are two types</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Active</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Passive</a:t>
            </a:r>
            <a:endParaRPr lang="en-US" dirty="0">
              <a:solidFill>
                <a:schemeClr val="tx1"/>
              </a:solidFill>
              <a:latin typeface="Times New Roman" pitchFamily="18" charset="0"/>
              <a:cs typeface="Times New Roman" pitchFamily="18" charset="0"/>
            </a:endParaRPr>
          </a:p>
          <a:p>
            <a:r>
              <a:rPr lang="en-IN" b="1" dirty="0">
                <a:solidFill>
                  <a:schemeClr val="tx1"/>
                </a:solidFill>
                <a:latin typeface="Times New Roman" pitchFamily="18" charset="0"/>
                <a:cs typeface="Times New Roman" pitchFamily="18" charset="0"/>
              </a:rPr>
              <a:t>Active immunity are two types</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Natural</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Artificial</a:t>
            </a:r>
            <a:endParaRPr lang="en-US" dirty="0">
              <a:solidFill>
                <a:schemeClr val="tx1"/>
              </a:solidFill>
              <a:latin typeface="Times New Roman" pitchFamily="18" charset="0"/>
              <a:cs typeface="Times New Roman" pitchFamily="18" charset="0"/>
            </a:endParaRPr>
          </a:p>
          <a:p>
            <a:r>
              <a:rPr lang="en-IN" b="1" dirty="0">
                <a:solidFill>
                  <a:schemeClr val="tx1"/>
                </a:solidFill>
                <a:latin typeface="Times New Roman" pitchFamily="18" charset="0"/>
                <a:cs typeface="Times New Roman" pitchFamily="18" charset="0"/>
              </a:rPr>
              <a:t>Passive Immunity are two types</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Natural</a:t>
            </a:r>
            <a:endParaRPr lang="en-US" dirty="0">
              <a:solidFill>
                <a:schemeClr val="tx1"/>
              </a:solidFill>
              <a:latin typeface="Times New Roman" pitchFamily="18" charset="0"/>
              <a:cs typeface="Times New Roman" pitchFamily="18" charset="0"/>
            </a:endParaRPr>
          </a:p>
          <a:p>
            <a:pPr lvl="0"/>
            <a:r>
              <a:rPr lang="en-IN" dirty="0">
                <a:solidFill>
                  <a:schemeClr val="tx1"/>
                </a:solidFill>
                <a:latin typeface="Times New Roman" pitchFamily="18" charset="0"/>
                <a:cs typeface="Times New Roman" pitchFamily="18" charset="0"/>
              </a:rPr>
              <a:t>Artificial</a:t>
            </a:r>
          </a:p>
          <a:p>
            <a:pPr lvl="0"/>
            <a:endParaRPr lang="en-US" dirty="0">
              <a:latin typeface="Times New Roman" pitchFamily="18" charset="0"/>
              <a:cs typeface="Times New Roman" pitchFamily="18" charset="0"/>
            </a:endParaRPr>
          </a:p>
        </p:txBody>
      </p:sp>
      <p:pic>
        <p:nvPicPr>
          <p:cNvPr id="3" name="Picture 2" descr="WhatsApp Image 2021-10-28 at 7.43.09 AM.jpeg"/>
          <p:cNvPicPr>
            <a:picLocks noChangeAspect="1"/>
          </p:cNvPicPr>
          <p:nvPr/>
        </p:nvPicPr>
        <p:blipFill>
          <a:blip r:embed="rId2"/>
          <a:stretch>
            <a:fillRect/>
          </a:stretch>
        </p:blipFill>
        <p:spPr>
          <a:xfrm>
            <a:off x="4500562" y="428604"/>
            <a:ext cx="4214842" cy="592935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85728"/>
            <a:ext cx="9144000" cy="1000133"/>
          </a:xfrm>
        </p:spPr>
        <p:txBody>
          <a:bodyPr>
            <a:noAutofit/>
          </a:bodyPr>
          <a:lstStyle/>
          <a:p>
            <a:pPr algn="ctr"/>
            <a:r>
              <a:rPr lang="en-IN" sz="2800" b="1" dirty="0">
                <a:latin typeface="Times New Roman" pitchFamily="18" charset="0"/>
                <a:cs typeface="Times New Roman" pitchFamily="18" charset="0"/>
              </a:rPr>
              <a:t>INNATE IMMUNITY OR NATIVE IMMUNITY</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Subtitle 2"/>
          <p:cNvSpPr>
            <a:spLocks noGrp="1"/>
          </p:cNvSpPr>
          <p:nvPr>
            <p:ph type="subTitle" idx="1"/>
          </p:nvPr>
        </p:nvSpPr>
        <p:spPr>
          <a:xfrm>
            <a:off x="0" y="1428736"/>
            <a:ext cx="9144000" cy="5429264"/>
          </a:xfrm>
        </p:spPr>
        <p:txBody>
          <a:bodyPr>
            <a:normAutofit/>
          </a:bodyPr>
          <a:lstStyle/>
          <a:p>
            <a:pPr lvl="0" algn="just">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This provides the first line of defence infection.</a:t>
            </a:r>
            <a:endParaRPr lang="en-US" b="0" dirty="0">
              <a:solidFill>
                <a:schemeClr val="tx1"/>
              </a:solidFill>
              <a:latin typeface="Times New Roman" pitchFamily="18" charset="0"/>
              <a:cs typeface="Times New Roman" pitchFamily="18" charset="0"/>
            </a:endParaRPr>
          </a:p>
          <a:p>
            <a:pPr lvl="0" algn="just">
              <a:lnSpc>
                <a:spcPct val="150000"/>
              </a:lnSpc>
            </a:pPr>
            <a:r>
              <a:rPr lang="en-IN" b="0" dirty="0">
                <a:solidFill>
                  <a:schemeClr val="tx1"/>
                </a:solidFill>
                <a:latin typeface="Times New Roman" pitchFamily="18" charset="0"/>
                <a:cs typeface="Times New Roman" pitchFamily="18" charset="0"/>
              </a:rPr>
              <a:t>It is resistance to infections that an individual possesses by virtue of her or his genetic and constitutional make-up.</a:t>
            </a:r>
            <a:endParaRPr lang="en-US" b="0" dirty="0">
              <a:solidFill>
                <a:schemeClr val="tx1"/>
              </a:solidFill>
              <a:latin typeface="Times New Roman" pitchFamily="18" charset="0"/>
              <a:cs typeface="Times New Roman" pitchFamily="18" charset="0"/>
            </a:endParaRPr>
          </a:p>
          <a:p>
            <a:pPr lvl="0" algn="just">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It is not affected by prior contact With microorganisms or immunisation.</a:t>
            </a:r>
            <a:endParaRPr lang="en-US" b="0" dirty="0">
              <a:solidFill>
                <a:schemeClr val="tx1"/>
              </a:solidFill>
              <a:latin typeface="Times New Roman" pitchFamily="18" charset="0"/>
              <a:cs typeface="Times New Roman" pitchFamily="18" charset="0"/>
            </a:endParaRPr>
          </a:p>
          <a:p>
            <a:pPr lvl="0" algn="just">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It may be non -specific when it indicates a degree of resistance to infections in general, or specific, where resistance to a particular pathogen is concerned.</a:t>
            </a:r>
            <a:endParaRPr lang="en-US" b="0" dirty="0">
              <a:solidFill>
                <a:schemeClr val="tx1"/>
              </a:solidFill>
              <a:latin typeface="Times New Roman" pitchFamily="18" charset="0"/>
              <a:cs typeface="Times New Roman" pitchFamily="18" charset="0"/>
            </a:endParaRPr>
          </a:p>
          <a:p>
            <a:pPr lvl="0" algn="just">
              <a:lnSpc>
                <a:spcPct val="150000"/>
              </a:lnSpc>
              <a:buFont typeface="Wingdings" pitchFamily="2" charset="2"/>
              <a:buChar char="Ø"/>
            </a:pPr>
            <a:r>
              <a:rPr lang="en-IN" b="0" dirty="0">
                <a:solidFill>
                  <a:schemeClr val="tx1"/>
                </a:solidFill>
                <a:latin typeface="Times New Roman" pitchFamily="18" charset="0"/>
                <a:cs typeface="Times New Roman" pitchFamily="18" charset="0"/>
              </a:rPr>
              <a:t>Innate immunity may be considered at the level of the species, race or individual.</a:t>
            </a:r>
            <a:endParaRPr lang="en-US" b="0" dirty="0">
              <a:solidFill>
                <a:schemeClr val="tx1"/>
              </a:solidFill>
              <a:latin typeface="Times New Roman" pitchFamily="18" charset="0"/>
              <a:cs typeface="Times New Roman" pitchFamily="18" charset="0"/>
            </a:endParaRPr>
          </a:p>
          <a:p>
            <a:pPr algn="just">
              <a:lnSpc>
                <a:spcPct val="150000"/>
              </a:lnSpc>
            </a:pPr>
            <a:r>
              <a:rPr lang="en-IN" b="0" dirty="0">
                <a:solidFill>
                  <a:schemeClr val="tx1"/>
                </a:solidFill>
                <a:latin typeface="Times New Roman" pitchFamily="18" charset="0"/>
                <a:cs typeface="Times New Roman" pitchFamily="18" charset="0"/>
              </a:rPr>
              <a:t> </a:t>
            </a:r>
            <a:endParaRPr lang="en-US" b="0" dirty="0">
              <a:solidFill>
                <a:schemeClr val="tx1"/>
              </a:solidFill>
              <a:latin typeface="Times New Roman" pitchFamily="18" charset="0"/>
              <a:cs typeface="Times New Roman" pitchFamily="18" charset="0"/>
            </a:endParaRPr>
          </a:p>
          <a:p>
            <a:pPr algn="just">
              <a:lnSpc>
                <a:spcPct val="150000"/>
              </a:lnSpc>
            </a:pPr>
            <a:r>
              <a:rPr lang="en-IN" b="0" dirty="0">
                <a:latin typeface="Times New Roman" pitchFamily="18" charset="0"/>
                <a:cs typeface="Times New Roman" pitchFamily="18" charset="0"/>
              </a:rPr>
              <a:t> </a:t>
            </a:r>
            <a:endParaRPr lang="en-US" b="0" dirty="0">
              <a:latin typeface="Times New Roman" pitchFamily="18" charset="0"/>
              <a:cs typeface="Times New Roman" pitchFamily="18" charset="0"/>
            </a:endParaRPr>
          </a:p>
          <a:p>
            <a:pPr algn="just">
              <a:lnSpc>
                <a:spcPct val="150000"/>
              </a:lnSpc>
            </a:pPr>
            <a:endParaRPr lang="en-US" b="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SPECIES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928670"/>
            <a:ext cx="9144000" cy="5929330"/>
          </a:xfrm>
        </p:spPr>
        <p:txBody>
          <a:bodyPr>
            <a:normAutofit/>
          </a:bodyPr>
          <a:lstStyle/>
          <a:p>
            <a:pPr lvl="0">
              <a:lnSpc>
                <a:spcPct val="150000"/>
              </a:lnSpc>
            </a:pPr>
            <a:r>
              <a:rPr lang="en-IN" sz="1800" dirty="0">
                <a:latin typeface="Times New Roman" pitchFamily="18" charset="0"/>
                <a:cs typeface="Times New Roman" pitchFamily="18" charset="0"/>
              </a:rPr>
              <a:t>This refers to the total or relative refractoriness  to a pathogen, shown by all members of a species.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For instance, all human beings are totally unsusceptible to plant pathogens and to many animal pathogens such as rinderpest and distemper.</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This immunity is something a person obtains by virtue of being a part of the human species.</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The mechanisms of species immunity are not clearly understood but may be due to physiological and biochemical differences between the tissue of the different host species, which determine whether or not a pathogen can multiply in them.</a:t>
            </a:r>
            <a:endParaRPr lang="en-US" sz="1800" dirty="0">
              <a:latin typeface="Times New Roman" pitchFamily="18" charset="0"/>
              <a:cs typeface="Times New Roman" pitchFamily="18" charset="0"/>
            </a:endParaRPr>
          </a:p>
          <a:p>
            <a:pPr>
              <a:lnSpc>
                <a:spcPct val="150000"/>
              </a:lnSpc>
            </a:pPr>
            <a:endParaRPr lang="en-US" sz="1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IN" b="1" dirty="0">
                <a:latin typeface="Times New Roman" pitchFamily="18" charset="0"/>
                <a:cs typeface="Times New Roman" pitchFamily="18" charset="0"/>
              </a:rPr>
              <a:t>RACIAL IMMUNITY</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0" y="1285860"/>
            <a:ext cx="9144000" cy="5572140"/>
          </a:xfrm>
        </p:spPr>
        <p:txBody>
          <a:bodyPr>
            <a:normAutofit/>
          </a:bodyPr>
          <a:lstStyle/>
          <a:p>
            <a:pPr lvl="0">
              <a:lnSpc>
                <a:spcPct val="150000"/>
              </a:lnSpc>
            </a:pPr>
            <a:r>
              <a:rPr lang="en-IN" sz="1800" dirty="0">
                <a:latin typeface="Times New Roman" pitchFamily="18" charset="0"/>
                <a:cs typeface="Times New Roman" pitchFamily="18" charset="0"/>
              </a:rPr>
              <a:t>Within a species different races may show differences in susceptibility to infection, the classic example of which is the high resistance of Algerian sheep to anthrax.</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Such racial differences are known to be genetic in origin, and by selection and inbreeding, it is possible to develop, at will, races that possess high degree of resistance or susceptibility to various pathogens. It is difficult to demonstrate marked differences in immunity in human races , as controlled breeding is not possible.</a:t>
            </a:r>
            <a:endParaRPr lang="en-US" sz="1800" dirty="0">
              <a:latin typeface="Times New Roman" pitchFamily="18" charset="0"/>
              <a:cs typeface="Times New Roman" pitchFamily="18" charset="0"/>
            </a:endParaRPr>
          </a:p>
          <a:p>
            <a:pPr lvl="0">
              <a:lnSpc>
                <a:spcPct val="150000"/>
              </a:lnSpc>
            </a:pPr>
            <a:r>
              <a:rPr lang="en-IN" sz="1800" dirty="0">
                <a:latin typeface="Times New Roman" pitchFamily="18" charset="0"/>
                <a:cs typeface="Times New Roman" pitchFamily="18" charset="0"/>
              </a:rPr>
              <a:t>It has been reported that people of African origin in the USA are more susceptible then Caucasians to tuberculosis.</a:t>
            </a:r>
            <a:endParaRPr lang="en-US" sz="1800" dirty="0">
              <a:latin typeface="Times New Roman" pitchFamily="18" charset="0"/>
              <a:cs typeface="Times New Roman" pitchFamily="18" charset="0"/>
            </a:endParaRPr>
          </a:p>
          <a:p>
            <a:pPr>
              <a:lnSpc>
                <a:spcPct val="150000"/>
              </a:lnSpc>
            </a:pPr>
            <a:r>
              <a:rPr lang="en-IN" sz="1800" dirty="0">
                <a:latin typeface="Times New Roman" pitchFamily="18" charset="0"/>
                <a:cs typeface="Times New Roman" pitchFamily="18" charset="0"/>
              </a:rPr>
              <a:t>But such comparisons are vitiated by external influences such as differences in socioeconomic levels.</a:t>
            </a:r>
          </a:p>
          <a:p>
            <a:pPr>
              <a:lnSpc>
                <a:spcPct val="150000"/>
              </a:lnSpc>
            </a:pPr>
            <a:endParaRPr lang="en-US" sz="1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142984"/>
            <a:ext cx="9144000" cy="5715016"/>
          </a:xfrm>
        </p:spPr>
        <p:txBody>
          <a:bodyPr>
            <a:normAutofit/>
          </a:bodyPr>
          <a:lstStyle/>
          <a:p>
            <a:pPr marL="0" lvl="0" indent="0" fontAlgn="base">
              <a:lnSpc>
                <a:spcPct val="150000"/>
              </a:lnSpc>
              <a:spcBef>
                <a:spcPct val="0"/>
              </a:spcBef>
              <a:spcAft>
                <a:spcPct val="0"/>
              </a:spcAft>
              <a:buFont typeface="Wingdings" pitchFamily="2" charset="2"/>
              <a:buChar char="Ø"/>
            </a:pPr>
            <a:r>
              <a:rPr kumimoji="0" lang="en-US" sz="180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An interesting instance of genetic resistance to Plasmodium </a:t>
            </a:r>
            <a:r>
              <a:rPr kumimoji="0" lang="en-US" sz="180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falciparum</a:t>
            </a:r>
            <a:r>
              <a:rPr kumimoji="0" lang="en-US" sz="180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malaria is seen in some parts of Africa and the Mediterranean coast.</a:t>
            </a:r>
          </a:p>
          <a:p>
            <a:pPr marL="0" lvl="0" indent="0" eaLnBrk="0" fontAlgn="base" hangingPunct="0">
              <a:lnSpc>
                <a:spcPct val="150000"/>
              </a:lnSpc>
              <a:spcBef>
                <a:spcPct val="0"/>
              </a:spcBef>
              <a:spcAft>
                <a:spcPct val="0"/>
              </a:spcAft>
              <a:buFont typeface="Wingdings" pitchFamily="2" charset="2"/>
              <a:buChar char="Ø"/>
            </a:pPr>
            <a:r>
              <a:rPr kumimoji="0" lang="en-US" sz="180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A hereditary abnormality of red cells (</a:t>
            </a:r>
            <a:r>
              <a:rPr kumimoji="0" lang="en-US" sz="1800" u="none" strike="noStrike" cap="none" normalizeH="0" baseline="0" dirty="0" err="1">
                <a:ln>
                  <a:noFill/>
                </a:ln>
                <a:solidFill>
                  <a:schemeClr val="tx1"/>
                </a:solidFill>
                <a:effectLst/>
                <a:latin typeface="Times New Roman" pitchFamily="18" charset="0"/>
                <a:ea typeface="Times New Roman" pitchFamily="18" charset="0"/>
                <a:cs typeface="Times New Roman" pitchFamily="18" charset="0"/>
              </a:rPr>
              <a:t>sickling</a:t>
            </a:r>
            <a:r>
              <a:rPr kumimoji="0" lang="en-US" sz="1800" u="none" strike="noStrike" cap="none" normalizeH="0" baseline="0" dirty="0">
                <a:ln>
                  <a:noFill/>
                </a:ln>
                <a:solidFill>
                  <a:schemeClr val="tx1"/>
                </a:solidFill>
                <a:effectLst/>
                <a:latin typeface="Times New Roman" pitchFamily="18" charset="0"/>
                <a:ea typeface="Times New Roman" pitchFamily="18" charset="0"/>
                <a:cs typeface="Times New Roman" pitchFamily="18" charset="0"/>
              </a:rPr>
              <a:t>) prevalent in the area confers immunity to infection by the malarial parasite and may have evolved from the survival advantage conferred by it in a malarial environment</a:t>
            </a:r>
            <a:r>
              <a:rPr lang="en-US" sz="1800" dirty="0">
                <a:latin typeface="Times New Roman" pitchFamily="18" charset="0"/>
                <a:ea typeface="Times New Roman" pitchFamily="18" charset="0"/>
                <a:cs typeface="Times New Roman" pitchFamily="18" charset="0"/>
              </a:rPr>
              <a:t>.</a:t>
            </a:r>
            <a:endParaRPr kumimoji="0" lang="en-US" sz="1800" u="none" strike="noStrike" cap="none" normalizeH="0" baseline="0" dirty="0">
              <a:ln>
                <a:noFill/>
              </a:ln>
              <a:solidFill>
                <a:schemeClr val="tx1"/>
              </a:solidFill>
              <a:effectLst/>
              <a:latin typeface="Times New Roman" pitchFamily="18" charset="0"/>
              <a:cs typeface="Times New Roman" pitchFamily="18" charset="0"/>
            </a:endParaRPr>
          </a:p>
          <a:p>
            <a:pPr>
              <a:lnSpc>
                <a:spcPct val="150000"/>
              </a:lnSpc>
              <a:buNone/>
            </a:pPr>
            <a:endParaRPr lang="en-US" sz="1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292</TotalTime>
  <Words>1322</Words>
  <Application>Microsoft Office PowerPoint</Application>
  <PresentationFormat>On-screen Show (4:3)</PresentationFormat>
  <Paragraphs>112</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Algerian</vt:lpstr>
      <vt:lpstr>Century Schoolbook</vt:lpstr>
      <vt:lpstr>Times New Roman</vt:lpstr>
      <vt:lpstr>Wingdings</vt:lpstr>
      <vt:lpstr>Wingdings 2</vt:lpstr>
      <vt:lpstr>Oriel</vt:lpstr>
      <vt:lpstr>IMMUNITY</vt:lpstr>
      <vt:lpstr>IMMUNITY </vt:lpstr>
      <vt:lpstr>DEFINITION </vt:lpstr>
      <vt:lpstr>TYPES OF IMMUNITY </vt:lpstr>
      <vt:lpstr>PowerPoint Presentation</vt:lpstr>
      <vt:lpstr>INNATE IMMUNITY OR NATIVE IMMUNITY </vt:lpstr>
      <vt:lpstr>SPECIES IMMUNITY </vt:lpstr>
      <vt:lpstr>RACIAL IMMUNITY </vt:lpstr>
      <vt:lpstr>PowerPoint Presentation</vt:lpstr>
      <vt:lpstr>        INDIVIDUAL IMMUNITY </vt:lpstr>
      <vt:lpstr>FACTORS AFFECTING INNATE IMMUNITY </vt:lpstr>
      <vt:lpstr>AGE </vt:lpstr>
      <vt:lpstr>HORMONAL INFLUENCE </vt:lpstr>
      <vt:lpstr>NUTRITION </vt:lpstr>
      <vt:lpstr>MECHANISMS OF INNATE IMMUNITY </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IMMUNITY</dc:title>
  <dc:creator>Lappy</dc:creator>
  <cp:lastModifiedBy>dolly rastogi</cp:lastModifiedBy>
  <cp:revision>69</cp:revision>
  <dcterms:created xsi:type="dcterms:W3CDTF">2021-10-28T13:00:35Z</dcterms:created>
  <dcterms:modified xsi:type="dcterms:W3CDTF">2022-08-29T14:27:12Z</dcterms:modified>
</cp:coreProperties>
</file>