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sldIdLst>
    <p:sldId id="256" r:id="rId3"/>
    <p:sldId id="257" r:id="rId4"/>
    <p:sldId id="258"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3" d="100"/>
          <a:sy n="53" d="100"/>
        </p:scale>
        <p:origin x="703" y="3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0445515153683"/>
          <c:y val="0.10587146374676326"/>
          <c:w val="0.84073849935502853"/>
          <c:h val="0.76823245606582113"/>
        </c:manualLayout>
      </c:layout>
      <c:scatterChart>
        <c:scatterStyle val="lineMarker"/>
        <c:varyColors val="0"/>
        <c:ser>
          <c:idx val="0"/>
          <c:order val="0"/>
          <c:tx>
            <c:strRef>
              <c:f>Sheet1!$B$1</c:f>
              <c:strCache>
                <c:ptCount val="1"/>
                <c:pt idx="0">
                  <c:v>Y-Values</c:v>
                </c:pt>
              </c:strCache>
            </c:strRef>
          </c:tx>
          <c:spPr>
            <a:ln w="412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Sheet1!$A$2:$A$6</c:f>
              <c:numCache>
                <c:formatCode>General</c:formatCode>
                <c:ptCount val="5"/>
                <c:pt idx="0">
                  <c:v>100</c:v>
                </c:pt>
                <c:pt idx="1">
                  <c:v>200</c:v>
                </c:pt>
                <c:pt idx="2">
                  <c:v>300</c:v>
                </c:pt>
                <c:pt idx="3">
                  <c:v>400</c:v>
                </c:pt>
                <c:pt idx="4">
                  <c:v>500</c:v>
                </c:pt>
              </c:numCache>
            </c:numRef>
          </c:xVal>
          <c:yVal>
            <c:numRef>
              <c:f>Sheet1!$B$2:$B$6</c:f>
              <c:numCache>
                <c:formatCode>General</c:formatCode>
                <c:ptCount val="5"/>
                <c:pt idx="0">
                  <c:v>10</c:v>
                </c:pt>
                <c:pt idx="1">
                  <c:v>20</c:v>
                </c:pt>
                <c:pt idx="2">
                  <c:v>30</c:v>
                </c:pt>
                <c:pt idx="3">
                  <c:v>40</c:v>
                </c:pt>
                <c:pt idx="4">
                  <c:v>50</c:v>
                </c:pt>
              </c:numCache>
            </c:numRef>
          </c:yVal>
          <c:smooth val="0"/>
          <c:extLst>
            <c:ext xmlns:c16="http://schemas.microsoft.com/office/drawing/2014/chart" uri="{C3380CC4-5D6E-409C-BE32-E72D297353CC}">
              <c16:uniqueId val="{00000000-2B9B-4ED7-A11D-DA00D1F22E05}"/>
            </c:ext>
          </c:extLst>
        </c:ser>
        <c:dLbls>
          <c:dLblPos val="t"/>
          <c:showLegendKey val="0"/>
          <c:showVal val="1"/>
          <c:showCatName val="0"/>
          <c:showSerName val="0"/>
          <c:showPercent val="0"/>
          <c:showBubbleSize val="0"/>
        </c:dLbls>
        <c:axId val="1149964271"/>
        <c:axId val="1149962191"/>
      </c:scatterChart>
      <c:valAx>
        <c:axId val="1149964271"/>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a:t>Quantity</a:t>
                </a:r>
                <a:r>
                  <a:rPr lang="en-US" b="1" baseline="0" dirty="0"/>
                  <a:t> supplied</a:t>
                </a:r>
                <a:endParaRPr lang="en-IN" b="1" dirty="0"/>
              </a:p>
            </c:rich>
          </c:tx>
          <c:layout>
            <c:manualLayout>
              <c:xMode val="edge"/>
              <c:yMode val="edge"/>
              <c:x val="0.43001409172802996"/>
              <c:y val="0.94259443522429298"/>
            </c:manualLayout>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49962191"/>
        <c:crosses val="autoZero"/>
        <c:crossBetween val="midCat"/>
      </c:valAx>
      <c:valAx>
        <c:axId val="114996219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a:t>Price</a:t>
                </a:r>
                <a:endParaRPr lang="en-IN" b="1"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49964271"/>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FAE338-4258-4C7A-8FCA-9566A8CCC0B0}" type="datetimeFigureOut">
              <a:rPr lang="en-IN" smtClean="0"/>
              <a:t>16-12-2021</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87C74B2-6A2B-4A0E-A225-0CBFF5CB7F1C}" type="slidenum">
              <a:rPr lang="en-IN" smtClean="0"/>
              <a:t>‹#›</a:t>
            </a:fld>
            <a:endParaRPr lang="en-IN"/>
          </a:p>
        </p:txBody>
      </p:sp>
    </p:spTree>
    <p:extLst>
      <p:ext uri="{BB962C8B-B14F-4D97-AF65-F5344CB8AC3E}">
        <p14:creationId xmlns:p14="http://schemas.microsoft.com/office/powerpoint/2010/main" val="3896451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FAE338-4258-4C7A-8FCA-9566A8CCC0B0}" type="datetimeFigureOut">
              <a:rPr lang="en-IN" smtClean="0"/>
              <a:t>16-12-2021</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87C74B2-6A2B-4A0E-A225-0CBFF5CB7F1C}" type="slidenum">
              <a:rPr lang="en-IN" smtClean="0"/>
              <a:t>‹#›</a:t>
            </a:fld>
            <a:endParaRPr lang="en-IN"/>
          </a:p>
        </p:txBody>
      </p:sp>
    </p:spTree>
    <p:extLst>
      <p:ext uri="{BB962C8B-B14F-4D97-AF65-F5344CB8AC3E}">
        <p14:creationId xmlns:p14="http://schemas.microsoft.com/office/powerpoint/2010/main" val="3735713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FAE338-4258-4C7A-8FCA-9566A8CCC0B0}" type="datetimeFigureOut">
              <a:rPr lang="en-IN" smtClean="0"/>
              <a:t>16-12-2021</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87C74B2-6A2B-4A0E-A225-0CBFF5CB7F1C}"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58202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1FAE338-4258-4C7A-8FCA-9566A8CCC0B0}" type="datetimeFigureOut">
              <a:rPr lang="en-IN" smtClean="0"/>
              <a:t>16-12-2021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87C74B2-6A2B-4A0E-A225-0CBFF5CB7F1C}" type="slidenum">
              <a:rPr lang="en-IN" smtClean="0"/>
              <a:t>‹#›</a:t>
            </a:fld>
            <a:endParaRPr lang="en-IN"/>
          </a:p>
        </p:txBody>
      </p:sp>
    </p:spTree>
    <p:extLst>
      <p:ext uri="{BB962C8B-B14F-4D97-AF65-F5344CB8AC3E}">
        <p14:creationId xmlns:p14="http://schemas.microsoft.com/office/powerpoint/2010/main" val="2541346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1FAE338-4258-4C7A-8FCA-9566A8CCC0B0}" type="datetimeFigureOut">
              <a:rPr lang="en-IN" smtClean="0"/>
              <a:t>16-12-2021</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87C74B2-6A2B-4A0E-A225-0CBFF5CB7F1C}"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176393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1FAE338-4258-4C7A-8FCA-9566A8CCC0B0}" type="datetimeFigureOut">
              <a:rPr lang="en-IN" smtClean="0"/>
              <a:t>16-12-2021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87C74B2-6A2B-4A0E-A225-0CBFF5CB7F1C}" type="slidenum">
              <a:rPr lang="en-IN" smtClean="0"/>
              <a:t>‹#›</a:t>
            </a:fld>
            <a:endParaRPr lang="en-IN"/>
          </a:p>
        </p:txBody>
      </p:sp>
    </p:spTree>
    <p:extLst>
      <p:ext uri="{BB962C8B-B14F-4D97-AF65-F5344CB8AC3E}">
        <p14:creationId xmlns:p14="http://schemas.microsoft.com/office/powerpoint/2010/main" val="11439224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FAE338-4258-4C7A-8FCA-9566A8CCC0B0}" type="datetimeFigureOut">
              <a:rPr lang="en-IN" smtClean="0"/>
              <a:t>16-12-2021</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7C74B2-6A2B-4A0E-A225-0CBFF5CB7F1C}" type="slidenum">
              <a:rPr lang="en-IN" smtClean="0"/>
              <a:t>‹#›</a:t>
            </a:fld>
            <a:endParaRPr lang="en-IN"/>
          </a:p>
        </p:txBody>
      </p:sp>
    </p:spTree>
    <p:extLst>
      <p:ext uri="{BB962C8B-B14F-4D97-AF65-F5344CB8AC3E}">
        <p14:creationId xmlns:p14="http://schemas.microsoft.com/office/powerpoint/2010/main" val="37958404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FAE338-4258-4C7A-8FCA-9566A8CCC0B0}" type="datetimeFigureOut">
              <a:rPr lang="en-IN" smtClean="0"/>
              <a:t>16-12-2021</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7C74B2-6A2B-4A0E-A225-0CBFF5CB7F1C}" type="slidenum">
              <a:rPr lang="en-IN" smtClean="0"/>
              <a:t>‹#›</a:t>
            </a:fld>
            <a:endParaRPr lang="en-IN"/>
          </a:p>
        </p:txBody>
      </p:sp>
    </p:spTree>
    <p:extLst>
      <p:ext uri="{BB962C8B-B14F-4D97-AF65-F5344CB8AC3E}">
        <p14:creationId xmlns:p14="http://schemas.microsoft.com/office/powerpoint/2010/main" val="19446865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FAE338-4258-4C7A-8FCA-9566A8CCC0B0}" type="datetimeFigureOut">
              <a:rPr lang="en-IN" smtClean="0"/>
              <a:t>16-12-2021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rIns="45720"/>
          <a:lstStyle/>
          <a:p>
            <a:fld id="{187C74B2-6A2B-4A0E-A225-0CBFF5CB7F1C}" type="slidenum">
              <a:rPr lang="en-IN" smtClean="0"/>
              <a:t>‹#›</a:t>
            </a:fld>
            <a:endParaRPr lang="en-IN"/>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9085206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FAE338-4258-4C7A-8FCA-9566A8CCC0B0}" type="datetimeFigureOut">
              <a:rPr lang="en-IN" smtClean="0"/>
              <a:t>16-12-2021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7C74B2-6A2B-4A0E-A225-0CBFF5CB7F1C}" type="slidenum">
              <a:rPr lang="en-IN" smtClean="0"/>
              <a:t>‹#›</a:t>
            </a:fld>
            <a:endParaRPr lang="en-IN"/>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7887333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FAE338-4258-4C7A-8FCA-9566A8CCC0B0}" type="datetimeFigureOut">
              <a:rPr lang="en-IN" smtClean="0"/>
              <a:t>16-12-2021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7C74B2-6A2B-4A0E-A225-0CBFF5CB7F1C}" type="slidenum">
              <a:rPr lang="en-IN" smtClean="0"/>
              <a:t>‹#›</a:t>
            </a:fld>
            <a:endParaRPr lang="en-IN"/>
          </a:p>
        </p:txBody>
      </p:sp>
    </p:spTree>
    <p:extLst>
      <p:ext uri="{BB962C8B-B14F-4D97-AF65-F5344CB8AC3E}">
        <p14:creationId xmlns:p14="http://schemas.microsoft.com/office/powerpoint/2010/main" val="283414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FAE338-4258-4C7A-8FCA-9566A8CCC0B0}" type="datetimeFigureOut">
              <a:rPr lang="en-IN" smtClean="0"/>
              <a:t>16-12-2021</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7C74B2-6A2B-4A0E-A225-0CBFF5CB7F1C}" type="slidenum">
              <a:rPr lang="en-IN" smtClean="0"/>
              <a:t>‹#›</a:t>
            </a:fld>
            <a:endParaRPr lang="en-IN"/>
          </a:p>
        </p:txBody>
      </p:sp>
    </p:spTree>
    <p:extLst>
      <p:ext uri="{BB962C8B-B14F-4D97-AF65-F5344CB8AC3E}">
        <p14:creationId xmlns:p14="http://schemas.microsoft.com/office/powerpoint/2010/main" val="3781539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FAE338-4258-4C7A-8FCA-9566A8CCC0B0}" type="datetimeFigureOut">
              <a:rPr lang="en-IN" smtClean="0"/>
              <a:t>16-12-2021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87C74B2-6A2B-4A0E-A225-0CBFF5CB7F1C}" type="slidenum">
              <a:rPr lang="en-IN" smtClean="0"/>
              <a:t>‹#›</a:t>
            </a:fld>
            <a:endParaRPr lang="en-IN"/>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9758718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FAE338-4258-4C7A-8FCA-9566A8CCC0B0}" type="datetimeFigureOut">
              <a:rPr lang="en-IN" smtClean="0"/>
              <a:t>16-12-2021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87C74B2-6A2B-4A0E-A225-0CBFF5CB7F1C}" type="slidenum">
              <a:rPr lang="en-IN" smtClean="0"/>
              <a:t>‹#›</a:t>
            </a:fld>
            <a:endParaRPr lang="en-IN"/>
          </a:p>
        </p:txBody>
      </p:sp>
    </p:spTree>
    <p:extLst>
      <p:ext uri="{BB962C8B-B14F-4D97-AF65-F5344CB8AC3E}">
        <p14:creationId xmlns:p14="http://schemas.microsoft.com/office/powerpoint/2010/main" val="41950267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FAE338-4258-4C7A-8FCA-9566A8CCC0B0}" type="datetimeFigureOut">
              <a:rPr lang="en-IN" smtClean="0"/>
              <a:t>16-12-2021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87C74B2-6A2B-4A0E-A225-0CBFF5CB7F1C}" type="slidenum">
              <a:rPr lang="en-IN" smtClean="0"/>
              <a:t>‹#›</a:t>
            </a:fld>
            <a:endParaRPr lang="en-IN"/>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2008174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11FAE338-4258-4C7A-8FCA-9566A8CCC0B0}" type="datetimeFigureOut">
              <a:rPr lang="en-IN" smtClean="0"/>
              <a:t>16-12-2021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87C74B2-6A2B-4A0E-A225-0CBFF5CB7F1C}" type="slidenum">
              <a:rPr lang="en-IN" smtClean="0"/>
              <a:t>‹#›</a:t>
            </a:fld>
            <a:endParaRPr lang="en-IN"/>
          </a:p>
        </p:txBody>
      </p:sp>
    </p:spTree>
    <p:extLst>
      <p:ext uri="{BB962C8B-B14F-4D97-AF65-F5344CB8AC3E}">
        <p14:creationId xmlns:p14="http://schemas.microsoft.com/office/powerpoint/2010/main" val="29392209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FAE338-4258-4C7A-8FCA-9566A8CCC0B0}" type="datetimeFigureOut">
              <a:rPr lang="en-IN" smtClean="0"/>
              <a:t>16-12-2021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87C74B2-6A2B-4A0E-A225-0CBFF5CB7F1C}" type="slidenum">
              <a:rPr lang="en-IN" smtClean="0"/>
              <a:t>‹#›</a:t>
            </a:fld>
            <a:endParaRPr lang="en-IN"/>
          </a:p>
        </p:txBody>
      </p:sp>
    </p:spTree>
    <p:extLst>
      <p:ext uri="{BB962C8B-B14F-4D97-AF65-F5344CB8AC3E}">
        <p14:creationId xmlns:p14="http://schemas.microsoft.com/office/powerpoint/2010/main" val="7825128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FAE338-4258-4C7A-8FCA-9566A8CCC0B0}" type="datetimeFigureOut">
              <a:rPr lang="en-IN" smtClean="0"/>
              <a:t>16-12-2021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87C74B2-6A2B-4A0E-A225-0CBFF5CB7F1C}" type="slidenum">
              <a:rPr lang="en-IN" smtClean="0"/>
              <a:t>‹#›</a:t>
            </a:fld>
            <a:endParaRPr lang="en-IN"/>
          </a:p>
        </p:txBody>
      </p:sp>
    </p:spTree>
    <p:extLst>
      <p:ext uri="{BB962C8B-B14F-4D97-AF65-F5344CB8AC3E}">
        <p14:creationId xmlns:p14="http://schemas.microsoft.com/office/powerpoint/2010/main" val="17150940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FAE338-4258-4C7A-8FCA-9566A8CCC0B0}" type="datetimeFigureOut">
              <a:rPr lang="en-IN" smtClean="0"/>
              <a:t>16-12-2021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7C74B2-6A2B-4A0E-A225-0CBFF5CB7F1C}" type="slidenum">
              <a:rPr lang="en-IN" smtClean="0"/>
              <a:t>‹#›</a:t>
            </a:fld>
            <a:endParaRPr lang="en-IN"/>
          </a:p>
        </p:txBody>
      </p:sp>
    </p:spTree>
    <p:extLst>
      <p:ext uri="{BB962C8B-B14F-4D97-AF65-F5344CB8AC3E}">
        <p14:creationId xmlns:p14="http://schemas.microsoft.com/office/powerpoint/2010/main" val="12893232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FAE338-4258-4C7A-8FCA-9566A8CCC0B0}" type="datetimeFigureOut">
              <a:rPr lang="en-IN" smtClean="0"/>
              <a:t>16-12-2021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87C74B2-6A2B-4A0E-A225-0CBFF5CB7F1C}" type="slidenum">
              <a:rPr lang="en-IN" smtClean="0"/>
              <a:t>‹#›</a:t>
            </a:fld>
            <a:endParaRPr lang="en-IN"/>
          </a:p>
        </p:txBody>
      </p:sp>
    </p:spTree>
    <p:extLst>
      <p:ext uri="{BB962C8B-B14F-4D97-AF65-F5344CB8AC3E}">
        <p14:creationId xmlns:p14="http://schemas.microsoft.com/office/powerpoint/2010/main" val="2226541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FAE338-4258-4C7A-8FCA-9566A8CCC0B0}" type="datetimeFigureOut">
              <a:rPr lang="en-IN" smtClean="0"/>
              <a:t>16-12-2021</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87C74B2-6A2B-4A0E-A225-0CBFF5CB7F1C}" type="slidenum">
              <a:rPr lang="en-IN" smtClean="0"/>
              <a:t>‹#›</a:t>
            </a:fld>
            <a:endParaRPr lang="en-IN"/>
          </a:p>
        </p:txBody>
      </p:sp>
    </p:spTree>
    <p:extLst>
      <p:ext uri="{BB962C8B-B14F-4D97-AF65-F5344CB8AC3E}">
        <p14:creationId xmlns:p14="http://schemas.microsoft.com/office/powerpoint/2010/main" val="268888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FAE338-4258-4C7A-8FCA-9566A8CCC0B0}" type="datetimeFigureOut">
              <a:rPr lang="en-IN" smtClean="0"/>
              <a:t>16-12-2021</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87C74B2-6A2B-4A0E-A225-0CBFF5CB7F1C}" type="slidenum">
              <a:rPr lang="en-IN" smtClean="0"/>
              <a:t>‹#›</a:t>
            </a:fld>
            <a:endParaRPr lang="en-IN"/>
          </a:p>
        </p:txBody>
      </p:sp>
    </p:spTree>
    <p:extLst>
      <p:ext uri="{BB962C8B-B14F-4D97-AF65-F5344CB8AC3E}">
        <p14:creationId xmlns:p14="http://schemas.microsoft.com/office/powerpoint/2010/main" val="3257056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FAE338-4258-4C7A-8FCA-9566A8CCC0B0}" type="datetimeFigureOut">
              <a:rPr lang="en-IN" smtClean="0"/>
              <a:t>16-12-2021</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87C74B2-6A2B-4A0E-A225-0CBFF5CB7F1C}" type="slidenum">
              <a:rPr lang="en-IN" smtClean="0"/>
              <a:t>‹#›</a:t>
            </a:fld>
            <a:endParaRPr lang="en-IN"/>
          </a:p>
        </p:txBody>
      </p:sp>
    </p:spTree>
    <p:extLst>
      <p:ext uri="{BB962C8B-B14F-4D97-AF65-F5344CB8AC3E}">
        <p14:creationId xmlns:p14="http://schemas.microsoft.com/office/powerpoint/2010/main" val="138039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FAE338-4258-4C7A-8FCA-9566A8CCC0B0}" type="datetimeFigureOut">
              <a:rPr lang="en-IN" smtClean="0"/>
              <a:t>16-12-2021</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87C74B2-6A2B-4A0E-A225-0CBFF5CB7F1C}" type="slidenum">
              <a:rPr lang="en-IN" smtClean="0"/>
              <a:t>‹#›</a:t>
            </a:fld>
            <a:endParaRPr lang="en-IN"/>
          </a:p>
        </p:txBody>
      </p:sp>
    </p:spTree>
    <p:extLst>
      <p:ext uri="{BB962C8B-B14F-4D97-AF65-F5344CB8AC3E}">
        <p14:creationId xmlns:p14="http://schemas.microsoft.com/office/powerpoint/2010/main" val="973665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FAE338-4258-4C7A-8FCA-9566A8CCC0B0}" type="datetimeFigureOut">
              <a:rPr lang="en-IN" smtClean="0"/>
              <a:t>16-12-2021</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87C74B2-6A2B-4A0E-A225-0CBFF5CB7F1C}" type="slidenum">
              <a:rPr lang="en-IN" smtClean="0"/>
              <a:t>‹#›</a:t>
            </a:fld>
            <a:endParaRPr lang="en-IN"/>
          </a:p>
        </p:txBody>
      </p:sp>
    </p:spTree>
    <p:extLst>
      <p:ext uri="{BB962C8B-B14F-4D97-AF65-F5344CB8AC3E}">
        <p14:creationId xmlns:p14="http://schemas.microsoft.com/office/powerpoint/2010/main" val="864017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FAE338-4258-4C7A-8FCA-9566A8CCC0B0}" type="datetimeFigureOut">
              <a:rPr lang="en-IN" smtClean="0"/>
              <a:t>16-12-2021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87C74B2-6A2B-4A0E-A225-0CBFF5CB7F1C}" type="slidenum">
              <a:rPr lang="en-IN" smtClean="0"/>
              <a:t>‹#›</a:t>
            </a:fld>
            <a:endParaRPr lang="en-IN"/>
          </a:p>
        </p:txBody>
      </p:sp>
    </p:spTree>
    <p:extLst>
      <p:ext uri="{BB962C8B-B14F-4D97-AF65-F5344CB8AC3E}">
        <p14:creationId xmlns:p14="http://schemas.microsoft.com/office/powerpoint/2010/main" val="3580447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FAE338-4258-4C7A-8FCA-9566A8CCC0B0}" type="datetimeFigureOut">
              <a:rPr lang="en-IN" smtClean="0"/>
              <a:t>16-12-2021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87C74B2-6A2B-4A0E-A225-0CBFF5CB7F1C}" type="slidenum">
              <a:rPr lang="en-IN" smtClean="0"/>
              <a:t>‹#›</a:t>
            </a:fld>
            <a:endParaRPr lang="en-IN"/>
          </a:p>
        </p:txBody>
      </p:sp>
    </p:spTree>
    <p:extLst>
      <p:ext uri="{BB962C8B-B14F-4D97-AF65-F5344CB8AC3E}">
        <p14:creationId xmlns:p14="http://schemas.microsoft.com/office/powerpoint/2010/main" val="470564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2.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1FAE338-4258-4C7A-8FCA-9566A8CCC0B0}" type="datetimeFigureOut">
              <a:rPr lang="en-IN" smtClean="0"/>
              <a:t>16-12-2021</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87C74B2-6A2B-4A0E-A225-0CBFF5CB7F1C}" type="slidenum">
              <a:rPr lang="en-IN" smtClean="0"/>
              <a:t>‹#›</a:t>
            </a:fld>
            <a:endParaRPr lang="en-IN"/>
          </a:p>
        </p:txBody>
      </p:sp>
    </p:spTree>
    <p:extLst>
      <p:ext uri="{BB962C8B-B14F-4D97-AF65-F5344CB8AC3E}">
        <p14:creationId xmlns:p14="http://schemas.microsoft.com/office/powerpoint/2010/main" val="27864234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11FAE338-4258-4C7A-8FCA-9566A8CCC0B0}" type="datetimeFigureOut">
              <a:rPr lang="en-IN" smtClean="0"/>
              <a:t>16-12-2021</a:t>
            </a:fld>
            <a:endParaRPr lang="en-IN"/>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187C74B2-6A2B-4A0E-A225-0CBFF5CB7F1C}" type="slidenum">
              <a:rPr lang="en-IN" smtClean="0"/>
              <a:t>‹#›</a:t>
            </a:fld>
            <a:endParaRPr lang="en-IN"/>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18651662"/>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0C07F-DBCC-4D38-B45C-952A45E40971}"/>
              </a:ext>
            </a:extLst>
          </p:cNvPr>
          <p:cNvSpPr>
            <a:spLocks noGrp="1"/>
          </p:cNvSpPr>
          <p:nvPr>
            <p:ph type="ctrTitle"/>
          </p:nvPr>
        </p:nvSpPr>
        <p:spPr>
          <a:xfrm>
            <a:off x="2326058" y="876298"/>
            <a:ext cx="5518066" cy="1160213"/>
          </a:xfrm>
        </p:spPr>
        <p:txBody>
          <a:bodyPr>
            <a:normAutofit fontScale="90000"/>
          </a:bodyPr>
          <a:lstStyle/>
          <a:p>
            <a:r>
              <a:rPr lang="en-US" sz="6000" b="1" u="sng" dirty="0">
                <a:latin typeface="Times New Roman" panose="02020603050405020304" pitchFamily="18" charset="0"/>
                <a:cs typeface="Times New Roman" panose="02020603050405020304" pitchFamily="18" charset="0"/>
              </a:rPr>
              <a:t>Law of Supply</a:t>
            </a:r>
            <a:br>
              <a:rPr lang="en-US" sz="6000" b="1" dirty="0">
                <a:latin typeface="Times New Roman" panose="02020603050405020304" pitchFamily="18" charset="0"/>
                <a:cs typeface="Times New Roman" panose="02020603050405020304" pitchFamily="18" charset="0"/>
              </a:rPr>
            </a:br>
            <a:endParaRPr lang="en-IN" dirty="0"/>
          </a:p>
        </p:txBody>
      </p:sp>
      <p:sp>
        <p:nvSpPr>
          <p:cNvPr id="3" name="Subtitle 2">
            <a:extLst>
              <a:ext uri="{FF2B5EF4-FFF2-40B4-BE49-F238E27FC236}">
                <a16:creationId xmlns:a16="http://schemas.microsoft.com/office/drawing/2014/main" id="{C98A90C6-01DE-4009-9A89-705E20F0F3CC}"/>
              </a:ext>
            </a:extLst>
          </p:cNvPr>
          <p:cNvSpPr>
            <a:spLocks noGrp="1"/>
          </p:cNvSpPr>
          <p:nvPr>
            <p:ph type="subTitle" idx="1"/>
          </p:nvPr>
        </p:nvSpPr>
        <p:spPr>
          <a:xfrm>
            <a:off x="1143498" y="3209928"/>
            <a:ext cx="6209802" cy="2771774"/>
          </a:xfrm>
        </p:spPr>
        <p:txBody>
          <a:bodyPr>
            <a:normAutofit/>
          </a:bodyPr>
          <a:lstStyle/>
          <a:p>
            <a:pPr algn="l"/>
            <a:r>
              <a:rPr lang="en-US" sz="2000" b="1" dirty="0">
                <a:solidFill>
                  <a:schemeClr val="tx2"/>
                </a:solidFill>
                <a:latin typeface="Times New Roman" panose="02020603050405020304" pitchFamily="18" charset="0"/>
                <a:cs typeface="Times New Roman" panose="02020603050405020304" pitchFamily="18" charset="0"/>
              </a:rPr>
              <a:t>Dr. Pooja Singh</a:t>
            </a:r>
            <a:br>
              <a:rPr lang="en-US" sz="2000" b="1" dirty="0">
                <a:solidFill>
                  <a:schemeClr val="tx2"/>
                </a:solidFill>
                <a:latin typeface="Times New Roman" panose="02020603050405020304" pitchFamily="18" charset="0"/>
                <a:cs typeface="Times New Roman" panose="02020603050405020304" pitchFamily="18" charset="0"/>
              </a:rPr>
            </a:br>
            <a:r>
              <a:rPr lang="en-US" sz="2000" b="1" dirty="0">
                <a:solidFill>
                  <a:schemeClr val="tx2"/>
                </a:solidFill>
                <a:latin typeface="Times New Roman" panose="02020603050405020304" pitchFamily="18" charset="0"/>
                <a:cs typeface="Times New Roman" panose="02020603050405020304" pitchFamily="18" charset="0"/>
              </a:rPr>
              <a:t>Assistant Professor,</a:t>
            </a:r>
            <a:br>
              <a:rPr lang="en-US" sz="2000" b="1" dirty="0">
                <a:solidFill>
                  <a:schemeClr val="tx2"/>
                </a:solidFill>
                <a:latin typeface="Times New Roman" panose="02020603050405020304" pitchFamily="18" charset="0"/>
                <a:cs typeface="Times New Roman" panose="02020603050405020304" pitchFamily="18" charset="0"/>
              </a:rPr>
            </a:br>
            <a:r>
              <a:rPr lang="en-US" sz="2000" b="1" dirty="0">
                <a:solidFill>
                  <a:schemeClr val="tx2"/>
                </a:solidFill>
                <a:latin typeface="Times New Roman" panose="02020603050405020304" pitchFamily="18" charset="0"/>
                <a:cs typeface="Times New Roman" panose="02020603050405020304" pitchFamily="18" charset="0"/>
              </a:rPr>
              <a:t> Department of Economics, </a:t>
            </a:r>
            <a:br>
              <a:rPr lang="en-US" sz="2000" b="1" dirty="0">
                <a:solidFill>
                  <a:schemeClr val="tx2"/>
                </a:solidFill>
                <a:latin typeface="Times New Roman" panose="02020603050405020304" pitchFamily="18" charset="0"/>
                <a:cs typeface="Times New Roman" panose="02020603050405020304" pitchFamily="18" charset="0"/>
              </a:rPr>
            </a:br>
            <a:r>
              <a:rPr lang="en-IN" sz="2000" b="1" dirty="0">
                <a:solidFill>
                  <a:schemeClr val="tx2"/>
                </a:solidFill>
                <a:latin typeface="Times New Roman" panose="02020603050405020304" pitchFamily="18" charset="0"/>
                <a:cs typeface="Times New Roman" panose="02020603050405020304" pitchFamily="18" charset="0"/>
              </a:rPr>
              <a:t>School of Arts Humanities And Social Science, </a:t>
            </a:r>
            <a:br>
              <a:rPr lang="en-IN" sz="2000" b="1" dirty="0">
                <a:solidFill>
                  <a:schemeClr val="tx2"/>
                </a:solidFill>
                <a:latin typeface="Times New Roman" panose="02020603050405020304" pitchFamily="18" charset="0"/>
                <a:cs typeface="Times New Roman" panose="02020603050405020304" pitchFamily="18" charset="0"/>
              </a:rPr>
            </a:br>
            <a:r>
              <a:rPr lang="en-IN" sz="2000" b="1" dirty="0">
                <a:solidFill>
                  <a:schemeClr val="tx2"/>
                </a:solidFill>
                <a:effectLst/>
                <a:latin typeface="Times New Roman" panose="02020603050405020304" pitchFamily="18" charset="0"/>
                <a:cs typeface="Times New Roman" panose="02020603050405020304" pitchFamily="18" charset="0"/>
              </a:rPr>
              <a:t>Chhatrapati </a:t>
            </a:r>
            <a:r>
              <a:rPr lang="en-IN" sz="2000" b="1" dirty="0" err="1">
                <a:solidFill>
                  <a:schemeClr val="tx2"/>
                </a:solidFill>
                <a:effectLst/>
                <a:latin typeface="Times New Roman" panose="02020603050405020304" pitchFamily="18" charset="0"/>
                <a:cs typeface="Times New Roman" panose="02020603050405020304" pitchFamily="18" charset="0"/>
              </a:rPr>
              <a:t>Shahu</a:t>
            </a:r>
            <a:r>
              <a:rPr lang="en-IN" sz="2000" b="1" dirty="0">
                <a:solidFill>
                  <a:schemeClr val="tx2"/>
                </a:solidFill>
                <a:effectLst/>
                <a:latin typeface="Times New Roman" panose="02020603050405020304" pitchFamily="18" charset="0"/>
                <a:cs typeface="Times New Roman" panose="02020603050405020304" pitchFamily="18" charset="0"/>
              </a:rPr>
              <a:t> Ji Maharaj University, Kanpur </a:t>
            </a:r>
            <a:endParaRPr lang="en-IN" sz="2000" dirty="0">
              <a:latin typeface="Times New Roman" panose="02020603050405020304" pitchFamily="18" charset="0"/>
              <a:cs typeface="Times New Roman" panose="02020603050405020304" pitchFamily="18" charset="0"/>
            </a:endParaRPr>
          </a:p>
        </p:txBody>
      </p:sp>
      <p:pic>
        <p:nvPicPr>
          <p:cNvPr id="4" name="Picture 2" descr="Economics | Kamaraj College">
            <a:extLst>
              <a:ext uri="{FF2B5EF4-FFF2-40B4-BE49-F238E27FC236}">
                <a16:creationId xmlns:a16="http://schemas.microsoft.com/office/drawing/2014/main" id="{48E001B1-9DAD-47E2-A477-C16F92E63D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57570" y="0"/>
            <a:ext cx="322607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2046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A5A02-5C2D-4815-BF67-14391B280444}"/>
              </a:ext>
            </a:extLst>
          </p:cNvPr>
          <p:cNvSpPr>
            <a:spLocks noGrp="1"/>
          </p:cNvSpPr>
          <p:nvPr>
            <p:ph type="title"/>
          </p:nvPr>
        </p:nvSpPr>
        <p:spPr>
          <a:xfrm>
            <a:off x="1743723" y="721835"/>
            <a:ext cx="2854911" cy="726828"/>
          </a:xfrm>
        </p:spPr>
        <p:txBody>
          <a:bodyPr>
            <a:normAutofit/>
          </a:bodyPr>
          <a:lstStyle/>
          <a:p>
            <a:r>
              <a:rPr lang="en-US" sz="3200" b="1" u="sng" dirty="0">
                <a:solidFill>
                  <a:srgbClr val="C00000"/>
                </a:solidFill>
                <a:latin typeface="Times New Roman" panose="02020603050405020304" pitchFamily="18" charset="0"/>
                <a:cs typeface="Times New Roman" panose="02020603050405020304" pitchFamily="18" charset="0"/>
              </a:rPr>
              <a:t>Law of Supply</a:t>
            </a:r>
            <a:endParaRPr lang="en-IN" sz="3200" b="1" u="sng"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79D2A76-38F2-4803-9233-AAB500CF70B9}"/>
              </a:ext>
            </a:extLst>
          </p:cNvPr>
          <p:cNvSpPr>
            <a:spLocks noGrp="1"/>
          </p:cNvSpPr>
          <p:nvPr>
            <p:ph idx="1"/>
          </p:nvPr>
        </p:nvSpPr>
        <p:spPr>
          <a:xfrm>
            <a:off x="780835" y="1376737"/>
            <a:ext cx="10493065" cy="4569406"/>
          </a:xfrm>
        </p:spPr>
        <p:txBody>
          <a:bodyPr>
            <a:normAutofit/>
          </a:bodyPr>
          <a:lstStyle/>
          <a:p>
            <a:r>
              <a:rPr lang="en-US" sz="2800" b="1" dirty="0">
                <a:latin typeface="Times New Roman" panose="02020603050405020304" pitchFamily="18" charset="0"/>
                <a:cs typeface="Times New Roman" panose="02020603050405020304" pitchFamily="18" charset="0"/>
              </a:rPr>
              <a:t>The law of supply states the direct relationship between price and quantity supplied. The law of supply can be defines as other things being remaining constant, the quantity of the goods produce and offered for sale will increase as the price of goods rises and decrease as the price fall. </a:t>
            </a:r>
          </a:p>
          <a:p>
            <a:r>
              <a:rPr lang="en-US" sz="2800" b="1" dirty="0">
                <a:latin typeface="Times New Roman" panose="02020603050405020304" pitchFamily="18" charset="0"/>
                <a:cs typeface="Times New Roman" panose="02020603050405020304" pitchFamily="18" charset="0"/>
              </a:rPr>
              <a:t>The law is based upon the economic sense that at higher the price the greater amount of profit can be earned and thus the greater the incentives to produce the goods and offer it for sale</a:t>
            </a:r>
            <a:r>
              <a:rPr lang="en-US" sz="2400" dirty="0">
                <a:latin typeface="Times New Roman" panose="02020603050405020304" pitchFamily="18" charset="0"/>
                <a:cs typeface="Times New Roman" panose="02020603050405020304" pitchFamily="18" charset="0"/>
              </a:rPr>
              <a:t>. </a:t>
            </a:r>
            <a:endParaRPr lang="en-IN" sz="2400" dirty="0">
              <a:latin typeface="Times New Roman" panose="02020603050405020304" pitchFamily="18" charset="0"/>
              <a:cs typeface="Times New Roman" panose="02020603050405020304" pitchFamily="18" charset="0"/>
            </a:endParaRPr>
          </a:p>
        </p:txBody>
      </p:sp>
      <p:sp>
        <p:nvSpPr>
          <p:cNvPr id="5" name="Footer Placeholder 2">
            <a:extLst>
              <a:ext uri="{FF2B5EF4-FFF2-40B4-BE49-F238E27FC236}">
                <a16:creationId xmlns:a16="http://schemas.microsoft.com/office/drawing/2014/main" id="{DDAAB7D8-46F0-490C-86D4-637F14812A79}"/>
              </a:ext>
            </a:extLst>
          </p:cNvPr>
          <p:cNvSpPr>
            <a:spLocks noGrp="1"/>
          </p:cNvSpPr>
          <p:nvPr>
            <p:ph type="ftr" sz="quarter" idx="11"/>
          </p:nvPr>
        </p:nvSpPr>
        <p:spPr>
          <a:xfrm>
            <a:off x="0" y="6455699"/>
            <a:ext cx="12191999" cy="420055"/>
          </a:xfrm>
          <a:solidFill>
            <a:schemeClr val="accent6">
              <a:lumMod val="60000"/>
              <a:lumOff val="40000"/>
            </a:schemeClr>
          </a:solidFill>
        </p:spPr>
        <p:txBody>
          <a:bodyPr/>
          <a:lstStyle/>
          <a:p>
            <a:pPr algn="l"/>
            <a:r>
              <a:rPr lang="en-US" sz="1300" b="1" dirty="0">
                <a:solidFill>
                  <a:schemeClr val="tx1"/>
                </a:solidFill>
                <a:latin typeface="Times New Roman" panose="02020603050405020304" pitchFamily="18" charset="0"/>
                <a:cs typeface="Times New Roman" panose="02020603050405020304" pitchFamily="18" charset="0"/>
              </a:rPr>
              <a:t>Dr. Pooja Singh, Assistant Professor, Department of Economics, </a:t>
            </a:r>
            <a:r>
              <a:rPr lang="en-IN" sz="1300" b="1" dirty="0">
                <a:solidFill>
                  <a:schemeClr val="tx1"/>
                </a:solidFill>
                <a:latin typeface="Times New Roman" panose="02020603050405020304" pitchFamily="18" charset="0"/>
                <a:cs typeface="Times New Roman" panose="02020603050405020304" pitchFamily="18" charset="0"/>
              </a:rPr>
              <a:t>School of Arts Humanities And Social Science, </a:t>
            </a:r>
            <a:r>
              <a:rPr lang="en-IN" sz="1300" b="1" i="0" dirty="0">
                <a:solidFill>
                  <a:schemeClr val="tx1"/>
                </a:solidFill>
                <a:effectLst/>
                <a:latin typeface="Times New Roman" panose="02020603050405020304" pitchFamily="18" charset="0"/>
                <a:cs typeface="Times New Roman" panose="02020603050405020304" pitchFamily="18" charset="0"/>
              </a:rPr>
              <a:t>Chhatrapati </a:t>
            </a:r>
            <a:r>
              <a:rPr lang="en-IN" sz="1300" b="1" i="0" dirty="0" err="1">
                <a:solidFill>
                  <a:schemeClr val="tx1"/>
                </a:solidFill>
                <a:effectLst/>
                <a:latin typeface="Times New Roman" panose="02020603050405020304" pitchFamily="18" charset="0"/>
                <a:cs typeface="Times New Roman" panose="02020603050405020304" pitchFamily="18" charset="0"/>
              </a:rPr>
              <a:t>Shahu</a:t>
            </a:r>
            <a:r>
              <a:rPr lang="en-IN" sz="1300" b="1" i="0" dirty="0">
                <a:solidFill>
                  <a:schemeClr val="tx1"/>
                </a:solidFill>
                <a:effectLst/>
                <a:latin typeface="Times New Roman" panose="02020603050405020304" pitchFamily="18" charset="0"/>
                <a:cs typeface="Times New Roman" panose="02020603050405020304" pitchFamily="18" charset="0"/>
              </a:rPr>
              <a:t> Ji Maharaj University, Kanpur </a:t>
            </a:r>
            <a:endParaRPr lang="en-IN" sz="1400" b="1" dirty="0">
              <a:solidFill>
                <a:schemeClr val="tx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C0565CB5-A6E8-42E6-ADEC-CBDB46C738B6}"/>
              </a:ext>
            </a:extLst>
          </p:cNvPr>
          <p:cNvSpPr txBox="1"/>
          <p:nvPr/>
        </p:nvSpPr>
        <p:spPr>
          <a:xfrm>
            <a:off x="1" y="-44388"/>
            <a:ext cx="12191999" cy="307777"/>
          </a:xfrm>
          <a:prstGeom prst="rect">
            <a:avLst/>
          </a:prstGeom>
          <a:solidFill>
            <a:schemeClr val="accent6">
              <a:lumMod val="60000"/>
              <a:lumOff val="40000"/>
            </a:schemeClr>
          </a:solid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Law of Supply</a:t>
            </a:r>
          </a:p>
        </p:txBody>
      </p:sp>
    </p:spTree>
    <p:extLst>
      <p:ext uri="{BB962C8B-B14F-4D97-AF65-F5344CB8AC3E}">
        <p14:creationId xmlns:p14="http://schemas.microsoft.com/office/powerpoint/2010/main" val="2025614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rrow: Up 6">
            <a:extLst>
              <a:ext uri="{FF2B5EF4-FFF2-40B4-BE49-F238E27FC236}">
                <a16:creationId xmlns:a16="http://schemas.microsoft.com/office/drawing/2014/main" id="{555C18CC-E390-4B49-8DA7-BFB64361A737}"/>
              </a:ext>
            </a:extLst>
          </p:cNvPr>
          <p:cNvSpPr/>
          <p:nvPr/>
        </p:nvSpPr>
        <p:spPr>
          <a:xfrm>
            <a:off x="550344" y="2214135"/>
            <a:ext cx="1828798" cy="3014990"/>
          </a:xfrm>
          <a:prstGeom prst="up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dirty="0"/>
          </a:p>
        </p:txBody>
      </p:sp>
      <p:sp>
        <p:nvSpPr>
          <p:cNvPr id="8" name="Arrow: Up 7">
            <a:extLst>
              <a:ext uri="{FF2B5EF4-FFF2-40B4-BE49-F238E27FC236}">
                <a16:creationId xmlns:a16="http://schemas.microsoft.com/office/drawing/2014/main" id="{31E2EE93-8F85-4B8B-971D-43527198E777}"/>
              </a:ext>
            </a:extLst>
          </p:cNvPr>
          <p:cNvSpPr/>
          <p:nvPr/>
        </p:nvSpPr>
        <p:spPr>
          <a:xfrm>
            <a:off x="3495593" y="2214135"/>
            <a:ext cx="1828798" cy="3014990"/>
          </a:xfrm>
          <a:prstGeom prst="up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dirty="0"/>
          </a:p>
        </p:txBody>
      </p:sp>
      <p:sp>
        <p:nvSpPr>
          <p:cNvPr id="9" name="Arrow: Down 8">
            <a:extLst>
              <a:ext uri="{FF2B5EF4-FFF2-40B4-BE49-F238E27FC236}">
                <a16:creationId xmlns:a16="http://schemas.microsoft.com/office/drawing/2014/main" id="{2A0505C7-F352-4BD6-A442-5F1A6C5F4DEC}"/>
              </a:ext>
            </a:extLst>
          </p:cNvPr>
          <p:cNvSpPr/>
          <p:nvPr/>
        </p:nvSpPr>
        <p:spPr>
          <a:xfrm>
            <a:off x="9978501" y="2214135"/>
            <a:ext cx="1703855" cy="3014990"/>
          </a:xfrm>
          <a:prstGeom prst="down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Arrow: Down 9">
            <a:extLst>
              <a:ext uri="{FF2B5EF4-FFF2-40B4-BE49-F238E27FC236}">
                <a16:creationId xmlns:a16="http://schemas.microsoft.com/office/drawing/2014/main" id="{903DDE38-EF79-4B79-A211-EA923E674E48}"/>
              </a:ext>
            </a:extLst>
          </p:cNvPr>
          <p:cNvSpPr/>
          <p:nvPr/>
        </p:nvSpPr>
        <p:spPr>
          <a:xfrm>
            <a:off x="7863621" y="2214135"/>
            <a:ext cx="1828797" cy="3014990"/>
          </a:xfrm>
          <a:prstGeom prst="down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 name="TextBox 10">
            <a:extLst>
              <a:ext uri="{FF2B5EF4-FFF2-40B4-BE49-F238E27FC236}">
                <a16:creationId xmlns:a16="http://schemas.microsoft.com/office/drawing/2014/main" id="{0D27F8AC-B1DA-4152-9F00-4DC3B2AAB6DE}"/>
              </a:ext>
            </a:extLst>
          </p:cNvPr>
          <p:cNvSpPr txBox="1"/>
          <p:nvPr/>
        </p:nvSpPr>
        <p:spPr>
          <a:xfrm>
            <a:off x="785323" y="2648879"/>
            <a:ext cx="1352550" cy="1323439"/>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When price </a:t>
            </a:r>
          </a:p>
          <a:p>
            <a:pPr algn="ctr"/>
            <a:r>
              <a:rPr lang="en-US" sz="2000" b="1" dirty="0">
                <a:latin typeface="Times New Roman" panose="02020603050405020304" pitchFamily="18" charset="0"/>
                <a:cs typeface="Times New Roman" panose="02020603050405020304" pitchFamily="18" charset="0"/>
              </a:rPr>
              <a:t>goes </a:t>
            </a:r>
          </a:p>
          <a:p>
            <a:pPr algn="ctr"/>
            <a:r>
              <a:rPr lang="en-US" sz="2000" b="1" dirty="0">
                <a:latin typeface="Times New Roman" panose="02020603050405020304" pitchFamily="18" charset="0"/>
                <a:cs typeface="Times New Roman" panose="02020603050405020304" pitchFamily="18" charset="0"/>
              </a:rPr>
              <a:t>up</a:t>
            </a:r>
            <a:endParaRPr lang="en-IN" sz="2000" b="1" dirty="0">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A15DCAFF-E7B4-42B9-8ED4-FA9A34886C92}"/>
              </a:ext>
            </a:extLst>
          </p:cNvPr>
          <p:cNvSpPr txBox="1"/>
          <p:nvPr/>
        </p:nvSpPr>
        <p:spPr>
          <a:xfrm>
            <a:off x="3742032" y="2497958"/>
            <a:ext cx="1271757" cy="1323439"/>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Quantity supplied </a:t>
            </a:r>
          </a:p>
          <a:p>
            <a:pPr algn="ctr"/>
            <a:r>
              <a:rPr lang="en-US" sz="2000" b="1" dirty="0">
                <a:latin typeface="Times New Roman" panose="02020603050405020304" pitchFamily="18" charset="0"/>
                <a:cs typeface="Times New Roman" panose="02020603050405020304" pitchFamily="18" charset="0"/>
              </a:rPr>
              <a:t>Goes</a:t>
            </a:r>
          </a:p>
          <a:p>
            <a:pPr algn="ctr"/>
            <a:r>
              <a:rPr lang="en-US" sz="2000" b="1" dirty="0">
                <a:latin typeface="Times New Roman" panose="02020603050405020304" pitchFamily="18" charset="0"/>
                <a:cs typeface="Times New Roman" panose="02020603050405020304" pitchFamily="18" charset="0"/>
              </a:rPr>
              <a:t> up</a:t>
            </a:r>
            <a:endParaRPr lang="en-IN" sz="2000" b="1" dirty="0">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157B289E-4198-4682-A792-B2A9140B7ED5}"/>
              </a:ext>
            </a:extLst>
          </p:cNvPr>
          <p:cNvSpPr txBox="1"/>
          <p:nvPr/>
        </p:nvSpPr>
        <p:spPr>
          <a:xfrm>
            <a:off x="10233061" y="3195263"/>
            <a:ext cx="1273642" cy="1323439"/>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Quantity </a:t>
            </a:r>
          </a:p>
          <a:p>
            <a:pPr algn="ctr"/>
            <a:r>
              <a:rPr lang="en-US" sz="2000" b="1" dirty="0">
                <a:latin typeface="Times New Roman" panose="02020603050405020304" pitchFamily="18" charset="0"/>
                <a:cs typeface="Times New Roman" panose="02020603050405020304" pitchFamily="18" charset="0"/>
              </a:rPr>
              <a:t>supplied </a:t>
            </a:r>
          </a:p>
          <a:p>
            <a:pPr algn="ctr"/>
            <a:r>
              <a:rPr lang="en-US" sz="2000" b="1" dirty="0">
                <a:latin typeface="Times New Roman" panose="02020603050405020304" pitchFamily="18" charset="0"/>
                <a:cs typeface="Times New Roman" panose="02020603050405020304" pitchFamily="18" charset="0"/>
              </a:rPr>
              <a:t>goes down</a:t>
            </a:r>
            <a:endParaRPr lang="en-IN" sz="2000" b="1" dirty="0">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3D498636-16AB-4577-94E8-E509105AF461}"/>
              </a:ext>
            </a:extLst>
          </p:cNvPr>
          <p:cNvSpPr txBox="1"/>
          <p:nvPr/>
        </p:nvSpPr>
        <p:spPr>
          <a:xfrm>
            <a:off x="8209052" y="3195263"/>
            <a:ext cx="1245242" cy="1323439"/>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When price </a:t>
            </a:r>
          </a:p>
          <a:p>
            <a:pPr algn="ctr"/>
            <a:r>
              <a:rPr lang="en-US" sz="2000" b="1" dirty="0">
                <a:latin typeface="Times New Roman" panose="02020603050405020304" pitchFamily="18" charset="0"/>
                <a:cs typeface="Times New Roman" panose="02020603050405020304" pitchFamily="18" charset="0"/>
              </a:rPr>
              <a:t>Goes</a:t>
            </a:r>
          </a:p>
          <a:p>
            <a:pPr algn="ctr"/>
            <a:r>
              <a:rPr lang="en-US" sz="2000" b="1" dirty="0">
                <a:latin typeface="Times New Roman" panose="02020603050405020304" pitchFamily="18" charset="0"/>
                <a:cs typeface="Times New Roman" panose="02020603050405020304" pitchFamily="18" charset="0"/>
              </a:rPr>
              <a:t> dow</a:t>
            </a:r>
            <a:r>
              <a:rPr lang="en-US" b="1" dirty="0">
                <a:latin typeface="Times New Roman" panose="02020603050405020304" pitchFamily="18" charset="0"/>
                <a:cs typeface="Times New Roman" panose="02020603050405020304" pitchFamily="18" charset="0"/>
              </a:rPr>
              <a:t>n</a:t>
            </a:r>
            <a:endParaRPr lang="en-IN" b="1" dirty="0">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15B5F2EA-FA8D-4F86-A1E4-85BE6D1F877B}"/>
              </a:ext>
            </a:extLst>
          </p:cNvPr>
          <p:cNvSpPr txBox="1"/>
          <p:nvPr/>
        </p:nvSpPr>
        <p:spPr>
          <a:xfrm>
            <a:off x="1" y="-44388"/>
            <a:ext cx="12191999" cy="307777"/>
          </a:xfrm>
          <a:prstGeom prst="rect">
            <a:avLst/>
          </a:prstGeom>
          <a:solidFill>
            <a:schemeClr val="accent6">
              <a:lumMod val="60000"/>
              <a:lumOff val="40000"/>
            </a:schemeClr>
          </a:solid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Law of Supply</a:t>
            </a:r>
          </a:p>
        </p:txBody>
      </p:sp>
      <p:sp>
        <p:nvSpPr>
          <p:cNvPr id="17" name="Footer Placeholder 2">
            <a:extLst>
              <a:ext uri="{FF2B5EF4-FFF2-40B4-BE49-F238E27FC236}">
                <a16:creationId xmlns:a16="http://schemas.microsoft.com/office/drawing/2014/main" id="{A6CADB88-6B46-498F-9DAE-1BA442B61DDD}"/>
              </a:ext>
            </a:extLst>
          </p:cNvPr>
          <p:cNvSpPr>
            <a:spLocks noGrp="1"/>
          </p:cNvSpPr>
          <p:nvPr>
            <p:ph type="ftr" sz="quarter" idx="11"/>
          </p:nvPr>
        </p:nvSpPr>
        <p:spPr>
          <a:xfrm>
            <a:off x="0" y="6455699"/>
            <a:ext cx="12191999" cy="420055"/>
          </a:xfrm>
          <a:solidFill>
            <a:schemeClr val="accent6">
              <a:lumMod val="60000"/>
              <a:lumOff val="40000"/>
            </a:schemeClr>
          </a:solidFill>
        </p:spPr>
        <p:txBody>
          <a:bodyPr/>
          <a:lstStyle/>
          <a:p>
            <a:pPr algn="l"/>
            <a:r>
              <a:rPr lang="en-US" sz="1300" b="1" dirty="0">
                <a:solidFill>
                  <a:schemeClr val="tx1"/>
                </a:solidFill>
                <a:latin typeface="Times New Roman" panose="02020603050405020304" pitchFamily="18" charset="0"/>
                <a:cs typeface="Times New Roman" panose="02020603050405020304" pitchFamily="18" charset="0"/>
              </a:rPr>
              <a:t>Dr. Pooja Singh, Assistant Professor, Department of Economics, </a:t>
            </a:r>
            <a:r>
              <a:rPr lang="en-IN" sz="1300" b="1" dirty="0">
                <a:solidFill>
                  <a:schemeClr val="tx1"/>
                </a:solidFill>
                <a:latin typeface="Times New Roman" panose="02020603050405020304" pitchFamily="18" charset="0"/>
                <a:cs typeface="Times New Roman" panose="02020603050405020304" pitchFamily="18" charset="0"/>
              </a:rPr>
              <a:t>School of Arts Humanities And Social Science, </a:t>
            </a:r>
            <a:r>
              <a:rPr lang="en-IN" sz="1300" b="1" i="0" dirty="0">
                <a:solidFill>
                  <a:schemeClr val="tx1"/>
                </a:solidFill>
                <a:effectLst/>
                <a:latin typeface="Times New Roman" panose="02020603050405020304" pitchFamily="18" charset="0"/>
                <a:cs typeface="Times New Roman" panose="02020603050405020304" pitchFamily="18" charset="0"/>
              </a:rPr>
              <a:t>Chhatrapati </a:t>
            </a:r>
            <a:r>
              <a:rPr lang="en-IN" sz="1300" b="1" i="0" dirty="0" err="1">
                <a:solidFill>
                  <a:schemeClr val="tx1"/>
                </a:solidFill>
                <a:effectLst/>
                <a:latin typeface="Times New Roman" panose="02020603050405020304" pitchFamily="18" charset="0"/>
                <a:cs typeface="Times New Roman" panose="02020603050405020304" pitchFamily="18" charset="0"/>
              </a:rPr>
              <a:t>Shahu</a:t>
            </a:r>
            <a:r>
              <a:rPr lang="en-IN" sz="1300" b="1" i="0" dirty="0">
                <a:solidFill>
                  <a:schemeClr val="tx1"/>
                </a:solidFill>
                <a:effectLst/>
                <a:latin typeface="Times New Roman" panose="02020603050405020304" pitchFamily="18" charset="0"/>
                <a:cs typeface="Times New Roman" panose="02020603050405020304" pitchFamily="18" charset="0"/>
              </a:rPr>
              <a:t> Ji Maharaj University, Kanpur </a:t>
            </a:r>
            <a:endParaRPr lang="en-IN" sz="1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5327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0F164CE7-E976-4FB5-9B14-A623A9B4B86B}"/>
              </a:ext>
            </a:extLst>
          </p:cNvPr>
          <p:cNvGraphicFramePr>
            <a:graphicFrameLocks noGrp="1"/>
          </p:cNvGraphicFramePr>
          <p:nvPr>
            <p:extLst>
              <p:ext uri="{D42A27DB-BD31-4B8C-83A1-F6EECF244321}">
                <p14:modId xmlns:p14="http://schemas.microsoft.com/office/powerpoint/2010/main" val="3350871459"/>
              </p:ext>
            </p:extLst>
          </p:nvPr>
        </p:nvGraphicFramePr>
        <p:xfrm>
          <a:off x="1228170" y="1570052"/>
          <a:ext cx="3241447" cy="3071672"/>
        </p:xfrm>
        <a:graphic>
          <a:graphicData uri="http://schemas.openxmlformats.org/drawingml/2006/table">
            <a:tbl>
              <a:tblPr firstRow="1" bandRow="1">
                <a:tableStyleId>{5C22544A-7EE6-4342-B048-85BDC9FD1C3A}</a:tableStyleId>
              </a:tblPr>
              <a:tblGrid>
                <a:gridCol w="943648">
                  <a:extLst>
                    <a:ext uri="{9D8B030D-6E8A-4147-A177-3AD203B41FA5}">
                      <a16:colId xmlns:a16="http://schemas.microsoft.com/office/drawing/2014/main" val="366901455"/>
                    </a:ext>
                  </a:extLst>
                </a:gridCol>
                <a:gridCol w="2297799">
                  <a:extLst>
                    <a:ext uri="{9D8B030D-6E8A-4147-A177-3AD203B41FA5}">
                      <a16:colId xmlns:a16="http://schemas.microsoft.com/office/drawing/2014/main" val="4190810997"/>
                    </a:ext>
                  </a:extLst>
                </a:gridCol>
              </a:tblGrid>
              <a:tr h="445842">
                <a:tc>
                  <a:txBody>
                    <a:bodyPr/>
                    <a:lstStyle/>
                    <a:p>
                      <a:r>
                        <a:rPr lang="en-US" dirty="0"/>
                        <a:t>Price</a:t>
                      </a:r>
                      <a:endParaRPr lang="en-IN" dirty="0"/>
                    </a:p>
                  </a:txBody>
                  <a:tcPr/>
                </a:tc>
                <a:tc>
                  <a:txBody>
                    <a:bodyPr/>
                    <a:lstStyle/>
                    <a:p>
                      <a:r>
                        <a:rPr lang="en-US" dirty="0"/>
                        <a:t>Goods Supplied</a:t>
                      </a:r>
                      <a:endParaRPr lang="en-IN" dirty="0"/>
                    </a:p>
                  </a:txBody>
                  <a:tcPr/>
                </a:tc>
                <a:extLst>
                  <a:ext uri="{0D108BD9-81ED-4DB2-BD59-A6C34878D82A}">
                    <a16:rowId xmlns:a16="http://schemas.microsoft.com/office/drawing/2014/main" val="3446159016"/>
                  </a:ext>
                </a:extLst>
              </a:tr>
              <a:tr h="525166">
                <a:tc>
                  <a:txBody>
                    <a:bodyPr/>
                    <a:lstStyle/>
                    <a:p>
                      <a:pPr algn="ctr"/>
                      <a:r>
                        <a:rPr lang="en-US" dirty="0">
                          <a:latin typeface="Times New Roman" panose="02020603050405020304" pitchFamily="18" charset="0"/>
                          <a:cs typeface="Times New Roman" panose="02020603050405020304" pitchFamily="18" charset="0"/>
                        </a:rPr>
                        <a:t>10</a:t>
                      </a:r>
                      <a:endParaRPr lang="en-IN" dirty="0">
                        <a:latin typeface="Times New Roman" panose="02020603050405020304" pitchFamily="18" charset="0"/>
                        <a:cs typeface="Times New Roman" panose="02020603050405020304" pitchFamily="18" charset="0"/>
                      </a:endParaRPr>
                    </a:p>
                  </a:txBody>
                  <a:tcPr/>
                </a:tc>
                <a:tc>
                  <a:txBody>
                    <a:bodyPr/>
                    <a:lstStyle/>
                    <a:p>
                      <a:pPr algn="ctr"/>
                      <a:r>
                        <a:rPr lang="en-US" sz="1800" kern="1200" dirty="0">
                          <a:solidFill>
                            <a:schemeClr val="dk1"/>
                          </a:solidFill>
                          <a:latin typeface="Times New Roman" panose="02020603050405020304" pitchFamily="18" charset="0"/>
                          <a:ea typeface="+mn-ea"/>
                          <a:cs typeface="Times New Roman" panose="02020603050405020304" pitchFamily="18" charset="0"/>
                        </a:rPr>
                        <a:t>100</a:t>
                      </a:r>
                      <a:endParaRPr lang="en-IN" sz="1800" kern="1200" dirty="0">
                        <a:solidFill>
                          <a:schemeClr val="dk1"/>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1349096365"/>
                  </a:ext>
                </a:extLst>
              </a:tr>
              <a:tr h="525166">
                <a:tc>
                  <a:txBody>
                    <a:bodyPr/>
                    <a:lstStyle/>
                    <a:p>
                      <a:pPr algn="ctr"/>
                      <a:r>
                        <a:rPr lang="en-US" sz="1800" kern="1200" dirty="0">
                          <a:solidFill>
                            <a:schemeClr val="dk1"/>
                          </a:solidFill>
                          <a:latin typeface="Times New Roman" panose="02020603050405020304" pitchFamily="18" charset="0"/>
                          <a:ea typeface="+mn-ea"/>
                          <a:cs typeface="Times New Roman" panose="02020603050405020304" pitchFamily="18" charset="0"/>
                        </a:rPr>
                        <a:t>20</a:t>
                      </a:r>
                      <a:endParaRPr lang="en-IN" sz="18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ctr"/>
                      <a:r>
                        <a:rPr lang="en-US" sz="1800" kern="1200" dirty="0">
                          <a:solidFill>
                            <a:schemeClr val="dk1"/>
                          </a:solidFill>
                          <a:latin typeface="Times New Roman" panose="02020603050405020304" pitchFamily="18" charset="0"/>
                          <a:ea typeface="+mn-ea"/>
                          <a:cs typeface="Times New Roman" panose="02020603050405020304" pitchFamily="18" charset="0"/>
                        </a:rPr>
                        <a:t>200</a:t>
                      </a:r>
                      <a:endParaRPr lang="en-IN" sz="1800" kern="1200" dirty="0">
                        <a:solidFill>
                          <a:schemeClr val="dk1"/>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727313067"/>
                  </a:ext>
                </a:extLst>
              </a:tr>
              <a:tr h="525166">
                <a:tc>
                  <a:txBody>
                    <a:bodyPr/>
                    <a:lstStyle/>
                    <a:p>
                      <a:pPr algn="ctr"/>
                      <a:r>
                        <a:rPr lang="en-US" sz="1800" kern="1200" dirty="0">
                          <a:solidFill>
                            <a:schemeClr val="dk1"/>
                          </a:solidFill>
                          <a:latin typeface="Times New Roman" panose="02020603050405020304" pitchFamily="18" charset="0"/>
                          <a:ea typeface="+mn-ea"/>
                          <a:cs typeface="Times New Roman" panose="02020603050405020304" pitchFamily="18" charset="0"/>
                        </a:rPr>
                        <a:t>30</a:t>
                      </a:r>
                      <a:endParaRPr lang="en-IN" sz="18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ctr"/>
                      <a:r>
                        <a:rPr lang="en-US" sz="1800" kern="1200" dirty="0">
                          <a:solidFill>
                            <a:schemeClr val="dk1"/>
                          </a:solidFill>
                          <a:latin typeface="Times New Roman" panose="02020603050405020304" pitchFamily="18" charset="0"/>
                          <a:ea typeface="+mn-ea"/>
                          <a:cs typeface="Times New Roman" panose="02020603050405020304" pitchFamily="18" charset="0"/>
                        </a:rPr>
                        <a:t>300</a:t>
                      </a:r>
                      <a:endParaRPr lang="en-IN" sz="1800" kern="1200" dirty="0">
                        <a:solidFill>
                          <a:schemeClr val="dk1"/>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3334329764"/>
                  </a:ext>
                </a:extLst>
              </a:tr>
              <a:tr h="525166">
                <a:tc>
                  <a:txBody>
                    <a:bodyPr/>
                    <a:lstStyle/>
                    <a:p>
                      <a:pPr algn="ctr"/>
                      <a:r>
                        <a:rPr lang="en-US" sz="1800" kern="1200" dirty="0">
                          <a:solidFill>
                            <a:schemeClr val="dk1"/>
                          </a:solidFill>
                          <a:latin typeface="Times New Roman" panose="02020603050405020304" pitchFamily="18" charset="0"/>
                          <a:ea typeface="+mn-ea"/>
                          <a:cs typeface="Times New Roman" panose="02020603050405020304" pitchFamily="18" charset="0"/>
                        </a:rPr>
                        <a:t>40</a:t>
                      </a:r>
                      <a:endParaRPr lang="en-IN" sz="18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ctr"/>
                      <a:r>
                        <a:rPr lang="en-US" sz="1800" kern="1200" dirty="0">
                          <a:solidFill>
                            <a:schemeClr val="dk1"/>
                          </a:solidFill>
                          <a:latin typeface="Times New Roman" panose="02020603050405020304" pitchFamily="18" charset="0"/>
                          <a:ea typeface="+mn-ea"/>
                          <a:cs typeface="Times New Roman" panose="02020603050405020304" pitchFamily="18" charset="0"/>
                        </a:rPr>
                        <a:t>400</a:t>
                      </a:r>
                      <a:endParaRPr lang="en-IN" sz="1800" kern="1200" dirty="0">
                        <a:solidFill>
                          <a:schemeClr val="dk1"/>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1370132509"/>
                  </a:ext>
                </a:extLst>
              </a:tr>
              <a:tr h="525166">
                <a:tc>
                  <a:txBody>
                    <a:bodyPr/>
                    <a:lstStyle/>
                    <a:p>
                      <a:pPr algn="ctr"/>
                      <a:r>
                        <a:rPr lang="en-US" sz="1800" kern="1200" dirty="0">
                          <a:solidFill>
                            <a:schemeClr val="dk1"/>
                          </a:solidFill>
                          <a:latin typeface="Times New Roman" panose="02020603050405020304" pitchFamily="18" charset="0"/>
                          <a:ea typeface="+mn-ea"/>
                          <a:cs typeface="Times New Roman" panose="02020603050405020304" pitchFamily="18" charset="0"/>
                        </a:rPr>
                        <a:t>50</a:t>
                      </a:r>
                      <a:endParaRPr lang="en-IN" sz="18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ctr"/>
                      <a:r>
                        <a:rPr lang="en-US" sz="1800" kern="1200" dirty="0">
                          <a:solidFill>
                            <a:schemeClr val="dk1"/>
                          </a:solidFill>
                          <a:latin typeface="Times New Roman" panose="02020603050405020304" pitchFamily="18" charset="0"/>
                          <a:ea typeface="+mn-ea"/>
                          <a:cs typeface="Times New Roman" panose="02020603050405020304" pitchFamily="18" charset="0"/>
                        </a:rPr>
                        <a:t>500</a:t>
                      </a:r>
                      <a:endParaRPr lang="en-IN" sz="1800" kern="1200" dirty="0">
                        <a:solidFill>
                          <a:schemeClr val="dk1"/>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3063220569"/>
                  </a:ext>
                </a:extLst>
              </a:tr>
            </a:tbl>
          </a:graphicData>
        </a:graphic>
      </p:graphicFrame>
      <p:graphicFrame>
        <p:nvGraphicFramePr>
          <p:cNvPr id="7" name="Chart 6">
            <a:extLst>
              <a:ext uri="{FF2B5EF4-FFF2-40B4-BE49-F238E27FC236}">
                <a16:creationId xmlns:a16="http://schemas.microsoft.com/office/drawing/2014/main" id="{8E68A78E-FF7A-41FB-9455-EADEB9647A01}"/>
              </a:ext>
            </a:extLst>
          </p:cNvPr>
          <p:cNvGraphicFramePr/>
          <p:nvPr>
            <p:extLst>
              <p:ext uri="{D42A27DB-BD31-4B8C-83A1-F6EECF244321}">
                <p14:modId xmlns:p14="http://schemas.microsoft.com/office/powerpoint/2010/main" val="516526952"/>
              </p:ext>
            </p:extLst>
          </p:nvPr>
        </p:nvGraphicFramePr>
        <p:xfrm>
          <a:off x="5210206" y="488847"/>
          <a:ext cx="6206478" cy="4766733"/>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4C2A571B-A915-4F49-B47D-836C4089D385}"/>
              </a:ext>
            </a:extLst>
          </p:cNvPr>
          <p:cNvSpPr txBox="1"/>
          <p:nvPr/>
        </p:nvSpPr>
        <p:spPr>
          <a:xfrm>
            <a:off x="1" y="-44388"/>
            <a:ext cx="12191999" cy="307777"/>
          </a:xfrm>
          <a:prstGeom prst="rect">
            <a:avLst/>
          </a:prstGeom>
          <a:solidFill>
            <a:schemeClr val="accent6">
              <a:lumMod val="60000"/>
              <a:lumOff val="40000"/>
            </a:schemeClr>
          </a:solid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Law of Supply</a:t>
            </a:r>
          </a:p>
        </p:txBody>
      </p:sp>
      <p:sp>
        <p:nvSpPr>
          <p:cNvPr id="9" name="Footer Placeholder 2">
            <a:extLst>
              <a:ext uri="{FF2B5EF4-FFF2-40B4-BE49-F238E27FC236}">
                <a16:creationId xmlns:a16="http://schemas.microsoft.com/office/drawing/2014/main" id="{53890629-CA84-4C3B-A865-B10B7C046AE1}"/>
              </a:ext>
            </a:extLst>
          </p:cNvPr>
          <p:cNvSpPr>
            <a:spLocks noGrp="1"/>
          </p:cNvSpPr>
          <p:nvPr>
            <p:ph type="ftr" sz="quarter" idx="11"/>
          </p:nvPr>
        </p:nvSpPr>
        <p:spPr>
          <a:xfrm>
            <a:off x="0" y="6455699"/>
            <a:ext cx="12191999" cy="420055"/>
          </a:xfrm>
          <a:solidFill>
            <a:schemeClr val="accent6">
              <a:lumMod val="60000"/>
              <a:lumOff val="40000"/>
            </a:schemeClr>
          </a:solidFill>
        </p:spPr>
        <p:txBody>
          <a:bodyPr/>
          <a:lstStyle/>
          <a:p>
            <a:pPr algn="l"/>
            <a:r>
              <a:rPr lang="en-US" sz="1300" b="1" dirty="0">
                <a:solidFill>
                  <a:schemeClr val="tx1"/>
                </a:solidFill>
                <a:latin typeface="Times New Roman" panose="02020603050405020304" pitchFamily="18" charset="0"/>
                <a:cs typeface="Times New Roman" panose="02020603050405020304" pitchFamily="18" charset="0"/>
              </a:rPr>
              <a:t>Dr. Pooja Singh, Assistant Professor, Department of Economics, </a:t>
            </a:r>
            <a:r>
              <a:rPr lang="en-IN" sz="1300" b="1" dirty="0">
                <a:solidFill>
                  <a:schemeClr val="tx1"/>
                </a:solidFill>
                <a:latin typeface="Times New Roman" panose="02020603050405020304" pitchFamily="18" charset="0"/>
                <a:cs typeface="Times New Roman" panose="02020603050405020304" pitchFamily="18" charset="0"/>
              </a:rPr>
              <a:t>School of Arts Humanities And Social Science, </a:t>
            </a:r>
            <a:r>
              <a:rPr lang="en-IN" sz="1300" b="1" i="0" dirty="0">
                <a:solidFill>
                  <a:schemeClr val="tx1"/>
                </a:solidFill>
                <a:effectLst/>
                <a:latin typeface="Times New Roman" panose="02020603050405020304" pitchFamily="18" charset="0"/>
                <a:cs typeface="Times New Roman" panose="02020603050405020304" pitchFamily="18" charset="0"/>
              </a:rPr>
              <a:t>Chhatrapati </a:t>
            </a:r>
            <a:r>
              <a:rPr lang="en-IN" sz="1300" b="1" i="0" dirty="0" err="1">
                <a:solidFill>
                  <a:schemeClr val="tx1"/>
                </a:solidFill>
                <a:effectLst/>
                <a:latin typeface="Times New Roman" panose="02020603050405020304" pitchFamily="18" charset="0"/>
                <a:cs typeface="Times New Roman" panose="02020603050405020304" pitchFamily="18" charset="0"/>
              </a:rPr>
              <a:t>Shahu</a:t>
            </a:r>
            <a:r>
              <a:rPr lang="en-IN" sz="1300" b="1" i="0" dirty="0">
                <a:solidFill>
                  <a:schemeClr val="tx1"/>
                </a:solidFill>
                <a:effectLst/>
                <a:latin typeface="Times New Roman" panose="02020603050405020304" pitchFamily="18" charset="0"/>
                <a:cs typeface="Times New Roman" panose="02020603050405020304" pitchFamily="18" charset="0"/>
              </a:rPr>
              <a:t> Ji Maharaj University, Kanpur </a:t>
            </a:r>
            <a:endParaRPr lang="en-IN" sz="1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2739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F15A7-945E-4591-AABF-CAA1C5EAEEDA}"/>
              </a:ext>
            </a:extLst>
          </p:cNvPr>
          <p:cNvSpPr>
            <a:spLocks noGrp="1"/>
          </p:cNvSpPr>
          <p:nvPr>
            <p:ph type="title"/>
          </p:nvPr>
        </p:nvSpPr>
        <p:spPr/>
        <p:txBody>
          <a:bodyPr/>
          <a:lstStyle/>
          <a:p>
            <a:r>
              <a:rPr lang="en-US" sz="3200" b="1" u="sng" dirty="0">
                <a:solidFill>
                  <a:srgbClr val="C00000"/>
                </a:solidFill>
                <a:latin typeface="Times New Roman" panose="02020603050405020304" pitchFamily="18" charset="0"/>
                <a:cs typeface="Times New Roman" panose="02020603050405020304" pitchFamily="18" charset="0"/>
              </a:rPr>
              <a:t>Reference</a:t>
            </a:r>
            <a:endParaRPr lang="en-IN" sz="3200" b="1" u="sng"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362EA53-266B-4A06-BD04-A9CDB9C00379}"/>
              </a:ext>
            </a:extLst>
          </p:cNvPr>
          <p:cNvSpPr>
            <a:spLocks noGrp="1"/>
          </p:cNvSpPr>
          <p:nvPr>
            <p:ph idx="1"/>
          </p:nvPr>
        </p:nvSpPr>
        <p:spPr/>
        <p:txBody>
          <a:bodyPr/>
          <a:lstStyle/>
          <a:p>
            <a:r>
              <a:rPr lang="en-US" sz="1800" i="1" dirty="0">
                <a:latin typeface="Times New Roman" panose="02020603050405020304" pitchFamily="18" charset="0"/>
                <a:cs typeface="Times New Roman" panose="02020603050405020304" pitchFamily="18" charset="0"/>
              </a:rPr>
              <a:t>Dwivedi D N, Managerial Economics, Vikas Publishing House Pvt. Ltd, 2006</a:t>
            </a:r>
          </a:p>
          <a:p>
            <a:endParaRPr lang="en-IN" dirty="0"/>
          </a:p>
        </p:txBody>
      </p:sp>
      <p:sp>
        <p:nvSpPr>
          <p:cNvPr id="5" name="Footer Placeholder 2">
            <a:extLst>
              <a:ext uri="{FF2B5EF4-FFF2-40B4-BE49-F238E27FC236}">
                <a16:creationId xmlns:a16="http://schemas.microsoft.com/office/drawing/2014/main" id="{4FBBD371-3BD8-4648-8F53-63C327B17A8E}"/>
              </a:ext>
            </a:extLst>
          </p:cNvPr>
          <p:cNvSpPr>
            <a:spLocks noGrp="1"/>
          </p:cNvSpPr>
          <p:nvPr>
            <p:ph type="ftr" sz="quarter" idx="11"/>
          </p:nvPr>
        </p:nvSpPr>
        <p:spPr>
          <a:xfrm>
            <a:off x="0" y="6455699"/>
            <a:ext cx="12191999" cy="420055"/>
          </a:xfrm>
          <a:solidFill>
            <a:schemeClr val="accent6">
              <a:lumMod val="60000"/>
              <a:lumOff val="40000"/>
            </a:schemeClr>
          </a:solidFill>
        </p:spPr>
        <p:txBody>
          <a:bodyPr/>
          <a:lstStyle/>
          <a:p>
            <a:pPr algn="l"/>
            <a:r>
              <a:rPr lang="en-US" sz="1300" b="1" dirty="0">
                <a:solidFill>
                  <a:schemeClr val="tx1"/>
                </a:solidFill>
                <a:latin typeface="Times New Roman" panose="02020603050405020304" pitchFamily="18" charset="0"/>
                <a:cs typeface="Times New Roman" panose="02020603050405020304" pitchFamily="18" charset="0"/>
              </a:rPr>
              <a:t>Dr. Pooja Singh, Assistant Professor, Department of Economics, </a:t>
            </a:r>
            <a:r>
              <a:rPr lang="en-IN" sz="1300" b="1" dirty="0">
                <a:solidFill>
                  <a:schemeClr val="tx1"/>
                </a:solidFill>
                <a:latin typeface="Times New Roman" panose="02020603050405020304" pitchFamily="18" charset="0"/>
                <a:cs typeface="Times New Roman" panose="02020603050405020304" pitchFamily="18" charset="0"/>
              </a:rPr>
              <a:t>School of Arts Humanities And Social Science, </a:t>
            </a:r>
            <a:r>
              <a:rPr lang="en-IN" sz="1300" b="1" i="0" dirty="0">
                <a:solidFill>
                  <a:schemeClr val="tx1"/>
                </a:solidFill>
                <a:effectLst/>
                <a:latin typeface="Times New Roman" panose="02020603050405020304" pitchFamily="18" charset="0"/>
                <a:cs typeface="Times New Roman" panose="02020603050405020304" pitchFamily="18" charset="0"/>
              </a:rPr>
              <a:t>Chhatrapati </a:t>
            </a:r>
            <a:r>
              <a:rPr lang="en-IN" sz="1300" b="1" i="0" dirty="0" err="1">
                <a:solidFill>
                  <a:schemeClr val="tx1"/>
                </a:solidFill>
                <a:effectLst/>
                <a:latin typeface="Times New Roman" panose="02020603050405020304" pitchFamily="18" charset="0"/>
                <a:cs typeface="Times New Roman" panose="02020603050405020304" pitchFamily="18" charset="0"/>
              </a:rPr>
              <a:t>Shahu</a:t>
            </a:r>
            <a:r>
              <a:rPr lang="en-IN" sz="1300" b="1" i="0" dirty="0">
                <a:solidFill>
                  <a:schemeClr val="tx1"/>
                </a:solidFill>
                <a:effectLst/>
                <a:latin typeface="Times New Roman" panose="02020603050405020304" pitchFamily="18" charset="0"/>
                <a:cs typeface="Times New Roman" panose="02020603050405020304" pitchFamily="18" charset="0"/>
              </a:rPr>
              <a:t> Ji Maharaj University, Kanpur </a:t>
            </a:r>
            <a:endParaRPr lang="en-IN" sz="1400" b="1" dirty="0">
              <a:solidFill>
                <a:schemeClr val="tx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C2A26B82-1992-457B-BFB8-7B444128AC2E}"/>
              </a:ext>
            </a:extLst>
          </p:cNvPr>
          <p:cNvSpPr txBox="1"/>
          <p:nvPr/>
        </p:nvSpPr>
        <p:spPr>
          <a:xfrm>
            <a:off x="1" y="-44388"/>
            <a:ext cx="12191999" cy="307777"/>
          </a:xfrm>
          <a:prstGeom prst="rect">
            <a:avLst/>
          </a:prstGeom>
          <a:solidFill>
            <a:schemeClr val="accent6">
              <a:lumMod val="60000"/>
              <a:lumOff val="40000"/>
            </a:schemeClr>
          </a:solid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Law of Supply</a:t>
            </a:r>
          </a:p>
        </p:txBody>
      </p:sp>
    </p:spTree>
    <p:extLst>
      <p:ext uri="{BB962C8B-B14F-4D97-AF65-F5344CB8AC3E}">
        <p14:creationId xmlns:p14="http://schemas.microsoft.com/office/powerpoint/2010/main" val="2997835404"/>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adison">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Wisp</Template>
  <TotalTime>22</TotalTime>
  <Words>298</Words>
  <Application>Microsoft Office PowerPoint</Application>
  <PresentationFormat>Widescreen</PresentationFormat>
  <Paragraphs>41</Paragraphs>
  <Slides>5</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Arial</vt:lpstr>
      <vt:lpstr>Century Gothic</vt:lpstr>
      <vt:lpstr>MS Shell Dlg 2</vt:lpstr>
      <vt:lpstr>Times New Roman</vt:lpstr>
      <vt:lpstr>Wingdings</vt:lpstr>
      <vt:lpstr>Wingdings 3</vt:lpstr>
      <vt:lpstr>Wisp</vt:lpstr>
      <vt:lpstr>Madison</vt:lpstr>
      <vt:lpstr>Law of Supply </vt:lpstr>
      <vt:lpstr>Law of Supply</vt:lpstr>
      <vt:lpstr>PowerPoint Presentation</vt:lpstr>
      <vt:lpstr>PowerPoint Presentation</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Aditya Pratap</dc:creator>
  <cp:lastModifiedBy>Ritishaa Singh</cp:lastModifiedBy>
  <cp:revision>14</cp:revision>
  <dcterms:created xsi:type="dcterms:W3CDTF">2021-12-05T14:17:12Z</dcterms:created>
  <dcterms:modified xsi:type="dcterms:W3CDTF">2021-12-16T17:56:24Z</dcterms:modified>
</cp:coreProperties>
</file>