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8"/>
  </p:notesMasterIdLst>
  <p:sldIdLst>
    <p:sldId id="286" r:id="rId2"/>
    <p:sldId id="265" r:id="rId3"/>
    <p:sldId id="267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2" r:id="rId14"/>
    <p:sldId id="283" r:id="rId15"/>
    <p:sldId id="284" r:id="rId16"/>
    <p:sldId id="285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EA05-A80C-44A4-87CA-50B0AD1DE839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9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37CE-6610-4484-B088-8E9FD327723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901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37CE-6610-4484-B088-8E9FD327723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79558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37CE-6610-4484-B088-8E9FD327723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449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37CE-6610-4484-B088-8E9FD327723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69609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F37CE-6610-4484-B088-8E9FD327723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575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0579-2368-481A-9117-AC5376AD54D7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73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67F4-5347-428E-AF42-1E81A8C2FF19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F7E71FC4-EA69-473B-9A7E-B0E66C0167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88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98FC-44B3-4436-AEB0-7266367ACB98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C2C2-A467-4589-8E73-B50F19D099A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D88C4-829E-4CC2-82D6-59824D54B4DD}" type="datetime1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9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7CF1-7131-4277-B3CF-BCE9A2E66C62}" type="datetime1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3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E529-2C70-41CB-A678-B0D5D10A6A16}" type="datetime1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77E3-FCFF-40DF-BC14-66E0837CCCE7}" type="datetime1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1610-DF80-4C35-852B-468F9E75619D}" type="datetime1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7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EE06-4EC7-4628-A31B-A32CBA1A6EB5}" type="datetime1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9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F37CE-6610-4484-B088-8E9FD327723F}" type="datetime1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6C107-BF68-40E5-A7A6-E95C66367E5E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8AE44EA-DE35-413C-977B-4DC444821C3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43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8213-690A-45FA-BBAB-D6DD50ED6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400" dirty="0"/>
              <a:t>Neisseria Meningitidis (Meningococcus)</a:t>
            </a:r>
          </a:p>
        </p:txBody>
      </p:sp>
    </p:spTree>
    <p:extLst>
      <p:ext uri="{BB962C8B-B14F-4D97-AF65-F5344CB8AC3E}">
        <p14:creationId xmlns:p14="http://schemas.microsoft.com/office/powerpoint/2010/main" val="301673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Laboratory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07820"/>
            <a:ext cx="6447501" cy="2910580"/>
          </a:xfrm>
        </p:spPr>
        <p:txBody>
          <a:bodyPr>
            <a:noAutofit/>
          </a:bodyPr>
          <a:lstStyle/>
          <a:p>
            <a:r>
              <a:rPr lang="en-IN" sz="2000" b="1" dirty="0"/>
              <a:t>Specimen Collection </a:t>
            </a:r>
            <a:r>
              <a:rPr lang="en-IN" sz="2000" dirty="0"/>
              <a:t>- cerebrospinal fluid (CSF), blood and skin scrapings from </a:t>
            </a:r>
            <a:r>
              <a:rPr lang="en-IN" sz="2000" dirty="0" err="1"/>
              <a:t>petechial</a:t>
            </a:r>
            <a:r>
              <a:rPr lang="en-IN" sz="2000" dirty="0"/>
              <a:t> rashes</a:t>
            </a:r>
          </a:p>
          <a:p>
            <a:r>
              <a:rPr lang="en-IN" sz="2000" b="1" dirty="0"/>
              <a:t>CSF</a:t>
            </a:r>
            <a:r>
              <a:rPr lang="en-IN" sz="2000" dirty="0"/>
              <a:t> processed immediately. </a:t>
            </a:r>
            <a:r>
              <a:rPr lang="en-IN" sz="2000" b="1" dirty="0"/>
              <a:t>Never be refrigerated </a:t>
            </a:r>
            <a:r>
              <a:rPr lang="en-IN" sz="2000" dirty="0" err="1"/>
              <a:t>meningococci</a:t>
            </a:r>
            <a:r>
              <a:rPr lang="en-IN" sz="2000" dirty="0"/>
              <a:t> may die on refrigeration</a:t>
            </a:r>
          </a:p>
          <a:p>
            <a:r>
              <a:rPr lang="en-IN" sz="2000" b="1" dirty="0"/>
              <a:t>Blood culture </a:t>
            </a:r>
            <a:r>
              <a:rPr lang="en-IN" sz="2000" dirty="0"/>
              <a:t>in BHI broth</a:t>
            </a:r>
          </a:p>
          <a:p>
            <a:r>
              <a:rPr lang="en-IN" sz="2000" dirty="0"/>
              <a:t>Nasopharyngeal swabs, pus or scrapings from rashes carried in transport media (such as Stuart’s medium) </a:t>
            </a:r>
            <a:r>
              <a:rPr lang="en-IN" sz="2000" dirty="0">
                <a:sym typeface="Wingdings" pitchFamily="2" charset="2"/>
              </a:rPr>
              <a:t></a:t>
            </a:r>
            <a:r>
              <a:rPr lang="en-IN" sz="2000" dirty="0"/>
              <a:t> </a:t>
            </a:r>
            <a:r>
              <a:rPr lang="en-IN" sz="2000" b="1" dirty="0"/>
              <a:t>selective media</a:t>
            </a:r>
          </a:p>
          <a:p>
            <a:pPr>
              <a:buFontTx/>
              <a:buChar char="-"/>
            </a:pPr>
            <a:r>
              <a:rPr lang="en-IN" sz="2000" dirty="0"/>
              <a:t>Thayer Martin medium, New York City medium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CSF Examination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232272"/>
              </p:ext>
            </p:extLst>
          </p:nvPr>
        </p:nvGraphicFramePr>
        <p:xfrm>
          <a:off x="1670605" y="1044700"/>
          <a:ext cx="6446838" cy="3749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48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8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600" b="1" dirty="0"/>
                        <a:t>1</a:t>
                      </a:r>
                      <a:r>
                        <a:rPr lang="en-IN" sz="2600" b="1" baseline="30000" dirty="0"/>
                        <a:t>st</a:t>
                      </a:r>
                      <a:r>
                        <a:rPr lang="en-IN" sz="2600" b="1" dirty="0"/>
                        <a:t> portion</a:t>
                      </a:r>
                    </a:p>
                  </a:txBody>
                  <a:tcPr marL="71494" marR="71494"/>
                </a:tc>
                <a:tc>
                  <a:txBody>
                    <a:bodyPr/>
                    <a:lstStyle/>
                    <a:p>
                      <a:r>
                        <a:rPr lang="en-IN" sz="2600" b="1" dirty="0"/>
                        <a:t>2</a:t>
                      </a:r>
                      <a:r>
                        <a:rPr lang="en-IN" sz="2600" b="1" baseline="30000" dirty="0"/>
                        <a:t>nd</a:t>
                      </a:r>
                      <a:r>
                        <a:rPr lang="en-IN" sz="2600" b="1" dirty="0"/>
                        <a:t> Portion</a:t>
                      </a:r>
                    </a:p>
                  </a:txBody>
                  <a:tcPr marL="71494" marR="71494"/>
                </a:tc>
                <a:tc>
                  <a:txBody>
                    <a:bodyPr/>
                    <a:lstStyle/>
                    <a:p>
                      <a:r>
                        <a:rPr lang="en-IN" sz="2600" b="1" dirty="0"/>
                        <a:t>3</a:t>
                      </a:r>
                      <a:r>
                        <a:rPr lang="en-IN" sz="2600" b="1" baseline="30000" dirty="0"/>
                        <a:t>rd</a:t>
                      </a:r>
                      <a:r>
                        <a:rPr lang="en-IN" sz="2600" b="1" dirty="0"/>
                        <a:t> Portion</a:t>
                      </a:r>
                    </a:p>
                  </a:txBody>
                  <a:tcPr marL="71494" marR="714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600" b="1" dirty="0"/>
                        <a:t>Supernatant –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IN" sz="2600" b="1" dirty="0"/>
                        <a:t>Biochemical analysis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IN" sz="2600" b="1" dirty="0"/>
                        <a:t>Capsular Ag</a:t>
                      </a:r>
                    </a:p>
                    <a:p>
                      <a:pPr>
                        <a:buFontTx/>
                        <a:buChar char="-"/>
                      </a:pPr>
                      <a:endParaRPr lang="en-IN" sz="2600" b="1" dirty="0"/>
                    </a:p>
                    <a:p>
                      <a:r>
                        <a:rPr lang="en-IN" sz="2600" b="1" dirty="0"/>
                        <a:t>Deposit – Gram stain</a:t>
                      </a:r>
                    </a:p>
                  </a:txBody>
                  <a:tcPr marL="71494" marR="71494"/>
                </a:tc>
                <a:tc>
                  <a:txBody>
                    <a:bodyPr/>
                    <a:lstStyle/>
                    <a:p>
                      <a:r>
                        <a:rPr lang="en-IN" sz="2600" b="1" dirty="0"/>
                        <a:t>Inoculated on enriched</a:t>
                      </a:r>
                      <a:r>
                        <a:rPr lang="en-IN" sz="2600" b="1" baseline="0" dirty="0"/>
                        <a:t> media </a:t>
                      </a:r>
                      <a:r>
                        <a:rPr lang="en-IN" sz="2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 5–10% CO2</a:t>
                      </a:r>
                      <a:r>
                        <a:rPr lang="en-IN" sz="2600" b="1" baseline="0" dirty="0"/>
                        <a:t>– Blood agar, chocolate agar</a:t>
                      </a:r>
                      <a:endParaRPr lang="en-IN" sz="2600" b="1" dirty="0"/>
                    </a:p>
                  </a:txBody>
                  <a:tcPr marL="71494" marR="71494"/>
                </a:tc>
                <a:tc>
                  <a:txBody>
                    <a:bodyPr/>
                    <a:lstStyle/>
                    <a:p>
                      <a:r>
                        <a:rPr lang="en-IN" sz="2600" b="1" kern="1200" baseline="0" dirty="0"/>
                        <a:t>Inoculated into enriched broth - BHI broth</a:t>
                      </a:r>
                      <a:endParaRPr lang="en-IN" sz="2600" b="1" dirty="0"/>
                    </a:p>
                  </a:txBody>
                  <a:tcPr marL="71494" marR="7149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chemeClr val="bg1"/>
                </a:solidFill>
              </a:rPr>
              <a:t>CSF Microscopy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Gram-negative diplococci with adjacent sides flattened (lens or half-moon-shaped)</a:t>
            </a:r>
          </a:p>
          <a:p>
            <a:r>
              <a:rPr lang="en-IN" dirty="0"/>
              <a:t>Present inside the polymorphs and often extracellular also</a:t>
            </a:r>
          </a:p>
        </p:txBody>
      </p:sp>
      <p:pic>
        <p:nvPicPr>
          <p:cNvPr id="1028" name="Picture 4" descr="Difference between Neisseria gonorrhoeae and Neisseria meningitidis -  Microbiology Info.com">
            <a:extLst>
              <a:ext uri="{FF2B5EF4-FFF2-40B4-BE49-F238E27FC236}">
                <a16:creationId xmlns:a16="http://schemas.microsoft.com/office/drawing/2014/main" id="{63A9B4F9-A264-438E-802D-6F996DACB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08061"/>
            <a:ext cx="4123035" cy="402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</a:rPr>
              <a:t>Lab Diagnosis</a:t>
            </a:r>
            <a:endParaRPr lang="en-IN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Biochemical Tests</a:t>
            </a:r>
          </a:p>
          <a:p>
            <a:pPr>
              <a:buNone/>
            </a:pPr>
            <a:r>
              <a:rPr lang="en-IN" dirty="0"/>
              <a:t>- Catalase and oxidase positive</a:t>
            </a:r>
          </a:p>
          <a:p>
            <a:pPr>
              <a:buFontTx/>
              <a:buChar char="-"/>
            </a:pPr>
            <a:r>
              <a:rPr lang="en-IN" dirty="0"/>
              <a:t>Ferment glucose and maltose but not sucrose.</a:t>
            </a:r>
          </a:p>
          <a:p>
            <a:pPr>
              <a:buFontTx/>
              <a:buChar char="-"/>
            </a:pPr>
            <a:endParaRPr lang="en-IN" dirty="0"/>
          </a:p>
          <a:p>
            <a:r>
              <a:rPr lang="en-IN" b="1" dirty="0"/>
              <a:t>Molecular Diagnosis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Serology</a:t>
            </a:r>
          </a:p>
          <a:p>
            <a:pPr>
              <a:buFontTx/>
              <a:buChar char="-"/>
            </a:pPr>
            <a:r>
              <a:rPr lang="en-IN" dirty="0"/>
              <a:t>Antibodies to capsular </a:t>
            </a:r>
            <a:r>
              <a:rPr lang="en-IN" dirty="0" err="1"/>
              <a:t>Ags</a:t>
            </a:r>
            <a:r>
              <a:rPr lang="en-IN" dirty="0"/>
              <a:t> - ELISA.</a:t>
            </a:r>
          </a:p>
          <a:p>
            <a:pPr>
              <a:buFontTx/>
              <a:buChar char="-"/>
            </a:pPr>
            <a:r>
              <a:rPr lang="en-IN" dirty="0"/>
              <a:t>Retrospective diagnosis of disease</a:t>
            </a:r>
          </a:p>
          <a:p>
            <a:pPr>
              <a:buFontTx/>
              <a:buChar char="-"/>
            </a:pPr>
            <a:r>
              <a:rPr lang="en-IN" dirty="0"/>
              <a:t>To know response to vaccination</a:t>
            </a:r>
          </a:p>
          <a:p>
            <a:pPr>
              <a:buFontTx/>
              <a:buChar char="-"/>
            </a:pPr>
            <a:r>
              <a:rPr lang="en-IN" dirty="0"/>
              <a:t>Diagnosis of chronic meningococcemia.</a:t>
            </a:r>
          </a:p>
        </p:txBody>
      </p:sp>
    </p:spTree>
    <p:extLst>
      <p:ext uri="{BB962C8B-B14F-4D97-AF65-F5344CB8AC3E}">
        <p14:creationId xmlns:p14="http://schemas.microsoft.com/office/powerpoint/2010/main" val="26655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Prevention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044700"/>
            <a:ext cx="8704185" cy="3512209"/>
          </a:xfrm>
        </p:spPr>
        <p:txBody>
          <a:bodyPr>
            <a:noAutofit/>
          </a:bodyPr>
          <a:lstStyle/>
          <a:p>
            <a:r>
              <a:rPr lang="en-IN" sz="2400" b="1" dirty="0" err="1"/>
              <a:t>Immunoprophylaxis</a:t>
            </a:r>
            <a:r>
              <a:rPr lang="en-IN" sz="2400" b="1" dirty="0"/>
              <a:t> </a:t>
            </a:r>
            <a:r>
              <a:rPr lang="en-IN" sz="2400" dirty="0"/>
              <a:t>- Polysaccharide vaccine</a:t>
            </a:r>
          </a:p>
          <a:p>
            <a:pPr>
              <a:buNone/>
            </a:pPr>
            <a:r>
              <a:rPr lang="en-IN" sz="2400" dirty="0"/>
              <a:t>- Bivalent (A &amp; C) or </a:t>
            </a:r>
            <a:r>
              <a:rPr lang="en-IN" sz="2400" dirty="0" err="1"/>
              <a:t>Quadrivalent</a:t>
            </a:r>
            <a:r>
              <a:rPr lang="en-IN" sz="2400" dirty="0"/>
              <a:t> (A,C,Y, &amp; W135)</a:t>
            </a:r>
          </a:p>
          <a:p>
            <a:pPr>
              <a:buNone/>
            </a:pPr>
            <a:r>
              <a:rPr lang="en-IN" sz="2400" b="1" dirty="0"/>
              <a:t>- Two doses -</a:t>
            </a:r>
            <a:r>
              <a:rPr lang="en-IN" sz="2400" dirty="0"/>
              <a:t> children of 3–18 months  </a:t>
            </a:r>
            <a:r>
              <a:rPr lang="en-IN" sz="2400" b="1" dirty="0"/>
              <a:t>Single dose </a:t>
            </a:r>
            <a:r>
              <a:rPr lang="en-IN" sz="2400" dirty="0"/>
              <a:t>to &gt; 2 yrs</a:t>
            </a:r>
          </a:p>
          <a:p>
            <a:pPr>
              <a:buNone/>
            </a:pPr>
            <a:r>
              <a:rPr lang="en-IN" sz="2400" dirty="0"/>
              <a:t>- </a:t>
            </a:r>
            <a:r>
              <a:rPr lang="en-IN" sz="2400" b="1" dirty="0"/>
              <a:t>Efficacy &gt;95%     </a:t>
            </a:r>
            <a:r>
              <a:rPr lang="en-IN" sz="2400" dirty="0"/>
              <a:t>Duration of protection - 3–5 years</a:t>
            </a:r>
          </a:p>
          <a:p>
            <a:pPr>
              <a:buNone/>
            </a:pPr>
            <a:r>
              <a:rPr lang="en-IN" sz="2400" dirty="0"/>
              <a:t>- </a:t>
            </a:r>
            <a:r>
              <a:rPr lang="en-IN" sz="2400" b="1" dirty="0"/>
              <a:t>No vaccine for serogroup B – capsule </a:t>
            </a:r>
            <a:r>
              <a:rPr lang="en-IN" sz="2400" dirty="0"/>
              <a:t>less immunogenic &amp; </a:t>
            </a:r>
            <a:r>
              <a:rPr lang="en-IN" sz="2400" dirty="0" err="1"/>
              <a:t>encephalitogenic</a:t>
            </a:r>
            <a:endParaRPr lang="en-IN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</a:t>
            </a:r>
            <a:r>
              <a:rPr lang="en-IN" b="1" dirty="0"/>
              <a:t>Conjugated vaccine</a:t>
            </a:r>
          </a:p>
          <a:p>
            <a:pPr>
              <a:buNone/>
            </a:pPr>
            <a:r>
              <a:rPr lang="en-IN" b="1" dirty="0"/>
              <a:t>- </a:t>
            </a:r>
            <a:r>
              <a:rPr lang="en-IN" dirty="0"/>
              <a:t>Can be given to children &lt; 3yr </a:t>
            </a:r>
          </a:p>
          <a:p>
            <a:pPr>
              <a:buNone/>
            </a:pPr>
            <a:r>
              <a:rPr lang="en-IN" dirty="0"/>
              <a:t>- </a:t>
            </a:r>
            <a:r>
              <a:rPr lang="en-IN" b="1" dirty="0"/>
              <a:t>Indication</a:t>
            </a:r>
            <a:r>
              <a:rPr lang="en-IN" dirty="0"/>
              <a:t> - high-risk people </a:t>
            </a:r>
          </a:p>
          <a:p>
            <a:pPr marL="514350" indent="-514350">
              <a:buAutoNum type="arabicPeriod"/>
            </a:pPr>
            <a:r>
              <a:rPr lang="en-IN" dirty="0"/>
              <a:t>contacts of patients during outbreaks </a:t>
            </a:r>
          </a:p>
          <a:p>
            <a:pPr marL="514350" indent="-514350">
              <a:buAutoNum type="arabicPeriod"/>
            </a:pPr>
            <a:r>
              <a:rPr lang="en-IN" dirty="0"/>
              <a:t>Splenic dysfunction</a:t>
            </a:r>
          </a:p>
          <a:p>
            <a:pPr marL="514350" indent="-514350">
              <a:buAutoNum type="arabicPeriod"/>
            </a:pPr>
            <a:r>
              <a:rPr lang="en-IN" dirty="0"/>
              <a:t>Terminal complement component deficiency</a:t>
            </a:r>
          </a:p>
          <a:p>
            <a:pPr marL="514350" indent="-514350">
              <a:buAutoNum type="arabicPeriod"/>
            </a:pPr>
            <a:r>
              <a:rPr lang="en-IN" dirty="0"/>
              <a:t>Laboratory staff at risk.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ECFA-2C5E-465C-AA55-939DA156F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586F19-6C9B-410E-9F1B-0C0E9BDC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of Medical Microbiology by </a:t>
            </a:r>
            <a:r>
              <a:rPr lang="en-US" dirty="0" err="1"/>
              <a:t>Ananthnarayan</a:t>
            </a:r>
            <a:r>
              <a:rPr lang="en-US" dirty="0"/>
              <a:t>, </a:t>
            </a:r>
            <a:r>
              <a:rPr lang="en-US" dirty="0" err="1"/>
              <a:t>Paniker</a:t>
            </a:r>
            <a:endParaRPr lang="en-US" dirty="0"/>
          </a:p>
          <a:p>
            <a:r>
              <a:rPr lang="en-US" dirty="0"/>
              <a:t>Textbook of Medical Microbiology by C.P Baweja  </a:t>
            </a:r>
            <a:endParaRPr lang="en-IN" dirty="0"/>
          </a:p>
          <a:p>
            <a:r>
              <a:rPr lang="en-IN" dirty="0"/>
              <a:t>Textbook of Medical Microbiology by S. Bhat, </a:t>
            </a:r>
            <a:r>
              <a:rPr lang="en-IN" dirty="0" err="1"/>
              <a:t>A.S.Sastry</a:t>
            </a:r>
            <a:endParaRPr lang="en-IN" dirty="0"/>
          </a:p>
          <a:p>
            <a:r>
              <a:rPr lang="en-US" dirty="0"/>
              <a:t>Textbook of Medical Microbiology</a:t>
            </a:r>
            <a:r>
              <a:rPr lang="en-IN" dirty="0"/>
              <a:t> by </a:t>
            </a:r>
            <a:r>
              <a:rPr lang="en-IN" dirty="0" err="1"/>
              <a:t>D.R.Arora</a:t>
            </a:r>
            <a:r>
              <a:rPr lang="en-IN" dirty="0"/>
              <a:t>, Brij </a:t>
            </a:r>
            <a:r>
              <a:rPr lang="en-IN" dirty="0" err="1"/>
              <a:t>bala</a:t>
            </a:r>
            <a:r>
              <a:rPr lang="en-IN" dirty="0"/>
              <a:t> Arora 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034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General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Gram-negative diplococci</a:t>
            </a:r>
            <a:r>
              <a:rPr lang="en-IN" dirty="0"/>
              <a:t>Catalase and oxidase </a:t>
            </a:r>
            <a:r>
              <a:rPr lang="it-IT" dirty="0"/>
              <a:t>positive</a:t>
            </a:r>
          </a:p>
          <a:p>
            <a:r>
              <a:rPr lang="it-IT" dirty="0"/>
              <a:t>Non-motile, aerobic</a:t>
            </a:r>
          </a:p>
          <a:p>
            <a:endParaRPr lang="it-IT" dirty="0"/>
          </a:p>
          <a:p>
            <a:r>
              <a:rPr lang="it-IT" b="1" dirty="0"/>
              <a:t>Pathogens</a:t>
            </a:r>
          </a:p>
          <a:p>
            <a:pPr>
              <a:buFontTx/>
              <a:buChar char="-"/>
            </a:pPr>
            <a:r>
              <a:rPr lang="it-IT" i="1" dirty="0"/>
              <a:t>Neisseria gonorrhoeae</a:t>
            </a:r>
          </a:p>
          <a:p>
            <a:pPr>
              <a:buFontTx/>
              <a:buChar char="-"/>
            </a:pPr>
            <a:r>
              <a:rPr lang="it-IT" i="1" dirty="0"/>
              <a:t>Neisseria meningitidis</a:t>
            </a:r>
          </a:p>
          <a:p>
            <a:r>
              <a:rPr lang="en-IN" b="1" dirty="0"/>
              <a:t>Commensals</a:t>
            </a:r>
            <a:r>
              <a:rPr lang="en-IN" i="1" dirty="0"/>
              <a:t> - N. </a:t>
            </a:r>
            <a:r>
              <a:rPr lang="en-IN" i="1" dirty="0" err="1"/>
              <a:t>lactamica</a:t>
            </a:r>
            <a:r>
              <a:rPr lang="en-IN" i="1" dirty="0"/>
              <a:t>, N.</a:t>
            </a:r>
            <a:r>
              <a:rPr lang="it-IT" i="1" dirty="0"/>
              <a:t>flavescens, N. mucosa, N. sicca, N. subflava,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Morphology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capsulated gram-negative diplococci</a:t>
            </a:r>
          </a:p>
          <a:p>
            <a:r>
              <a:rPr lang="en-IN" dirty="0"/>
              <a:t>with adjacent sides flattened (lens-shaped/half moon-shaped)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F45A04E3-B264-4161-9F54-D369F7855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702" y="2752424"/>
            <a:ext cx="1676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eningitis Lab Manual: Primary Culture and Presumptive ID | CDC">
            <a:extLst>
              <a:ext uri="{FF2B5EF4-FFF2-40B4-BE49-F238E27FC236}">
                <a16:creationId xmlns:a16="http://schemas.microsoft.com/office/drawing/2014/main" id="{22406478-0B45-493B-9631-70B7E80A1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55" y="1871362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solidFill>
                  <a:schemeClr val="bg1"/>
                </a:solidFill>
              </a:rPr>
              <a:t>Virulence Factors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Capsular Polysaccharide</a:t>
            </a:r>
          </a:p>
          <a:p>
            <a:pPr>
              <a:buNone/>
            </a:pPr>
            <a:r>
              <a:rPr lang="en-IN" dirty="0"/>
              <a:t>- 13 serogroups - </a:t>
            </a:r>
            <a:r>
              <a:rPr lang="en-IN" b="1" dirty="0"/>
              <a:t>A, B, C, X, Y </a:t>
            </a:r>
            <a:r>
              <a:rPr lang="en-IN" dirty="0"/>
              <a:t>&amp;</a:t>
            </a:r>
            <a:r>
              <a:rPr lang="en-IN" b="1" dirty="0"/>
              <a:t> W135</a:t>
            </a:r>
            <a:r>
              <a:rPr lang="en-IN" dirty="0"/>
              <a:t>—account for the majority of cases of invasive disease</a:t>
            </a:r>
          </a:p>
          <a:p>
            <a:pPr>
              <a:buNone/>
            </a:pPr>
            <a:r>
              <a:rPr lang="en-IN" dirty="0"/>
              <a:t>- Non-capsulated – Non-pathogenic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dirty="0"/>
              <a:t>Outer membrane proteins</a:t>
            </a:r>
          </a:p>
          <a:p>
            <a:r>
              <a:rPr lang="en-IN" dirty="0"/>
              <a:t>LPS and endotoxin</a:t>
            </a:r>
          </a:p>
          <a:p>
            <a:r>
              <a:rPr lang="en-IN" dirty="0"/>
              <a:t>IgA proteases</a:t>
            </a:r>
          </a:p>
          <a:p>
            <a:r>
              <a:rPr lang="en-IN" dirty="0"/>
              <a:t>Transferrin binding proteins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>
                <a:solidFill>
                  <a:schemeClr val="bg1"/>
                </a:solidFill>
              </a:rPr>
              <a:t>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/>
              <a:t>Disease patterns</a:t>
            </a:r>
          </a:p>
          <a:p>
            <a:pPr>
              <a:buFontTx/>
              <a:buChar char="-"/>
            </a:pPr>
            <a:r>
              <a:rPr lang="en-IN" dirty="0"/>
              <a:t>Group A – Epidemic </a:t>
            </a:r>
            <a:r>
              <a:rPr lang="en-IN" dirty="0" err="1"/>
              <a:t>Subsaharan</a:t>
            </a:r>
            <a:r>
              <a:rPr lang="en-IN" dirty="0"/>
              <a:t> Africa, Sporadic globally</a:t>
            </a:r>
          </a:p>
          <a:p>
            <a:pPr>
              <a:buFontTx/>
              <a:buChar char="-"/>
            </a:pPr>
            <a:r>
              <a:rPr lang="en-IN" dirty="0"/>
              <a:t>Group B – MC in USA, </a:t>
            </a:r>
            <a:r>
              <a:rPr lang="en-IN" dirty="0" err="1"/>
              <a:t>Hyperendemic</a:t>
            </a:r>
            <a:r>
              <a:rPr lang="en-IN" dirty="0"/>
              <a:t> cases (&gt;5/</a:t>
            </a:r>
            <a:r>
              <a:rPr lang="en-IN" dirty="0" err="1"/>
              <a:t>lakh</a:t>
            </a:r>
            <a:r>
              <a:rPr lang="en-IN" dirty="0"/>
              <a:t>)</a:t>
            </a:r>
          </a:p>
          <a:p>
            <a:pPr>
              <a:buFontTx/>
              <a:buChar char="-"/>
            </a:pPr>
            <a:r>
              <a:rPr lang="en-IN" dirty="0"/>
              <a:t>Group C – Outbreaks &amp; Sporadic cases</a:t>
            </a:r>
          </a:p>
          <a:p>
            <a:pPr>
              <a:buFontTx/>
              <a:buChar char="-"/>
            </a:pPr>
            <a:r>
              <a:rPr lang="en-IN" dirty="0"/>
              <a:t>Group X &amp; Y- Small outbreaks &amp; Sporadic cases</a:t>
            </a:r>
          </a:p>
          <a:p>
            <a:pPr>
              <a:buFontTx/>
              <a:buChar char="-"/>
            </a:pPr>
            <a:r>
              <a:rPr lang="en-IN" dirty="0"/>
              <a:t>Group W135- Sporadic cases, epidemics in </a:t>
            </a:r>
            <a:r>
              <a:rPr lang="en-IN" dirty="0" err="1"/>
              <a:t>Subsahara</a:t>
            </a:r>
            <a:endParaRPr lang="en-IN" dirty="0"/>
          </a:p>
          <a:p>
            <a:r>
              <a:rPr lang="en-IN" dirty="0"/>
              <a:t>High prevalence areas – Sub-Saharan Africa</a:t>
            </a:r>
          </a:p>
          <a:p>
            <a:r>
              <a:rPr lang="en-IN" dirty="0"/>
              <a:t>India – Sporadic cases, occasional outbreaks in North India</a:t>
            </a:r>
          </a:p>
          <a:p>
            <a:r>
              <a:rPr lang="en-IN" dirty="0"/>
              <a:t>Season – Winter &amp; spring</a:t>
            </a:r>
          </a:p>
          <a:p>
            <a:r>
              <a:rPr lang="en-IN" dirty="0"/>
              <a:t>Age – 2 peaks – 3m-5yrs, 15-25 </a:t>
            </a:r>
            <a:r>
              <a:rPr lang="en-IN" dirty="0" err="1"/>
              <a:t>yrs</a:t>
            </a:r>
            <a:endParaRPr lang="en-IN" dirty="0"/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EPIDEMIOLOGY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1"/>
            <a:ext cx="8246070" cy="3664914"/>
          </a:xfrm>
        </p:spPr>
        <p:txBody>
          <a:bodyPr>
            <a:noAutofit/>
          </a:bodyPr>
          <a:lstStyle/>
          <a:p>
            <a:r>
              <a:rPr lang="en-IN" sz="2400" b="1" dirty="0"/>
              <a:t>Risk factors that promote colonization include:</a:t>
            </a:r>
          </a:p>
          <a:p>
            <a:pPr>
              <a:buNone/>
            </a:pPr>
            <a:r>
              <a:rPr lang="en-IN" sz="2400" dirty="0"/>
              <a:t>- Overcrowding &amp; </a:t>
            </a:r>
            <a:r>
              <a:rPr lang="en-IN" sz="2400" dirty="0" err="1"/>
              <a:t>semiclosed</a:t>
            </a:r>
            <a:r>
              <a:rPr lang="en-IN" sz="2400" dirty="0"/>
              <a:t> communities - schools, military and refugee camps, Travelers.</a:t>
            </a:r>
          </a:p>
          <a:p>
            <a:pPr>
              <a:buNone/>
            </a:pPr>
            <a:r>
              <a:rPr lang="en-IN" sz="2400" dirty="0"/>
              <a:t>- Smoking</a:t>
            </a:r>
          </a:p>
          <a:p>
            <a:pPr>
              <a:buFontTx/>
              <a:buChar char="-"/>
            </a:pPr>
            <a:r>
              <a:rPr lang="en-IN" sz="2400" dirty="0"/>
              <a:t>Viral and </a:t>
            </a:r>
            <a:r>
              <a:rPr lang="en-IN" sz="2400" i="1" dirty="0" err="1"/>
              <a:t>Mycoplasma</a:t>
            </a:r>
            <a:r>
              <a:rPr lang="en-IN" sz="2400" i="1" dirty="0"/>
              <a:t> infection of respiratory tract</a:t>
            </a:r>
          </a:p>
          <a:p>
            <a:r>
              <a:rPr lang="en-IN" sz="2400" b="1" dirty="0"/>
              <a:t>Risk factors that promote disease :</a:t>
            </a:r>
          </a:p>
          <a:p>
            <a:pPr>
              <a:buNone/>
            </a:pPr>
            <a:r>
              <a:rPr lang="en-IN" sz="2400" dirty="0"/>
              <a:t>- Deficiency of terminal complement components (C5–C9)</a:t>
            </a:r>
          </a:p>
          <a:p>
            <a:pPr>
              <a:buNone/>
            </a:pPr>
            <a:r>
              <a:rPr lang="en-IN" sz="2400" dirty="0"/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Pathogenesis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800" b="1" dirty="0"/>
              <a:t>Source</a:t>
            </a:r>
            <a:r>
              <a:rPr lang="en-IN" sz="1800" dirty="0"/>
              <a:t> – Only Humans,  nasopharyngeal carriers (mainly children) - MC</a:t>
            </a:r>
          </a:p>
          <a:p>
            <a:r>
              <a:rPr lang="en-IN" sz="1800" dirty="0"/>
              <a:t></a:t>
            </a:r>
            <a:r>
              <a:rPr lang="en-IN" sz="1800" b="1" dirty="0"/>
              <a:t>Mode of transmission- droplet inhalation</a:t>
            </a:r>
          </a:p>
          <a:p>
            <a:r>
              <a:rPr lang="en-IN" sz="1800" dirty="0"/>
              <a:t>portal of entry - nasopharynx</a:t>
            </a:r>
          </a:p>
          <a:p>
            <a:r>
              <a:rPr lang="en-IN" sz="1800" dirty="0"/>
              <a:t></a:t>
            </a:r>
            <a:r>
              <a:rPr lang="en-IN" sz="1800" b="1" dirty="0"/>
              <a:t>Spread of infection from nasopharynx to meninges</a:t>
            </a:r>
            <a:r>
              <a:rPr lang="en-IN" sz="1800" dirty="0"/>
              <a:t> </a:t>
            </a:r>
          </a:p>
          <a:p>
            <a:pPr marL="514350" indent="-514350">
              <a:buAutoNum type="arabicPeriod"/>
            </a:pPr>
            <a:r>
              <a:rPr lang="en-IN" sz="1800" dirty="0" err="1"/>
              <a:t>Hematogenous</a:t>
            </a:r>
            <a:r>
              <a:rPr lang="en-IN" sz="1800" dirty="0"/>
              <a:t> route causing </a:t>
            </a:r>
            <a:r>
              <a:rPr lang="en-IN" sz="1800" dirty="0" err="1"/>
              <a:t>septicemia</a:t>
            </a:r>
            <a:r>
              <a:rPr lang="en-IN" sz="1800" dirty="0"/>
              <a:t> (most common)</a:t>
            </a:r>
          </a:p>
          <a:p>
            <a:pPr marL="514350" indent="-514350">
              <a:buAutoNum type="arabicPeriod"/>
            </a:pPr>
            <a:r>
              <a:rPr lang="en-IN" sz="1800" dirty="0"/>
              <a:t>Direct spread along olfactory nerve through </a:t>
            </a:r>
            <a:r>
              <a:rPr lang="en-IN" sz="1800" dirty="0" err="1"/>
              <a:t>cribriform</a:t>
            </a:r>
            <a:r>
              <a:rPr lang="en-IN" sz="1800" dirty="0"/>
              <a:t> plate</a:t>
            </a:r>
          </a:p>
          <a:p>
            <a:pPr marL="514350" indent="-514350">
              <a:buAutoNum type="arabicPeriod"/>
            </a:pPr>
            <a:r>
              <a:rPr lang="en-IN" sz="1800" dirty="0"/>
              <a:t>Through conjunctiva - rare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000" b="1" dirty="0"/>
              <a:t>Asymptomatic</a:t>
            </a:r>
            <a:r>
              <a:rPr lang="en-IN" sz="2000" dirty="0"/>
              <a:t> colonization -most common</a:t>
            </a:r>
          </a:p>
          <a:p>
            <a:r>
              <a:rPr lang="en-IN" sz="2000" b="1" dirty="0"/>
              <a:t>Rashes: </a:t>
            </a:r>
            <a:r>
              <a:rPr lang="en-IN" sz="2000" dirty="0"/>
              <a:t>A non-blanching rash (</a:t>
            </a:r>
            <a:r>
              <a:rPr lang="en-IN" sz="2000" dirty="0" err="1"/>
              <a:t>petechial</a:t>
            </a:r>
            <a:r>
              <a:rPr lang="en-IN" sz="2000" dirty="0"/>
              <a:t> or </a:t>
            </a:r>
            <a:r>
              <a:rPr lang="en-IN" sz="2000" dirty="0" err="1"/>
              <a:t>purpuric</a:t>
            </a:r>
            <a:r>
              <a:rPr lang="en-IN" sz="2000" dirty="0"/>
              <a:t>) – 80%</a:t>
            </a:r>
          </a:p>
          <a:p>
            <a:r>
              <a:rPr lang="en-IN" sz="2000" b="1" dirty="0" err="1"/>
              <a:t>Septicemia</a:t>
            </a:r>
            <a:r>
              <a:rPr lang="en-IN" sz="2000" b="1" dirty="0"/>
              <a:t>  </a:t>
            </a:r>
            <a:r>
              <a:rPr lang="en-IN" sz="2000" dirty="0"/>
              <a:t>-  endotoxin induced endothelial injury </a:t>
            </a:r>
            <a:r>
              <a:rPr lang="en-IN" sz="2000" dirty="0">
                <a:sym typeface="Wingdings" pitchFamily="2" charset="2"/>
              </a:rPr>
              <a:t></a:t>
            </a:r>
            <a:r>
              <a:rPr lang="en-IN" sz="2000" dirty="0"/>
              <a:t>increased vascular permeability and intravascular thrombosis</a:t>
            </a:r>
          </a:p>
          <a:p>
            <a:r>
              <a:rPr lang="en-IN" sz="2000" dirty="0"/>
              <a:t></a:t>
            </a:r>
            <a:r>
              <a:rPr lang="en-IN" sz="2000" b="1" dirty="0"/>
              <a:t>Waterhouse–</a:t>
            </a:r>
            <a:r>
              <a:rPr lang="en-IN" sz="2000" b="1" dirty="0" err="1"/>
              <a:t>Friderichsen</a:t>
            </a:r>
            <a:r>
              <a:rPr lang="en-IN" sz="2000" b="1" dirty="0"/>
              <a:t> syndrome - </a:t>
            </a:r>
            <a:r>
              <a:rPr lang="en-IN" sz="2000" dirty="0"/>
              <a:t>fulminant meningococcemia - large </a:t>
            </a:r>
            <a:r>
              <a:rPr lang="en-IN" sz="2000" dirty="0" err="1"/>
              <a:t>purpuric</a:t>
            </a:r>
            <a:r>
              <a:rPr lang="en-IN" sz="2000" dirty="0"/>
              <a:t> rashes, shock, DIC, bilateral adrenal </a:t>
            </a:r>
            <a:r>
              <a:rPr lang="en-IN" sz="2000" dirty="0" err="1"/>
              <a:t>hemorrhage</a:t>
            </a:r>
            <a:r>
              <a:rPr lang="en-IN" sz="2000" dirty="0"/>
              <a:t> and </a:t>
            </a:r>
            <a:r>
              <a:rPr lang="en-IN" sz="2000" dirty="0" err="1"/>
              <a:t>multiorgan</a:t>
            </a:r>
            <a:r>
              <a:rPr lang="en-IN" sz="2000" dirty="0"/>
              <a:t> failure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Clinical Manifestations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1800" b="1" dirty="0"/>
              <a:t>Pyogenic meningitis</a:t>
            </a:r>
          </a:p>
          <a:p>
            <a:pPr>
              <a:buNone/>
            </a:pPr>
            <a:r>
              <a:rPr lang="en-IN" sz="1800" b="1" dirty="0"/>
              <a:t> - </a:t>
            </a:r>
            <a:r>
              <a:rPr lang="en-IN" sz="1800" dirty="0"/>
              <a:t>3–5 years of age -  fever, vomiting, headache, neck </a:t>
            </a:r>
          </a:p>
          <a:p>
            <a:r>
              <a:rPr lang="en-IN" sz="1800" b="1" dirty="0"/>
              <a:t>Chronic meningococcemia </a:t>
            </a:r>
            <a:r>
              <a:rPr lang="en-IN" sz="1800" dirty="0"/>
              <a:t>– rare - repeated episodes of </a:t>
            </a:r>
            <a:r>
              <a:rPr lang="en-IN" sz="1800" dirty="0" err="1"/>
              <a:t>petechial</a:t>
            </a:r>
            <a:r>
              <a:rPr lang="en-IN" sz="1800" dirty="0"/>
              <a:t> rash, fever, arthritis, and </a:t>
            </a:r>
            <a:r>
              <a:rPr lang="en-IN" sz="1800" dirty="0" err="1"/>
              <a:t>splenomegaly</a:t>
            </a:r>
            <a:endParaRPr lang="en-IN" sz="1800" dirty="0"/>
          </a:p>
          <a:p>
            <a:r>
              <a:rPr lang="en-IN" sz="1800" dirty="0"/>
              <a:t></a:t>
            </a:r>
            <a:r>
              <a:rPr lang="en-IN" sz="1800" b="1" dirty="0" err="1"/>
              <a:t>Postmeningococcal</a:t>
            </a:r>
            <a:r>
              <a:rPr lang="en-IN" sz="1800" b="1" dirty="0"/>
              <a:t> reactive disease </a:t>
            </a:r>
            <a:r>
              <a:rPr lang="en-IN" sz="1800" dirty="0"/>
              <a:t>- Immune complexes</a:t>
            </a:r>
            <a:r>
              <a:rPr lang="en-IN" sz="1800" b="1" dirty="0"/>
              <a:t> </a:t>
            </a:r>
            <a:r>
              <a:rPr lang="en-IN" sz="1800" dirty="0"/>
              <a:t>develop 4–10 days later </a:t>
            </a:r>
            <a:r>
              <a:rPr lang="en-IN" sz="1800" dirty="0">
                <a:sym typeface="Wingdings" pitchFamily="2" charset="2"/>
              </a:rPr>
              <a:t></a:t>
            </a:r>
            <a:r>
              <a:rPr lang="en-IN" sz="1800" dirty="0"/>
              <a:t>arthritis, rash, </a:t>
            </a:r>
            <a:r>
              <a:rPr lang="en-IN" sz="1800" dirty="0" err="1"/>
              <a:t>iritis</a:t>
            </a:r>
            <a:r>
              <a:rPr lang="en-IN" sz="1800" dirty="0"/>
              <a:t>, pericarditis, </a:t>
            </a:r>
            <a:r>
              <a:rPr lang="en-IN" sz="1800" dirty="0" err="1"/>
              <a:t>polyserositis</a:t>
            </a:r>
            <a:r>
              <a:rPr lang="en-IN" sz="1800" dirty="0"/>
              <a:t>, and fever</a:t>
            </a:r>
          </a:p>
          <a:p>
            <a:r>
              <a:rPr lang="en-IN" sz="1800" dirty="0"/>
              <a:t></a:t>
            </a:r>
            <a:r>
              <a:rPr lang="en-IN" sz="1800" b="1" dirty="0"/>
              <a:t>Mortality </a:t>
            </a:r>
            <a:r>
              <a:rPr lang="en-IN" sz="1800" dirty="0"/>
              <a:t>- &gt;10%, up to 50% when untreated and high frequency (&gt;10%) of severe sequelae.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1780</TotalTime>
  <Words>728</Words>
  <Application>Microsoft Office PowerPoint</Application>
  <PresentationFormat>On-screen Show (16:9)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Neisseria Meningitidis (Meningococcus)</vt:lpstr>
      <vt:lpstr>General features</vt:lpstr>
      <vt:lpstr>Morphology</vt:lpstr>
      <vt:lpstr>Virulence Factors</vt:lpstr>
      <vt:lpstr>EPIDEMIOLOGY</vt:lpstr>
      <vt:lpstr>EPIDEMIOLOGY</vt:lpstr>
      <vt:lpstr>Pathogenesis</vt:lpstr>
      <vt:lpstr>Clinical Manifestations</vt:lpstr>
      <vt:lpstr>Clinical Manifestations</vt:lpstr>
      <vt:lpstr>Laboratory Diagnosis</vt:lpstr>
      <vt:lpstr>CSF Examination</vt:lpstr>
      <vt:lpstr>CSF Microscopy</vt:lpstr>
      <vt:lpstr>Lab Diagnosis</vt:lpstr>
      <vt:lpstr>Prevention</vt:lpstr>
      <vt:lpstr>Prevention</vt:lpstr>
      <vt:lpstr>Reference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dolly rastogi</cp:lastModifiedBy>
  <cp:revision>162</cp:revision>
  <dcterms:created xsi:type="dcterms:W3CDTF">2013-08-21T19:17:07Z</dcterms:created>
  <dcterms:modified xsi:type="dcterms:W3CDTF">2021-12-27T14:53:46Z</dcterms:modified>
</cp:coreProperties>
</file>