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7" r:id="rId2"/>
    <p:sldId id="258" r:id="rId3"/>
    <p:sldId id="263" r:id="rId4"/>
    <p:sldId id="264" r:id="rId5"/>
    <p:sldId id="265" r:id="rId6"/>
    <p:sldId id="259" r:id="rId7"/>
    <p:sldId id="260" r:id="rId8"/>
    <p:sldId id="261" r:id="rId9"/>
    <p:sldId id="262" r:id="rId10"/>
    <p:sldId id="266" r:id="rId11"/>
    <p:sldId id="267" r:id="rId12"/>
    <p:sldId id="268" r:id="rId13"/>
    <p:sldId id="269" r:id="rId14"/>
    <p:sldId id="270" r:id="rId15"/>
    <p:sldId id="271" r:id="rId16"/>
    <p:sldId id="274" r:id="rId17"/>
    <p:sldId id="275" r:id="rId18"/>
    <p:sldId id="278" r:id="rId19"/>
    <p:sldId id="281" r:id="rId20"/>
    <p:sldId id="285" r:id="rId21"/>
    <p:sldId id="283"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879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885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551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88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064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6674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195839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0027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254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421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53163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2831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790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7421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22314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569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139098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5.xml" /></Relationships>
</file>

<file path=ppt/slides/_rels/slide1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jpg"/>
          <p:cNvPicPr>
            <a:picLocks noChangeAspect="1"/>
          </p:cNvPicPr>
          <p:nvPr/>
        </p:nvPicPr>
        <p:blipFill>
          <a:blip r:embed="rId2"/>
          <a:stretch>
            <a:fillRect/>
          </a:stretch>
        </p:blipFill>
        <p:spPr>
          <a:xfrm>
            <a:off x="6705960" y="303190"/>
            <a:ext cx="2438040" cy="2287350"/>
          </a:xfrm>
          <a:prstGeom prst="rect">
            <a:avLst/>
          </a:prstGeom>
        </p:spPr>
      </p:pic>
      <p:sp>
        <p:nvSpPr>
          <p:cNvPr id="6" name="Title 5">
            <a:extLst>
              <a:ext uri="{FF2B5EF4-FFF2-40B4-BE49-F238E27FC236}">
                <a16:creationId xmlns:a16="http://schemas.microsoft.com/office/drawing/2014/main" id="{C6A079C3-B4C6-C74E-ADF8-0F472BC2AA78}"/>
              </a:ext>
            </a:extLst>
          </p:cNvPr>
          <p:cNvSpPr>
            <a:spLocks noGrp="1"/>
          </p:cNvSpPr>
          <p:nvPr>
            <p:ph type="title"/>
          </p:nvPr>
        </p:nvSpPr>
        <p:spPr>
          <a:xfrm>
            <a:off x="-681586" y="2462315"/>
            <a:ext cx="7387546" cy="1577115"/>
          </a:xfrm>
        </p:spPr>
        <p:txBody>
          <a:bodyPr>
            <a:noAutofit/>
          </a:bodyPr>
          <a:lstStyle/>
          <a:p>
            <a:r>
              <a:rPr lang="en-GB" sz="5400">
                <a:latin typeface="Algerian" pitchFamily="82" charset="0"/>
              </a:rPr>
              <a:t>         O</a:t>
            </a:r>
            <a:r>
              <a:rPr lang="en-GB" sz="5400">
                <a:solidFill>
                  <a:srgbClr val="00B0F0"/>
                </a:solidFill>
                <a:latin typeface="Algerian" pitchFamily="82" charset="0"/>
              </a:rPr>
              <a:t>p</a:t>
            </a:r>
            <a:r>
              <a:rPr lang="en-GB" sz="5400">
                <a:solidFill>
                  <a:schemeClr val="accent5"/>
                </a:solidFill>
                <a:latin typeface="Algerian" pitchFamily="82" charset="0"/>
              </a:rPr>
              <a:t>E</a:t>
            </a:r>
            <a:r>
              <a:rPr lang="en-GB" sz="5400">
                <a:solidFill>
                  <a:srgbClr val="7030A0"/>
                </a:solidFill>
                <a:latin typeface="Algerian" pitchFamily="82" charset="0"/>
              </a:rPr>
              <a:t>N </a:t>
            </a:r>
            <a:r>
              <a:rPr lang="en-GB" sz="5400">
                <a:solidFill>
                  <a:schemeClr val="accent4"/>
                </a:solidFill>
                <a:latin typeface="Algerian" pitchFamily="82" charset="0"/>
              </a:rPr>
              <a:t>E</a:t>
            </a:r>
            <a:r>
              <a:rPr lang="en-GB" sz="5400">
                <a:solidFill>
                  <a:srgbClr val="0070C0"/>
                </a:solidFill>
                <a:latin typeface="Algerian" pitchFamily="82" charset="0"/>
              </a:rPr>
              <a:t>D</a:t>
            </a:r>
            <a:r>
              <a:rPr lang="en-GB" sz="5400">
                <a:solidFill>
                  <a:schemeClr val="accent3"/>
                </a:solidFill>
                <a:latin typeface="Algerian" pitchFamily="82" charset="0"/>
              </a:rPr>
              <a:t>u</a:t>
            </a:r>
            <a:r>
              <a:rPr lang="en-GB" sz="5400">
                <a:solidFill>
                  <a:srgbClr val="7030A0"/>
                </a:solidFill>
                <a:latin typeface="Algerian" pitchFamily="82" charset="0"/>
              </a:rPr>
              <a:t>c</a:t>
            </a:r>
            <a:r>
              <a:rPr lang="en-GB" sz="5400">
                <a:solidFill>
                  <a:srgbClr val="FF0000"/>
                </a:solidFill>
                <a:latin typeface="Algerian" pitchFamily="82" charset="0"/>
              </a:rPr>
              <a:t>a</a:t>
            </a:r>
            <a:r>
              <a:rPr lang="en-GB" sz="5400">
                <a:solidFill>
                  <a:schemeClr val="accent2"/>
                </a:solidFill>
                <a:latin typeface="Algerian" pitchFamily="82" charset="0"/>
              </a:rPr>
              <a:t>t</a:t>
            </a:r>
            <a:r>
              <a:rPr lang="en-GB" sz="5400">
                <a:solidFill>
                  <a:schemeClr val="accent4"/>
                </a:solidFill>
                <a:latin typeface="Algerian" pitchFamily="82" charset="0"/>
              </a:rPr>
              <a:t>I</a:t>
            </a:r>
            <a:r>
              <a:rPr lang="en-GB" sz="5400">
                <a:solidFill>
                  <a:srgbClr val="0070C0"/>
                </a:solidFill>
                <a:latin typeface="Algerian" pitchFamily="82" charset="0"/>
              </a:rPr>
              <a:t>o</a:t>
            </a:r>
            <a:r>
              <a:rPr lang="en-GB" sz="5400">
                <a:solidFill>
                  <a:schemeClr val="accent3"/>
                </a:solidFill>
                <a:latin typeface="Algerian" pitchFamily="82" charset="0"/>
              </a:rPr>
              <a:t>n</a:t>
            </a:r>
            <a:endParaRPr lang="en-US" sz="5400">
              <a:latin typeface="Algerian" pitchFamily="82" charset="0"/>
            </a:endParaRPr>
          </a:p>
        </p:txBody>
      </p:sp>
      <p:sp>
        <p:nvSpPr>
          <p:cNvPr id="8" name="Content Placeholder 7">
            <a:extLst>
              <a:ext uri="{FF2B5EF4-FFF2-40B4-BE49-F238E27FC236}">
                <a16:creationId xmlns:a16="http://schemas.microsoft.com/office/drawing/2014/main" id="{80CCCE04-B8BF-7A49-AE9C-A79131D91C5A}"/>
              </a:ext>
            </a:extLst>
          </p:cNvPr>
          <p:cNvSpPr>
            <a:spLocks noGrp="1"/>
          </p:cNvSpPr>
          <p:nvPr>
            <p:ph idx="1"/>
          </p:nvPr>
        </p:nvSpPr>
        <p:spPr>
          <a:xfrm>
            <a:off x="2479798" y="4039430"/>
            <a:ext cx="7148585" cy="1833240"/>
          </a:xfrm>
        </p:spPr>
        <p:txBody>
          <a:bodyPr>
            <a:normAutofit/>
          </a:bodyPr>
          <a:lstStyle/>
          <a:p>
            <a:pPr marL="0" indent="0">
              <a:buNone/>
            </a:pPr>
            <a:r>
              <a:rPr lang="en-GB" sz="3200">
                <a:solidFill>
                  <a:srgbClr val="0070C0"/>
                </a:solidFill>
                <a:latin typeface="Franklin Gothic Medium" panose="020B0603020102020204" pitchFamily="34" charset="0"/>
              </a:rPr>
              <a:t>Anupama Yadav ,Assistant Professor, Department of Education ,Chhatrapati Shahu Ji Maharaj University,Kanpur</a:t>
            </a:r>
            <a:endParaRPr lang="en-US" sz="3200">
              <a:solidFill>
                <a:srgbClr val="0070C0"/>
              </a:solidFill>
              <a:latin typeface="Franklin Gothic Medium" panose="020B0603020102020204" pitchFamily="34" charset="0"/>
            </a:endParaRPr>
          </a:p>
        </p:txBody>
      </p:sp>
      <p:sp>
        <p:nvSpPr>
          <p:cNvPr id="12" name="Title 11">
            <a:extLst>
              <a:ext uri="{FF2B5EF4-FFF2-40B4-BE49-F238E27FC236}">
                <a16:creationId xmlns:a16="http://schemas.microsoft.com/office/drawing/2014/main" id="{965A4FE1-5CE9-024F-B753-5EFA6399A8EA}"/>
              </a:ext>
            </a:extLst>
          </p:cNvPr>
          <p:cNvSpPr>
            <a:spLocks noGrp="1"/>
          </p:cNvSpPr>
          <p:nvPr>
            <p:ph type="title"/>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latin typeface="Algerian" pitchFamily="82" charset="0"/>
              </a:rPr>
              <a:t>Contd……</a:t>
            </a:r>
          </a:p>
        </p:txBody>
      </p:sp>
      <p:sp>
        <p:nvSpPr>
          <p:cNvPr id="3" name="Content Placeholder 2"/>
          <p:cNvSpPr>
            <a:spLocks noGrp="1"/>
          </p:cNvSpPr>
          <p:nvPr>
            <p:ph idx="1"/>
          </p:nvPr>
        </p:nvSpPr>
        <p:spPr>
          <a:xfrm>
            <a:off x="362458" y="2097613"/>
            <a:ext cx="8596668" cy="3880773"/>
          </a:xfrm>
        </p:spPr>
        <p:txBody>
          <a:bodyPr>
            <a:normAutofit/>
          </a:bodyPr>
          <a:lstStyle/>
          <a:p>
            <a:pPr algn="just"/>
            <a:r>
              <a:rPr lang="en-US" sz="2800" dirty="0">
                <a:solidFill>
                  <a:srgbClr val="FF0000"/>
                </a:solidFill>
                <a:latin typeface="Franklin Gothic Medium" panose="020B0603020102020204" pitchFamily="34" charset="0"/>
              </a:rPr>
              <a:t>In order to facilitate the students a study centre is set up in each area, in which the system of radio, TV and tape recorder etc is maintained.</a:t>
            </a:r>
          </a:p>
          <a:p>
            <a:pPr algn="just"/>
            <a:r>
              <a:rPr lang="en-US" sz="2800" dirty="0">
                <a:solidFill>
                  <a:srgbClr val="FF0000"/>
                </a:solidFill>
                <a:latin typeface="Franklin Gothic Medium" panose="020B0603020102020204" pitchFamily="34" charset="0"/>
              </a:rPr>
              <a:t>To provide complete information about the subject matter, the students are provided with a text cassettes, video cassettes rental system.</a:t>
            </a:r>
          </a:p>
          <a:p>
            <a:pPr algn="just"/>
            <a:r>
              <a:rPr lang="en-US" sz="2800" dirty="0">
                <a:solidFill>
                  <a:srgbClr val="FF0000"/>
                </a:solidFill>
                <a:latin typeface="Franklin Gothic Medium" panose="020B0603020102020204" pitchFamily="34" charset="0"/>
              </a:rPr>
              <a:t>The curriculum teachers the medium of teaching and accessories for the students themselves.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70C0"/>
                </a:solidFill>
                <a:latin typeface="Algerian" pitchFamily="82" charset="0"/>
              </a:rPr>
              <a:t>Contd….</a:t>
            </a:r>
          </a:p>
        </p:txBody>
      </p:sp>
      <p:sp>
        <p:nvSpPr>
          <p:cNvPr id="3" name="Content Placeholder 2"/>
          <p:cNvSpPr>
            <a:spLocks noGrp="1"/>
          </p:cNvSpPr>
          <p:nvPr>
            <p:ph idx="1"/>
          </p:nvPr>
        </p:nvSpPr>
        <p:spPr>
          <a:xfrm>
            <a:off x="677334" y="2160589"/>
            <a:ext cx="7419478" cy="3880773"/>
          </a:xfrm>
        </p:spPr>
        <p:txBody>
          <a:bodyPr>
            <a:normAutofit/>
          </a:bodyPr>
          <a:lstStyle/>
          <a:p>
            <a:pPr algn="just"/>
            <a:r>
              <a:rPr lang="en-US" sz="2800" dirty="0">
                <a:solidFill>
                  <a:schemeClr val="accent4"/>
                </a:solidFill>
                <a:latin typeface="Franklin Gothic Medium" panose="020B0603020102020204" pitchFamily="34" charset="0"/>
              </a:rPr>
              <a:t>In all the courses, students must be present in the study centers for a week or two weeks or attendance is mandatory for B.ed and M.ed courses.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168971" cy="1162702"/>
          </a:xfrm>
        </p:spPr>
        <p:txBody>
          <a:bodyPr>
            <a:normAutofit fontScale="90000"/>
          </a:bodyPr>
          <a:lstStyle/>
          <a:p>
            <a:r>
              <a:rPr lang="en-US" b="1" u="sng" dirty="0">
                <a:solidFill>
                  <a:srgbClr val="FF0000"/>
                </a:solidFill>
                <a:latin typeface="Algerian" pitchFamily="82" charset="0"/>
              </a:rPr>
              <a:t>Establishment Of Open Universities In India</a:t>
            </a:r>
          </a:p>
        </p:txBody>
      </p:sp>
      <p:sp>
        <p:nvSpPr>
          <p:cNvPr id="3" name="Content Placeholder 2"/>
          <p:cNvSpPr>
            <a:spLocks noGrp="1"/>
          </p:cNvSpPr>
          <p:nvPr>
            <p:ph idx="1"/>
          </p:nvPr>
        </p:nvSpPr>
        <p:spPr/>
        <p:txBody>
          <a:bodyPr>
            <a:noAutofit/>
          </a:bodyPr>
          <a:lstStyle/>
          <a:p>
            <a:r>
              <a:rPr lang="en-US" sz="2800" dirty="0">
                <a:solidFill>
                  <a:srgbClr val="002060"/>
                </a:solidFill>
                <a:latin typeface="Franklin Gothic Medium" panose="020B0603020102020204" pitchFamily="34" charset="0"/>
              </a:rPr>
              <a:t>Indra Gandhi National Open University, 1985, New Delhi.</a:t>
            </a:r>
          </a:p>
          <a:p>
            <a:r>
              <a:rPr lang="en-US" sz="2800" dirty="0">
                <a:solidFill>
                  <a:srgbClr val="002060"/>
                </a:solidFill>
                <a:latin typeface="Franklin Gothic Medium" panose="020B0603020102020204" pitchFamily="34" charset="0"/>
              </a:rPr>
              <a:t>Dr. B. R. Ambedkar University, 1982, Hydrabad.</a:t>
            </a:r>
          </a:p>
          <a:p>
            <a:r>
              <a:rPr lang="en-US" sz="2800" dirty="0">
                <a:solidFill>
                  <a:srgbClr val="002060"/>
                </a:solidFill>
                <a:latin typeface="Franklin Gothic Medium" panose="020B0603020102020204" pitchFamily="34" charset="0"/>
              </a:rPr>
              <a:t>Vardhman Mahavir Open University Open University, 1987, Kota, Rajasthan.</a:t>
            </a:r>
          </a:p>
          <a:p>
            <a:r>
              <a:rPr lang="en-US" sz="2800" dirty="0">
                <a:solidFill>
                  <a:srgbClr val="002060"/>
                </a:solidFill>
                <a:latin typeface="Franklin Gothic Medium" panose="020B0603020102020204" pitchFamily="34" charset="0"/>
              </a:rPr>
              <a:t>Nalanda Open University, 1987, Patna, Bihar.</a:t>
            </a:r>
          </a:p>
          <a:p>
            <a:r>
              <a:rPr lang="en-US" sz="2800" dirty="0">
                <a:solidFill>
                  <a:srgbClr val="002060"/>
                </a:solidFill>
                <a:latin typeface="Franklin Gothic Medium" panose="020B0603020102020204" pitchFamily="34" charset="0"/>
              </a:rPr>
              <a:t>Yashwant Rao Chahhar Open University, 1989, Maharastra.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4"/>
                </a:solidFill>
                <a:latin typeface="Algerian" pitchFamily="82" charset="0"/>
              </a:rPr>
              <a:t>Contd…</a:t>
            </a:r>
          </a:p>
        </p:txBody>
      </p:sp>
      <p:sp>
        <p:nvSpPr>
          <p:cNvPr id="3" name="Content Placeholder 2"/>
          <p:cNvSpPr>
            <a:spLocks noGrp="1"/>
          </p:cNvSpPr>
          <p:nvPr>
            <p:ph idx="1"/>
          </p:nvPr>
        </p:nvSpPr>
        <p:spPr/>
        <p:txBody>
          <a:bodyPr>
            <a:normAutofit/>
          </a:bodyPr>
          <a:lstStyle/>
          <a:p>
            <a:r>
              <a:rPr lang="en-US" sz="2800" dirty="0">
                <a:solidFill>
                  <a:schemeClr val="accent2"/>
                </a:solidFill>
                <a:latin typeface="Franklin Gothic Medium" panose="020B0603020102020204" pitchFamily="34" charset="0"/>
              </a:rPr>
              <a:t>Madhya Pradesh Bhoj Open University, 1991, MP.</a:t>
            </a:r>
          </a:p>
          <a:p>
            <a:r>
              <a:rPr lang="en-US" sz="2800" dirty="0">
                <a:solidFill>
                  <a:schemeClr val="accent2"/>
                </a:solidFill>
                <a:latin typeface="Franklin Gothic Medium" panose="020B0603020102020204" pitchFamily="34" charset="0"/>
              </a:rPr>
              <a:t>Dr. Baba Sahib Ambedkar Open University, 1994, Gujarat.</a:t>
            </a:r>
          </a:p>
          <a:p>
            <a:r>
              <a:rPr lang="en-US" sz="2800" dirty="0">
                <a:solidFill>
                  <a:schemeClr val="accent2"/>
                </a:solidFill>
                <a:latin typeface="Franklin Gothic Medium" panose="020B0603020102020204" pitchFamily="34" charset="0"/>
              </a:rPr>
              <a:t>Karnataka State Open University, 1996, Karnataka.</a:t>
            </a:r>
          </a:p>
          <a:p>
            <a:r>
              <a:rPr lang="en-US" sz="2800" dirty="0">
                <a:solidFill>
                  <a:schemeClr val="accent2"/>
                </a:solidFill>
                <a:latin typeface="Franklin Gothic Medium" panose="020B0603020102020204" pitchFamily="34" charset="0"/>
              </a:rPr>
              <a:t>Neta Ji Subhash Open University, 1997, Kolkata.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2"/>
                </a:solidFill>
                <a:latin typeface="Algerian" pitchFamily="82" charset="0"/>
              </a:rPr>
              <a:t>Contd…..</a:t>
            </a:r>
          </a:p>
        </p:txBody>
      </p:sp>
      <p:sp>
        <p:nvSpPr>
          <p:cNvPr id="3" name="Content Placeholder 2"/>
          <p:cNvSpPr>
            <a:spLocks noGrp="1"/>
          </p:cNvSpPr>
          <p:nvPr>
            <p:ph idx="1"/>
          </p:nvPr>
        </p:nvSpPr>
        <p:spPr>
          <a:xfrm>
            <a:off x="547332" y="1782737"/>
            <a:ext cx="8596668" cy="4595751"/>
          </a:xfrm>
        </p:spPr>
        <p:txBody>
          <a:bodyPr>
            <a:noAutofit/>
          </a:bodyPr>
          <a:lstStyle/>
          <a:p>
            <a:pPr algn="just"/>
            <a:r>
              <a:rPr lang="en-US" sz="2800" dirty="0">
                <a:solidFill>
                  <a:schemeClr val="accent4"/>
                </a:solidFill>
                <a:latin typeface="Franklin Gothic Medium" panose="020B0603020102020204" pitchFamily="34" charset="0"/>
              </a:rPr>
              <a:t>Uttar Pradesh Rajshri Tandon Open University, 1998, UP.</a:t>
            </a:r>
          </a:p>
          <a:p>
            <a:pPr algn="just"/>
            <a:r>
              <a:rPr lang="en-US" sz="2800" dirty="0">
                <a:solidFill>
                  <a:schemeClr val="accent4"/>
                </a:solidFill>
                <a:latin typeface="Franklin Gothic Medium" panose="020B0603020102020204" pitchFamily="34" charset="0"/>
              </a:rPr>
              <a:t>Tamilnadu Open University, 1992, Chennai, Tamilnadu.</a:t>
            </a:r>
          </a:p>
          <a:p>
            <a:pPr algn="just"/>
            <a:r>
              <a:rPr lang="en-US" sz="2800" dirty="0">
                <a:solidFill>
                  <a:schemeClr val="accent4"/>
                </a:solidFill>
                <a:latin typeface="Franklin Gothic Medium" panose="020B0603020102020204" pitchFamily="34" charset="0"/>
              </a:rPr>
              <a:t>Pt. Sunder Lal Sharma Open University, 2005, Chhattisgarh.</a:t>
            </a:r>
          </a:p>
          <a:p>
            <a:pPr algn="just"/>
            <a:r>
              <a:rPr lang="en-US" sz="2800" dirty="0">
                <a:solidFill>
                  <a:schemeClr val="accent4"/>
                </a:solidFill>
                <a:latin typeface="Franklin Gothic Medium" panose="020B0603020102020204" pitchFamily="34" charset="0"/>
              </a:rPr>
              <a:t>Uttrakhand Open University, Uttaranchal.</a:t>
            </a:r>
          </a:p>
          <a:p>
            <a:pPr algn="just"/>
            <a:r>
              <a:rPr lang="en-US" sz="2800" dirty="0">
                <a:solidFill>
                  <a:schemeClr val="accent4"/>
                </a:solidFill>
                <a:latin typeface="Franklin Gothic Medium" panose="020B0603020102020204" pitchFamily="34" charset="0"/>
              </a:rPr>
              <a:t>Krishnakant Handaki Open University, Assam.</a:t>
            </a:r>
          </a:p>
          <a:p>
            <a:pPr algn="just"/>
            <a:r>
              <a:rPr lang="en-US" sz="2800" dirty="0">
                <a:solidFill>
                  <a:schemeClr val="accent4"/>
                </a:solidFill>
                <a:latin typeface="Franklin Gothic Medium" panose="020B0603020102020204" pitchFamily="34" charset="0"/>
              </a:rPr>
              <a:t>Global Open University.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70C0"/>
                </a:solidFill>
              </a:rPr>
              <a:t>Advantages Of Open Universities</a:t>
            </a:r>
          </a:p>
        </p:txBody>
      </p:sp>
      <p:sp>
        <p:nvSpPr>
          <p:cNvPr id="3" name="Content Placeholder 2"/>
          <p:cNvSpPr>
            <a:spLocks noGrp="1"/>
          </p:cNvSpPr>
          <p:nvPr>
            <p:ph idx="1"/>
          </p:nvPr>
        </p:nvSpPr>
        <p:spPr>
          <a:xfrm>
            <a:off x="362458" y="1854709"/>
            <a:ext cx="8596668" cy="4901631"/>
          </a:xfrm>
        </p:spPr>
        <p:txBody>
          <a:bodyPr>
            <a:noAutofit/>
          </a:bodyPr>
          <a:lstStyle/>
          <a:p>
            <a:r>
              <a:rPr lang="en-US" sz="2800" dirty="0">
                <a:solidFill>
                  <a:schemeClr val="accent4">
                    <a:lumMod val="75000"/>
                  </a:schemeClr>
                </a:solidFill>
                <a:latin typeface="Franklin Gothic Medium" panose="020B0603020102020204" pitchFamily="34" charset="0"/>
              </a:rPr>
              <a:t>The choice of public curriculum succeeds in better knowledge by conforming to its interest and qualification.</a:t>
            </a:r>
          </a:p>
          <a:p>
            <a:r>
              <a:rPr lang="en-US" sz="2800" dirty="0">
                <a:solidFill>
                  <a:schemeClr val="accent4">
                    <a:lumMod val="75000"/>
                  </a:schemeClr>
                </a:solidFill>
                <a:latin typeface="Franklin Gothic Medium" panose="020B0603020102020204" pitchFamily="34" charset="0"/>
              </a:rPr>
              <a:t>Higher education is spreading rapidly in the country.</a:t>
            </a:r>
          </a:p>
          <a:p>
            <a:r>
              <a:rPr lang="en-US" sz="2800" dirty="0">
                <a:solidFill>
                  <a:schemeClr val="accent4">
                    <a:lumMod val="75000"/>
                  </a:schemeClr>
                </a:solidFill>
                <a:latin typeface="Franklin Gothic Medium" panose="020B0603020102020204" pitchFamily="34" charset="0"/>
              </a:rPr>
              <a:t>Due to limited selected entrance, qualitative improvement in the level of higher education has been possible.</a:t>
            </a:r>
          </a:p>
          <a:p>
            <a:r>
              <a:rPr lang="en-US" sz="2800" dirty="0">
                <a:solidFill>
                  <a:schemeClr val="accent4">
                    <a:lumMod val="75000"/>
                  </a:schemeClr>
                </a:solidFill>
                <a:latin typeface="Franklin Gothic Medium" panose="020B0603020102020204" pitchFamily="34" charset="0"/>
              </a:rPr>
              <a:t>Higher education for women and men deprived of education is open to them.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latin typeface="Algerian" pitchFamily="82" charset="0"/>
              </a:rPr>
              <a:t>Contd…..</a:t>
            </a:r>
          </a:p>
        </p:txBody>
      </p:sp>
      <p:sp>
        <p:nvSpPr>
          <p:cNvPr id="3" name="Content Placeholder 2"/>
          <p:cNvSpPr>
            <a:spLocks noGrp="1"/>
          </p:cNvSpPr>
          <p:nvPr>
            <p:ph idx="1"/>
          </p:nvPr>
        </p:nvSpPr>
        <p:spPr>
          <a:xfrm>
            <a:off x="547332" y="2304533"/>
            <a:ext cx="7396540" cy="1743874"/>
          </a:xfrm>
        </p:spPr>
        <p:txBody>
          <a:bodyPr>
            <a:normAutofit/>
          </a:bodyPr>
          <a:lstStyle/>
          <a:p>
            <a:r>
              <a:rPr lang="en-US" sz="2800" dirty="0">
                <a:solidFill>
                  <a:schemeClr val="accent5"/>
                </a:solidFill>
                <a:latin typeface="Franklin Gothic Medium" panose="020B0603020102020204" pitchFamily="34" charset="0"/>
              </a:rPr>
              <a:t>Open Universities are also providing to be beneficial for the area on social economic reforms.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7734"/>
            <a:ext cx="8596668" cy="1320800"/>
          </a:xfrm>
        </p:spPr>
        <p:txBody>
          <a:bodyPr>
            <a:normAutofit/>
          </a:bodyPr>
          <a:lstStyle/>
          <a:p>
            <a:r>
              <a:rPr lang="en-US" b="1" u="sng" dirty="0">
                <a:solidFill>
                  <a:srgbClr val="FF0000"/>
                </a:solidFill>
                <a:latin typeface="Algerian" pitchFamily="82" charset="0"/>
              </a:rPr>
              <a:t>Problems Of Open Education and Remedies</a:t>
            </a:r>
          </a:p>
        </p:txBody>
      </p:sp>
      <p:sp>
        <p:nvSpPr>
          <p:cNvPr id="3" name="Content Placeholder 2"/>
          <p:cNvSpPr>
            <a:spLocks noGrp="1"/>
          </p:cNvSpPr>
          <p:nvPr>
            <p:ph idx="1"/>
          </p:nvPr>
        </p:nvSpPr>
        <p:spPr>
          <a:xfrm>
            <a:off x="677334" y="1588534"/>
            <a:ext cx="8596668" cy="5149813"/>
          </a:xfrm>
        </p:spPr>
        <p:txBody>
          <a:bodyPr>
            <a:noAutofit/>
          </a:bodyPr>
          <a:lstStyle/>
          <a:p>
            <a:r>
              <a:rPr lang="en-US" sz="2800" dirty="0">
                <a:solidFill>
                  <a:srgbClr val="7030A0"/>
                </a:solidFill>
                <a:latin typeface="Franklin Gothic Medium" panose="020B0603020102020204" pitchFamily="34" charset="0"/>
              </a:rPr>
              <a:t>Lack of able teachers of open education</a:t>
            </a:r>
          </a:p>
          <a:p>
            <a:endParaRPr lang="en-US" sz="2800" dirty="0">
              <a:solidFill>
                <a:srgbClr val="7030A0"/>
              </a:solidFill>
              <a:latin typeface="Franklin Gothic Medium" panose="020B0603020102020204" pitchFamily="34" charset="0"/>
            </a:endParaRPr>
          </a:p>
          <a:p>
            <a:r>
              <a:rPr lang="en-US" sz="2800" dirty="0">
                <a:solidFill>
                  <a:srgbClr val="7030A0"/>
                </a:solidFill>
                <a:latin typeface="Franklin Gothic Medium" panose="020B0603020102020204" pitchFamily="34" charset="0"/>
              </a:rPr>
              <a:t>Problem of construction of suitable material</a:t>
            </a:r>
          </a:p>
          <a:p>
            <a:pPr>
              <a:buNone/>
            </a:pPr>
            <a:endParaRPr lang="en-US" sz="2800" dirty="0">
              <a:solidFill>
                <a:srgbClr val="7030A0"/>
              </a:solidFill>
              <a:latin typeface="Franklin Gothic Medium" panose="020B0603020102020204" pitchFamily="34" charset="0"/>
            </a:endParaRPr>
          </a:p>
          <a:p>
            <a:r>
              <a:rPr lang="en-US" sz="2800" dirty="0">
                <a:solidFill>
                  <a:srgbClr val="7030A0"/>
                </a:solidFill>
                <a:latin typeface="Franklin Gothic Medium" panose="020B0603020102020204" pitchFamily="34" charset="0"/>
              </a:rPr>
              <a:t>Problem of broadcast of study material</a:t>
            </a:r>
          </a:p>
          <a:p>
            <a:endParaRPr lang="en-US" sz="2800" dirty="0">
              <a:solidFill>
                <a:srgbClr val="7030A0"/>
              </a:solidFill>
              <a:latin typeface="Franklin Gothic Medium" panose="020B0603020102020204" pitchFamily="34" charset="0"/>
            </a:endParaRPr>
          </a:p>
          <a:p>
            <a:r>
              <a:rPr lang="en-US" sz="2800" dirty="0">
                <a:solidFill>
                  <a:srgbClr val="7030A0"/>
                </a:solidFill>
                <a:latin typeface="Franklin Gothic Medium" panose="020B0603020102020204" pitchFamily="34" charset="0"/>
              </a:rPr>
              <a:t>Problem of unsuitability of study centers</a:t>
            </a:r>
          </a:p>
          <a:p>
            <a:endParaRPr lang="en-US" sz="2800" dirty="0">
              <a:solidFill>
                <a:srgbClr val="7030A0"/>
              </a:solidFill>
              <a:latin typeface="Franklin Gothic Medium" panose="020B0603020102020204" pitchFamily="34" charset="0"/>
            </a:endParaRPr>
          </a:p>
          <a:p>
            <a:r>
              <a:rPr lang="en-US" sz="2800" dirty="0">
                <a:solidFill>
                  <a:srgbClr val="7030A0"/>
                </a:solidFill>
                <a:latin typeface="Franklin Gothic Medium" panose="020B0603020102020204" pitchFamily="34" charset="0"/>
              </a:rPr>
              <a:t>Problem of execution contact programs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568" y="102021"/>
            <a:ext cx="8229600" cy="868362"/>
          </a:xfrm>
        </p:spPr>
        <p:txBody>
          <a:bodyPr>
            <a:normAutofit fontScale="90000"/>
          </a:bodyPr>
          <a:lstStyle/>
          <a:p>
            <a:r>
              <a:rPr lang="en-US" u="sng" dirty="0">
                <a:solidFill>
                  <a:srgbClr val="00B050"/>
                </a:solidFill>
                <a:latin typeface="Algerian" pitchFamily="82" charset="0"/>
              </a:rPr>
              <a:t>Indira Gandhi National Open University</a:t>
            </a:r>
          </a:p>
        </p:txBody>
      </p:sp>
      <p:sp>
        <p:nvSpPr>
          <p:cNvPr id="5" name="Text Placeholder 4"/>
          <p:cNvSpPr>
            <a:spLocks noGrp="1"/>
          </p:cNvSpPr>
          <p:nvPr>
            <p:ph type="body" idx="1"/>
          </p:nvPr>
        </p:nvSpPr>
        <p:spPr/>
        <p:txBody>
          <a:bodyPr/>
          <a:lstStyle/>
          <a:p>
            <a:endParaRPr lang="en-US" dirty="0"/>
          </a:p>
        </p:txBody>
      </p:sp>
      <p:pic>
        <p:nvPicPr>
          <p:cNvPr id="4" name="Content Placeholder 3" descr="ignou-650-x-350_121815014756_647_081816040826.jpg"/>
          <p:cNvPicPr>
            <a:picLocks noGrp="1" noChangeAspect="1"/>
          </p:cNvPicPr>
          <p:nvPr>
            <p:ph sz="half" idx="2"/>
          </p:nvPr>
        </p:nvPicPr>
        <p:blipFill>
          <a:blip r:embed="rId2"/>
          <a:stretch>
            <a:fillRect/>
          </a:stretch>
        </p:blipFill>
        <p:spPr>
          <a:xfrm>
            <a:off x="206919" y="1524000"/>
            <a:ext cx="4290469" cy="4572000"/>
          </a:xfrm>
        </p:spPr>
      </p:pic>
      <p:sp>
        <p:nvSpPr>
          <p:cNvPr id="6" name="Text Placeholder 5"/>
          <p:cNvSpPr>
            <a:spLocks noGrp="1"/>
          </p:cNvSpPr>
          <p:nvPr>
            <p:ph type="body" sz="quarter" idx="3"/>
          </p:nvPr>
        </p:nvSpPr>
        <p:spPr/>
        <p:txBody>
          <a:bodyPr/>
          <a:lstStyle/>
          <a:p>
            <a:endParaRPr lang="en-US" dirty="0"/>
          </a:p>
        </p:txBody>
      </p:sp>
      <p:pic>
        <p:nvPicPr>
          <p:cNvPr id="1026" name="Picture 2" descr="C:\Users\Shivam\Desktop\ignou pics\banner-ignou.jpg"/>
          <p:cNvPicPr>
            <a:picLocks noGrp="1" noChangeAspect="1" noChangeArrowheads="1"/>
          </p:cNvPicPr>
          <p:nvPr>
            <p:ph sz="quarter" idx="4"/>
          </p:nvPr>
        </p:nvPicPr>
        <p:blipFill>
          <a:blip r:embed="rId3"/>
          <a:srcRect/>
          <a:stretch>
            <a:fillRect/>
          </a:stretch>
        </p:blipFill>
        <p:spPr bwMode="auto">
          <a:xfrm>
            <a:off x="4648200" y="1524000"/>
            <a:ext cx="4495800" cy="4572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ivam\Desktop\ignou pics\NIOS-1280x72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93" y="866197"/>
            <a:ext cx="2352627" cy="1000766"/>
          </a:xfrm>
        </p:spPr>
        <p:txBody>
          <a:bodyPr>
            <a:normAutofit/>
          </a:bodyPr>
          <a:lstStyle/>
          <a:p>
            <a:r>
              <a:rPr lang="en-US" sz="5400" b="1" u="sng" dirty="0">
                <a:solidFill>
                  <a:srgbClr val="7030A0"/>
                </a:solidFill>
                <a:latin typeface="Algerian" pitchFamily="82" charset="0"/>
              </a:rPr>
              <a:t>Topic</a:t>
            </a:r>
          </a:p>
        </p:txBody>
      </p:sp>
      <p:sp>
        <p:nvSpPr>
          <p:cNvPr id="5" name="TextBox 4">
            <a:extLst>
              <a:ext uri="{FF2B5EF4-FFF2-40B4-BE49-F238E27FC236}">
                <a16:creationId xmlns:a16="http://schemas.microsoft.com/office/drawing/2014/main" id="{87F6615C-4731-D043-8A35-B018C68240BD}"/>
              </a:ext>
            </a:extLst>
          </p:cNvPr>
          <p:cNvSpPr txBox="1"/>
          <p:nvPr/>
        </p:nvSpPr>
        <p:spPr>
          <a:xfrm>
            <a:off x="898331" y="2875002"/>
            <a:ext cx="8094213" cy="1107996"/>
          </a:xfrm>
          <a:prstGeom prst="rect">
            <a:avLst/>
          </a:prstGeom>
          <a:noFill/>
        </p:spPr>
        <p:txBody>
          <a:bodyPr wrap="square" rtlCol="0">
            <a:spAutoFit/>
          </a:bodyPr>
          <a:lstStyle/>
          <a:p>
            <a:pPr algn="l"/>
            <a:r>
              <a:rPr lang="en-GB" sz="6600">
                <a:latin typeface="Algerian" pitchFamily="82" charset="0"/>
              </a:rPr>
              <a:t> O</a:t>
            </a:r>
            <a:r>
              <a:rPr lang="en-GB" sz="6600">
                <a:solidFill>
                  <a:srgbClr val="00B0F0"/>
                </a:solidFill>
                <a:latin typeface="Algerian" pitchFamily="82" charset="0"/>
              </a:rPr>
              <a:t>p</a:t>
            </a:r>
            <a:r>
              <a:rPr lang="en-GB" sz="6600">
                <a:solidFill>
                  <a:schemeClr val="accent5"/>
                </a:solidFill>
                <a:latin typeface="Algerian" pitchFamily="82" charset="0"/>
              </a:rPr>
              <a:t>E</a:t>
            </a:r>
            <a:r>
              <a:rPr lang="en-GB" sz="6600">
                <a:solidFill>
                  <a:srgbClr val="7030A0"/>
                </a:solidFill>
                <a:latin typeface="Algerian" pitchFamily="82" charset="0"/>
              </a:rPr>
              <a:t>N </a:t>
            </a:r>
            <a:r>
              <a:rPr lang="en-GB" sz="6600">
                <a:solidFill>
                  <a:schemeClr val="accent4"/>
                </a:solidFill>
                <a:latin typeface="Algerian" pitchFamily="82" charset="0"/>
              </a:rPr>
              <a:t>E</a:t>
            </a:r>
            <a:r>
              <a:rPr lang="en-GB" sz="6600">
                <a:solidFill>
                  <a:srgbClr val="0070C0"/>
                </a:solidFill>
                <a:latin typeface="Algerian" pitchFamily="82" charset="0"/>
              </a:rPr>
              <a:t>D</a:t>
            </a:r>
            <a:r>
              <a:rPr lang="en-GB" sz="6600">
                <a:solidFill>
                  <a:schemeClr val="accent3"/>
                </a:solidFill>
                <a:latin typeface="Algerian" pitchFamily="82" charset="0"/>
              </a:rPr>
              <a:t>u</a:t>
            </a:r>
            <a:r>
              <a:rPr lang="en-GB" sz="6600">
                <a:solidFill>
                  <a:srgbClr val="7030A0"/>
                </a:solidFill>
                <a:latin typeface="Algerian" pitchFamily="82" charset="0"/>
              </a:rPr>
              <a:t>c</a:t>
            </a:r>
            <a:r>
              <a:rPr lang="en-GB" sz="6600">
                <a:solidFill>
                  <a:srgbClr val="FF0000"/>
                </a:solidFill>
                <a:latin typeface="Algerian" pitchFamily="82" charset="0"/>
              </a:rPr>
              <a:t>a</a:t>
            </a:r>
            <a:r>
              <a:rPr lang="en-GB" sz="6600">
                <a:solidFill>
                  <a:schemeClr val="accent2"/>
                </a:solidFill>
                <a:latin typeface="Algerian" pitchFamily="82" charset="0"/>
              </a:rPr>
              <a:t>t</a:t>
            </a:r>
            <a:r>
              <a:rPr lang="en-GB" sz="6600">
                <a:solidFill>
                  <a:schemeClr val="accent4"/>
                </a:solidFill>
                <a:latin typeface="Algerian" pitchFamily="82" charset="0"/>
              </a:rPr>
              <a:t>I</a:t>
            </a:r>
            <a:r>
              <a:rPr lang="en-GB" sz="6600">
                <a:solidFill>
                  <a:srgbClr val="0070C0"/>
                </a:solidFill>
                <a:latin typeface="Algerian" pitchFamily="82" charset="0"/>
              </a:rPr>
              <a:t>o</a:t>
            </a:r>
            <a:r>
              <a:rPr lang="en-GB" sz="6600">
                <a:solidFill>
                  <a:schemeClr val="accent3"/>
                </a:solidFill>
                <a:latin typeface="Algerian" pitchFamily="82" charset="0"/>
              </a:rPr>
              <a:t>n</a:t>
            </a:r>
            <a:endParaRPr lang="en-US" sz="6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0070C0"/>
                </a:solidFill>
                <a:latin typeface="Algerian" pitchFamily="82" charset="0"/>
              </a:rPr>
              <a:t>Headquarter : NIOS </a:t>
            </a:r>
          </a:p>
        </p:txBody>
      </p:sp>
      <p:pic>
        <p:nvPicPr>
          <p:cNvPr id="5122" name="Picture 2" descr="C:\Users\Shivam\Desktop\ignou pics\NEET_NIOS.jpg"/>
          <p:cNvPicPr>
            <a:picLocks noGrp="1" noChangeAspect="1" noChangeArrowheads="1"/>
          </p:cNvPicPr>
          <p:nvPr>
            <p:ph idx="1"/>
          </p:nvPr>
        </p:nvPicPr>
        <p:blipFill>
          <a:blip r:embed="rId2"/>
          <a:stretch>
            <a:fillRect/>
          </a:stretch>
        </p:blipFill>
        <p:spPr bwMode="auto">
          <a:xfrm>
            <a:off x="1094582" y="2160588"/>
            <a:ext cx="7762874" cy="3881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SUGGESTIONS FOR OPEN UNIVERSITIES</a:t>
            </a: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a:solidFill>
                  <a:srgbClr val="7030A0"/>
                </a:solidFill>
                <a:latin typeface="Franklin Gothic Medium" panose="020B0603020102020204" pitchFamily="34" charset="0"/>
              </a:rPr>
              <a:t>Start a useful course for students.</a:t>
            </a:r>
          </a:p>
          <a:p>
            <a:r>
              <a:rPr lang="en-US" sz="2800" dirty="0">
                <a:solidFill>
                  <a:srgbClr val="7030A0"/>
                </a:solidFill>
                <a:latin typeface="Franklin Gothic Medium" panose="020B0603020102020204" pitchFamily="34" charset="0"/>
              </a:rPr>
              <a:t>They should be selected only after watching the authority of the teachers and their writing ability.</a:t>
            </a:r>
          </a:p>
          <a:p>
            <a:r>
              <a:rPr lang="en-US" sz="2800" dirty="0">
                <a:solidFill>
                  <a:srgbClr val="7030A0"/>
                </a:solidFill>
                <a:latin typeface="Franklin Gothic Medium" panose="020B0603020102020204" pitchFamily="34" charset="0"/>
              </a:rPr>
              <a:t>Teaching material should be prepared by the subjects experts.</a:t>
            </a:r>
          </a:p>
          <a:p>
            <a:r>
              <a:rPr lang="en-US" sz="2800" dirty="0">
                <a:solidFill>
                  <a:srgbClr val="7030A0"/>
                </a:solidFill>
                <a:latin typeface="Franklin Gothic Medium" panose="020B0603020102020204" pitchFamily="34" charset="0"/>
              </a:rPr>
              <a:t>Arrangements should be made to send material to the students on time.</a:t>
            </a:r>
          </a:p>
          <a:p>
            <a:r>
              <a:rPr lang="en-US" sz="2800" dirty="0">
                <a:solidFill>
                  <a:srgbClr val="7030A0"/>
                </a:solidFill>
                <a:latin typeface="Franklin Gothic Medium" panose="020B0603020102020204" pitchFamily="34" charset="0"/>
              </a:rPr>
              <a:t>Based on the answers received from the students, their problems should be resolved regularly.</a:t>
            </a:r>
          </a:p>
          <a:p>
            <a:endParaRPr lang="en-US" sz="2800" dirty="0">
              <a:solidFill>
                <a:srgbClr val="7030A0"/>
              </a:solidFill>
              <a:latin typeface="Franklin Gothic Medium" panose="020B06030201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08383AED-E331-D746-83D9-CA88085F8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184" y="0"/>
            <a:ext cx="8276815"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70C0"/>
                </a:solidFill>
                <a:latin typeface="Algerian" pitchFamily="82" charset="0"/>
              </a:rPr>
              <a:t>Open Education</a:t>
            </a:r>
          </a:p>
        </p:txBody>
      </p:sp>
      <p:sp>
        <p:nvSpPr>
          <p:cNvPr id="3" name="Content Placeholder 2"/>
          <p:cNvSpPr>
            <a:spLocks noGrp="1"/>
          </p:cNvSpPr>
          <p:nvPr>
            <p:ph idx="1"/>
          </p:nvPr>
        </p:nvSpPr>
        <p:spPr>
          <a:xfrm>
            <a:off x="273666" y="1930400"/>
            <a:ext cx="8596668" cy="3880773"/>
          </a:xfrm>
        </p:spPr>
        <p:txBody>
          <a:bodyPr>
            <a:normAutofit/>
          </a:bodyPr>
          <a:lstStyle/>
          <a:p>
            <a:pPr algn="just">
              <a:buNone/>
            </a:pPr>
            <a:r>
              <a:rPr lang="en-US" sz="2800" dirty="0">
                <a:solidFill>
                  <a:schemeClr val="accent4">
                    <a:lumMod val="75000"/>
                  </a:schemeClr>
                </a:solidFill>
                <a:latin typeface="Franklin Gothic Medium" panose="020B0603020102020204" pitchFamily="34" charset="0"/>
              </a:rPr>
              <a:t>    </a:t>
            </a:r>
          </a:p>
          <a:p>
            <a:pPr algn="just">
              <a:buNone/>
            </a:pPr>
            <a:r>
              <a:rPr lang="en-US" sz="2800" dirty="0">
                <a:solidFill>
                  <a:schemeClr val="accent4">
                    <a:lumMod val="75000"/>
                  </a:schemeClr>
                </a:solidFill>
                <a:latin typeface="Franklin Gothic Medium" panose="020B0603020102020204" pitchFamily="34" charset="0"/>
              </a:rPr>
              <a:t>   Open education is that form of distance education which is free from the bindings of formal education and the doors of which are open to all and in which multimedia approach is used.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4"/>
                </a:solidFill>
                <a:latin typeface="Algerian" pitchFamily="82" charset="0"/>
              </a:rPr>
              <a:t>Definition Of Open University</a:t>
            </a:r>
          </a:p>
        </p:txBody>
      </p:sp>
      <p:sp>
        <p:nvSpPr>
          <p:cNvPr id="3" name="Content Placeholder 2"/>
          <p:cNvSpPr>
            <a:spLocks noGrp="1"/>
          </p:cNvSpPr>
          <p:nvPr>
            <p:ph idx="1"/>
          </p:nvPr>
        </p:nvSpPr>
        <p:spPr/>
        <p:txBody>
          <a:bodyPr>
            <a:normAutofit/>
          </a:bodyPr>
          <a:lstStyle/>
          <a:p>
            <a:pPr algn="just">
              <a:buNone/>
            </a:pPr>
            <a:r>
              <a:rPr lang="en-US" sz="2800" dirty="0">
                <a:solidFill>
                  <a:schemeClr val="accent5">
                    <a:lumMod val="75000"/>
                  </a:schemeClr>
                </a:solidFill>
                <a:latin typeface="Franklin Gothic Medium" panose="020B0603020102020204" pitchFamily="34" charset="0"/>
              </a:rPr>
              <a:t> “Open university is the university viewed as an educational resources from which student of all ages may attain a degree by completing work at home by correspondence, by TV, by attending classes and than appearing for challenges”. </a:t>
            </a:r>
          </a:p>
          <a:p>
            <a:pPr algn="just">
              <a:buNone/>
            </a:pPr>
            <a:endParaRPr lang="en-US" sz="2800" dirty="0">
              <a:solidFill>
                <a:schemeClr val="accent5">
                  <a:lumMod val="75000"/>
                </a:schemeClr>
              </a:solidFill>
              <a:latin typeface="Franklin Gothic Medium" panose="020B0603020102020204" pitchFamily="34" charset="0"/>
            </a:endParaRPr>
          </a:p>
          <a:p>
            <a:pPr algn="just">
              <a:buNone/>
            </a:pPr>
            <a:r>
              <a:rPr lang="en-US" sz="2800" b="1" dirty="0">
                <a:solidFill>
                  <a:schemeClr val="accent5">
                    <a:lumMod val="75000"/>
                  </a:schemeClr>
                </a:solidFill>
                <a:latin typeface="Franklin Gothic Medium" panose="020B0603020102020204" pitchFamily="34" charset="0"/>
              </a:rPr>
              <a:t>  </a:t>
            </a:r>
            <a:r>
              <a:rPr lang="en-US" sz="2800" b="1" i="1" u="sng" dirty="0">
                <a:solidFill>
                  <a:srgbClr val="00B0F0"/>
                </a:solidFill>
                <a:latin typeface="Franklin Gothic Medium" panose="020B0603020102020204" pitchFamily="34" charset="0"/>
              </a:rPr>
              <a:t>According to dictionary of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0070C0"/>
                </a:solidFill>
                <a:latin typeface="Algerian" pitchFamily="82" charset="0"/>
              </a:rPr>
              <a:t>Characteristics Of Open Education/University</a:t>
            </a:r>
          </a:p>
        </p:txBody>
      </p:sp>
      <p:sp>
        <p:nvSpPr>
          <p:cNvPr id="3" name="Content Placeholder 2"/>
          <p:cNvSpPr>
            <a:spLocks noGrp="1"/>
          </p:cNvSpPr>
          <p:nvPr>
            <p:ph idx="1"/>
          </p:nvPr>
        </p:nvSpPr>
        <p:spPr/>
        <p:txBody>
          <a:bodyPr>
            <a:normAutofit/>
          </a:bodyPr>
          <a:lstStyle/>
          <a:p>
            <a:r>
              <a:rPr lang="en-US" sz="2800" dirty="0">
                <a:solidFill>
                  <a:schemeClr val="accent4">
                    <a:lumMod val="75000"/>
                  </a:schemeClr>
                </a:solidFill>
                <a:latin typeface="Franklin Gothic Medium" panose="020B0603020102020204" pitchFamily="34" charset="0"/>
              </a:rPr>
              <a:t>Flexibility</a:t>
            </a:r>
          </a:p>
          <a:p>
            <a:r>
              <a:rPr lang="en-US" sz="2800" dirty="0">
                <a:solidFill>
                  <a:schemeClr val="accent4">
                    <a:lumMod val="75000"/>
                  </a:schemeClr>
                </a:solidFill>
                <a:latin typeface="Franklin Gothic Medium" panose="020B0603020102020204" pitchFamily="34" charset="0"/>
              </a:rPr>
              <a:t>Quality Of Education</a:t>
            </a:r>
          </a:p>
          <a:p>
            <a:r>
              <a:rPr lang="en-US" sz="2800" dirty="0">
                <a:solidFill>
                  <a:schemeClr val="accent4">
                    <a:lumMod val="75000"/>
                  </a:schemeClr>
                </a:solidFill>
                <a:latin typeface="Franklin Gothic Medium" panose="020B0603020102020204" pitchFamily="34" charset="0"/>
              </a:rPr>
              <a:t>With the permission of self</a:t>
            </a:r>
          </a:p>
          <a:p>
            <a:r>
              <a:rPr lang="en-US" sz="2800" dirty="0">
                <a:solidFill>
                  <a:schemeClr val="accent4">
                    <a:lumMod val="75000"/>
                  </a:schemeClr>
                </a:solidFill>
                <a:latin typeface="Franklin Gothic Medium" panose="020B0603020102020204" pitchFamily="34" charset="0"/>
              </a:rPr>
              <a:t>Various programs</a:t>
            </a:r>
          </a:p>
          <a:p>
            <a:r>
              <a:rPr lang="en-US" sz="2800" dirty="0">
                <a:solidFill>
                  <a:schemeClr val="accent4">
                    <a:lumMod val="75000"/>
                  </a:schemeClr>
                </a:solidFill>
                <a:latin typeface="Franklin Gothic Medium" panose="020B0603020102020204" pitchFamily="34" charset="0"/>
              </a:rPr>
              <a:t>Easy access process</a:t>
            </a:r>
          </a:p>
          <a:p>
            <a:r>
              <a:rPr lang="en-US" sz="2800" dirty="0">
                <a:solidFill>
                  <a:schemeClr val="accent4">
                    <a:lumMod val="75000"/>
                  </a:schemeClr>
                </a:solidFill>
                <a:latin typeface="Franklin Gothic Medium" panose="020B0603020102020204" pitchFamily="34" charset="0"/>
              </a:rPr>
              <a:t>Home based education</a:t>
            </a:r>
          </a:p>
          <a:p>
            <a:r>
              <a:rPr lang="en-US" sz="2800" dirty="0">
                <a:solidFill>
                  <a:schemeClr val="accent4">
                    <a:lumMod val="75000"/>
                  </a:schemeClr>
                </a:solidFill>
                <a:latin typeface="Franklin Gothic Medium" panose="020B0603020102020204" pitchFamily="34" charset="0"/>
              </a:rPr>
              <a:t>Free system</a:t>
            </a:r>
          </a:p>
          <a:p>
            <a:endParaRPr lang="en-US" sz="2800" dirty="0">
              <a:solidFill>
                <a:schemeClr val="accent4">
                  <a:lumMod val="75000"/>
                </a:schemeClr>
              </a:solidFill>
              <a:latin typeface="Franklin Gothic Medium" panose="020B0603020102020204" pitchFamily="34" charset="0"/>
            </a:endParaRPr>
          </a:p>
          <a:p>
            <a:endParaRPr lang="en-US" sz="2800" dirty="0">
              <a:solidFill>
                <a:schemeClr val="accent4">
                  <a:lumMod val="75000"/>
                </a:schemeClr>
              </a:solidFill>
              <a:latin typeface="Franklin Gothic Medium" panose="020B0603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3777"/>
          </a:xfrm>
        </p:spPr>
        <p:txBody>
          <a:bodyPr>
            <a:normAutofit/>
          </a:bodyPr>
          <a:lstStyle/>
          <a:p>
            <a:r>
              <a:rPr lang="en-US" b="1" u="sng" dirty="0">
                <a:solidFill>
                  <a:srgbClr val="7030A0"/>
                </a:solidFill>
                <a:latin typeface="Algerian" pitchFamily="82" charset="0"/>
              </a:rPr>
              <a:t>Objectives Of Open University</a:t>
            </a:r>
          </a:p>
        </p:txBody>
      </p:sp>
      <p:sp>
        <p:nvSpPr>
          <p:cNvPr id="3" name="Content Placeholder 2"/>
          <p:cNvSpPr>
            <a:spLocks noGrp="1"/>
          </p:cNvSpPr>
          <p:nvPr>
            <p:ph idx="1"/>
          </p:nvPr>
        </p:nvSpPr>
        <p:spPr>
          <a:xfrm>
            <a:off x="416437" y="1890695"/>
            <a:ext cx="8596668" cy="4271879"/>
          </a:xfrm>
        </p:spPr>
        <p:txBody>
          <a:bodyPr>
            <a:noAutofit/>
          </a:bodyPr>
          <a:lstStyle/>
          <a:p>
            <a:pPr algn="just"/>
            <a:r>
              <a:rPr lang="en-US" sz="2800" dirty="0">
                <a:solidFill>
                  <a:srgbClr val="C00000"/>
                </a:solidFill>
                <a:latin typeface="Franklin Gothic Medium" panose="020B0603020102020204" pitchFamily="34" charset="0"/>
              </a:rPr>
              <a:t>Arrangement of access to higher education to the masses of those parts of country which are deprived of facilities.</a:t>
            </a:r>
          </a:p>
          <a:p>
            <a:pPr algn="just"/>
            <a:r>
              <a:rPr lang="en-US" sz="2800" dirty="0">
                <a:solidFill>
                  <a:srgbClr val="C00000"/>
                </a:solidFill>
                <a:latin typeface="Franklin Gothic Medium" panose="020B0603020102020204" pitchFamily="34" charset="0"/>
              </a:rPr>
              <a:t>To provide maximum equal opportunities to get higher education.</a:t>
            </a:r>
          </a:p>
          <a:p>
            <a:pPr algn="just"/>
            <a:r>
              <a:rPr lang="en-US" sz="2800" dirty="0">
                <a:solidFill>
                  <a:srgbClr val="C00000"/>
                </a:solidFill>
                <a:latin typeface="Franklin Gothic Medium" panose="020B0603020102020204" pitchFamily="34" charset="0"/>
              </a:rPr>
              <a:t>To introduce business workers to the new developments in their expert sector, as well as to provide them training during their time of service.</a:t>
            </a:r>
          </a:p>
          <a:p>
            <a:pPr algn="just">
              <a:buNone/>
            </a:pPr>
            <a:endParaRPr lang="en-US" sz="2800" dirty="0">
              <a:solidFill>
                <a:srgbClr val="C00000"/>
              </a:solidFill>
              <a:latin typeface="Franklin Gothic Medium" panose="020B0603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4"/>
                </a:solidFill>
                <a:latin typeface="Algerian" pitchFamily="82" charset="0"/>
              </a:rPr>
              <a:t>Contd…..</a:t>
            </a:r>
          </a:p>
        </p:txBody>
      </p:sp>
      <p:sp>
        <p:nvSpPr>
          <p:cNvPr id="3" name="Content Placeholder 2"/>
          <p:cNvSpPr>
            <a:spLocks noGrp="1"/>
          </p:cNvSpPr>
          <p:nvPr>
            <p:ph idx="1"/>
          </p:nvPr>
        </p:nvSpPr>
        <p:spPr/>
        <p:txBody>
          <a:bodyPr>
            <a:normAutofit/>
          </a:bodyPr>
          <a:lstStyle/>
          <a:p>
            <a:pPr algn="just"/>
            <a:r>
              <a:rPr lang="en-US" sz="2800" dirty="0">
                <a:solidFill>
                  <a:srgbClr val="002060"/>
                </a:solidFill>
                <a:latin typeface="Franklin Gothic Medium" panose="020B0603020102020204" pitchFamily="34" charset="0"/>
              </a:rPr>
              <a:t>Helping learners who want to study new subjects and want to update their knowledge.</a:t>
            </a:r>
          </a:p>
          <a:p>
            <a:pPr algn="just"/>
            <a:r>
              <a:rPr lang="en-US" sz="2800" dirty="0">
                <a:solidFill>
                  <a:srgbClr val="002060"/>
                </a:solidFill>
                <a:latin typeface="Franklin Gothic Medium" panose="020B0603020102020204" pitchFamily="34" charset="0"/>
              </a:rPr>
              <a:t>To provide educational facilities to the children at home at their work places, the child could also get education and also work.</a:t>
            </a:r>
          </a:p>
          <a:p>
            <a:pPr algn="just">
              <a:buNone/>
            </a:pPr>
            <a:endParaRPr lang="en-US" sz="2800" dirty="0">
              <a:solidFill>
                <a:srgbClr val="002060"/>
              </a:solidFill>
              <a:latin typeface="Franklin Gothic Medium" panose="020B06030201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002060"/>
                </a:solidFill>
                <a:latin typeface="Algerian" pitchFamily="82" charset="0"/>
              </a:rPr>
              <a:t>Teaching Method Of Open Universities</a:t>
            </a:r>
          </a:p>
        </p:txBody>
      </p:sp>
      <p:sp>
        <p:nvSpPr>
          <p:cNvPr id="3" name="Content Placeholder 2"/>
          <p:cNvSpPr>
            <a:spLocks noGrp="1"/>
          </p:cNvSpPr>
          <p:nvPr>
            <p:ph idx="1"/>
          </p:nvPr>
        </p:nvSpPr>
        <p:spPr/>
        <p:txBody>
          <a:bodyPr>
            <a:normAutofit/>
          </a:bodyPr>
          <a:lstStyle/>
          <a:p>
            <a:pPr>
              <a:buNone/>
            </a:pPr>
            <a:r>
              <a:rPr lang="en-US" sz="2800" dirty="0">
                <a:solidFill>
                  <a:schemeClr val="accent4"/>
                </a:solidFill>
                <a:latin typeface="Franklin Gothic Medium" panose="020B0603020102020204" pitchFamily="34" charset="0"/>
              </a:rPr>
              <a:t>1- Audio Visual-Aids</a:t>
            </a:r>
          </a:p>
          <a:p>
            <a:pPr>
              <a:buNone/>
            </a:pPr>
            <a:r>
              <a:rPr lang="en-US" sz="2800" dirty="0">
                <a:solidFill>
                  <a:schemeClr val="accent4"/>
                </a:solidFill>
                <a:latin typeface="Franklin Gothic Medium" panose="020B0603020102020204" pitchFamily="34" charset="0"/>
              </a:rPr>
              <a:t>    Radio</a:t>
            </a:r>
          </a:p>
          <a:p>
            <a:pPr>
              <a:buNone/>
            </a:pPr>
            <a:r>
              <a:rPr lang="en-US" sz="2800" dirty="0">
                <a:solidFill>
                  <a:schemeClr val="accent4"/>
                </a:solidFill>
                <a:latin typeface="Franklin Gothic Medium" panose="020B0603020102020204" pitchFamily="34" charset="0"/>
              </a:rPr>
              <a:t>    Doordarshan</a:t>
            </a:r>
          </a:p>
          <a:p>
            <a:pPr>
              <a:buNone/>
            </a:pPr>
            <a:r>
              <a:rPr lang="en-US" sz="2800" dirty="0">
                <a:solidFill>
                  <a:schemeClr val="accent4"/>
                </a:solidFill>
                <a:latin typeface="Franklin Gothic Medium" panose="020B0603020102020204" pitchFamily="34" charset="0"/>
              </a:rPr>
              <a:t>    Computer</a:t>
            </a:r>
          </a:p>
          <a:p>
            <a:pPr>
              <a:buNone/>
            </a:pPr>
            <a:r>
              <a:rPr lang="en-US" sz="2800" dirty="0">
                <a:solidFill>
                  <a:schemeClr val="accent4"/>
                </a:solidFill>
                <a:latin typeface="Franklin Gothic Medium" panose="020B0603020102020204" pitchFamily="34" charset="0"/>
              </a:rPr>
              <a:t>    Audio Visual Cassettes.</a:t>
            </a:r>
          </a:p>
          <a:p>
            <a:pPr>
              <a:buNone/>
            </a:pPr>
            <a:r>
              <a:rPr lang="en-US" sz="2800" dirty="0">
                <a:solidFill>
                  <a:schemeClr val="accent4"/>
                </a:solidFill>
                <a:latin typeface="Franklin Gothic Medium" panose="020B0603020102020204" pitchFamily="34" charset="0"/>
              </a:rPr>
              <a:t>2- Printed Material</a:t>
            </a:r>
          </a:p>
          <a:p>
            <a:pPr>
              <a:buNone/>
            </a:pPr>
            <a:r>
              <a:rPr lang="en-US" sz="2800" dirty="0">
                <a:solidFill>
                  <a:schemeClr val="accent4"/>
                </a:solidFill>
                <a:latin typeface="Franklin Gothic Medium" panose="020B0603020102020204" pitchFamily="34" charset="0"/>
              </a:rPr>
              <a:t>3- Student Study Centre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426" y="690688"/>
            <a:ext cx="8596668" cy="1113762"/>
          </a:xfrm>
        </p:spPr>
        <p:txBody>
          <a:bodyPr>
            <a:normAutofit/>
          </a:bodyPr>
          <a:lstStyle/>
          <a:p>
            <a:r>
              <a:rPr lang="en-US" b="1" u="sng" dirty="0">
                <a:solidFill>
                  <a:srgbClr val="FF0000"/>
                </a:solidFill>
                <a:latin typeface="Algerian" pitchFamily="82" charset="0"/>
              </a:rPr>
              <a:t>Work Procedure Of Open University</a:t>
            </a:r>
          </a:p>
        </p:txBody>
      </p:sp>
      <p:sp>
        <p:nvSpPr>
          <p:cNvPr id="3" name="Content Placeholder 2"/>
          <p:cNvSpPr>
            <a:spLocks noGrp="1"/>
          </p:cNvSpPr>
          <p:nvPr>
            <p:ph idx="1"/>
          </p:nvPr>
        </p:nvSpPr>
        <p:spPr/>
        <p:txBody>
          <a:bodyPr>
            <a:normAutofit/>
          </a:bodyPr>
          <a:lstStyle/>
          <a:p>
            <a:r>
              <a:rPr lang="en-US" sz="2800" dirty="0">
                <a:solidFill>
                  <a:srgbClr val="7030A0"/>
                </a:solidFill>
                <a:latin typeface="Franklin Gothic Medium" panose="020B0603020102020204" pitchFamily="34" charset="0"/>
              </a:rPr>
              <a:t>Students are continuously evaluated in this method.</a:t>
            </a:r>
          </a:p>
          <a:p>
            <a:r>
              <a:rPr lang="en-US" sz="2800" dirty="0">
                <a:solidFill>
                  <a:srgbClr val="7030A0"/>
                </a:solidFill>
                <a:latin typeface="Franklin Gothic Medium" panose="020B0603020102020204" pitchFamily="34" charset="0"/>
              </a:rPr>
              <a:t> Teachers are returned to the students with evaluated based text suggestion.</a:t>
            </a:r>
          </a:p>
          <a:p>
            <a:r>
              <a:rPr lang="en-US" sz="2800" dirty="0">
                <a:solidFill>
                  <a:srgbClr val="7030A0"/>
                </a:solidFill>
                <a:latin typeface="Franklin Gothic Medium" panose="020B0603020102020204" pitchFamily="34" charset="0"/>
              </a:rPr>
              <a:t>Contact lectures are organized for students. Contact lectures provide personal education to the students and their problems are addressed.</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216</TotalTime>
  <Words>798</Words>
  <Application>Microsoft Office PowerPoint</Application>
  <PresentationFormat>On-screen Show (4:3)</PresentationFormat>
  <Paragraphs>104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         OpEN EDucatIon</vt:lpstr>
      <vt:lpstr>Topic</vt:lpstr>
      <vt:lpstr>Open Education</vt:lpstr>
      <vt:lpstr>Definition Of Open University</vt:lpstr>
      <vt:lpstr>Characteristics Of Open Education/University</vt:lpstr>
      <vt:lpstr>Objectives Of Open University</vt:lpstr>
      <vt:lpstr>Contd…..</vt:lpstr>
      <vt:lpstr>Teaching Method Of Open Universities</vt:lpstr>
      <vt:lpstr>Work Procedure Of Open University</vt:lpstr>
      <vt:lpstr>Contd……</vt:lpstr>
      <vt:lpstr>Contd….</vt:lpstr>
      <vt:lpstr>Establishment Of Open Universities In India</vt:lpstr>
      <vt:lpstr>Contd…</vt:lpstr>
      <vt:lpstr>Contd…..</vt:lpstr>
      <vt:lpstr>Advantages Of Open Universities</vt:lpstr>
      <vt:lpstr>Contd…..</vt:lpstr>
      <vt:lpstr>Problems Of Open Education and Remedies</vt:lpstr>
      <vt:lpstr>Indira Gandhi National Open University</vt:lpstr>
      <vt:lpstr>PowerPoint Presentation</vt:lpstr>
      <vt:lpstr>Headquarter : NIOS </vt:lpstr>
      <vt:lpstr>SUGGESTIONS FOR OPEN UNIVERSITIES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CSJM UNIVERSITY KANPUR</dc:title>
  <dc:creator>HP</dc:creator>
  <cp:lastModifiedBy>pratham yadav</cp:lastModifiedBy>
  <cp:revision>58</cp:revision>
  <dcterms:created xsi:type="dcterms:W3CDTF">2007-04-25T19:38:08Z</dcterms:created>
  <dcterms:modified xsi:type="dcterms:W3CDTF">2021-11-22T12:11:02Z</dcterms:modified>
</cp:coreProperties>
</file>