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1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5B974-0938-4CFB-A7A2-C96E74B73E64}" type="datetimeFigureOut">
              <a:rPr lang="en-IN" smtClean="0"/>
              <a:t>06-12-2021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ABE9C-DB50-4C26-A813-50AE4E0A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748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E0040AE-F644-48AA-87B3-F0B9399AE39C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2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10A7FC-789B-4A20-AD10-90A5024D463C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12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A75DD5A-732D-4A15-B5A1-B6202D93F91A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14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EDB337B-4965-4BA7-93F8-D6B1A997385E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15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24A6FF-A813-47A8-B922-EDFAC888BB4E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16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EDD7ED-3E01-4C8B-90CA-49749F1C1D98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3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AC8B2A-0156-4BA6-84A7-75EB3F1B44B5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4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950A48-1508-4640-86C2-D9FA8A1E6FB5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5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91EA78-EA3F-400A-9EA3-D795724C1785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6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ED6F00-2505-4181-A297-B56FBAB93A63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7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08D828F-EA9C-4E39-8119-550AAC2E3C95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8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4F9BB4-7190-46C8-8E29-14B4443E9431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10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9992622-DCC3-4A3B-B504-3A68BF6D841F}" type="slidenum">
              <a:rPr lang="en-US" altLang="en-US">
                <a:solidFill>
                  <a:prstClr val="black"/>
                </a:solidFill>
                <a:ea typeface="MS PGothic" pitchFamily="34" charset="-128"/>
              </a:rPr>
              <a:pPr eaLnBrk="1" hangingPunct="1"/>
              <a:t>11</a:t>
            </a:fld>
            <a:endParaRPr lang="en-US" alt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07FA7-8BDA-41D1-A78F-DCC09ABDC91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82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A133F-5B87-48FF-84FE-FF6B23D892E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7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05E8E-C08E-4778-B9C8-27D4F4404DBA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37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0FD3A-B737-4303-BA4C-1CE8F088426B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88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78E1E-8292-4E65-9FB9-BDB70A2ECD6F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21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350F9-B72A-43D0-8FE9-E43D55234572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87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21DAE-59DB-4311-80FB-732668A91573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09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EE21-770A-463C-A3AA-3811016B86B5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21D2F-BF28-4A41-8645-9D512819E400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41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702F-7931-41B6-B1B4-3901EDCF15A9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654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59138-A28B-4107-A550-9BCB2BED0D47}" type="slidenum">
              <a:rPr lang="zh-CN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5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ea typeface="宋体" pitchFamily="2" charset="-122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B64C4B-D4DC-403E-B876-C44C95548E5A}" type="slidenum">
              <a:rPr lang="zh-CN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9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501" y="-122830"/>
            <a:ext cx="10575499" cy="60664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PN JUNCTION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(ESC-S101)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(Atul Kr. Agnihotri 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58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Diode</a:t>
            </a:r>
          </a:p>
        </p:txBody>
      </p:sp>
      <p:pic>
        <p:nvPicPr>
          <p:cNvPr id="10243" name="Picture 10" descr="di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2" y="1524000"/>
            <a:ext cx="499956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0" y="5943601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A diode is the simplest possible semiconductor device.</a:t>
            </a:r>
          </a:p>
        </p:txBody>
      </p:sp>
    </p:spTree>
    <p:extLst>
      <p:ext uri="{BB962C8B-B14F-4D97-AF65-F5344CB8AC3E}">
        <p14:creationId xmlns:p14="http://schemas.microsoft.com/office/powerpoint/2010/main" val="12332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7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One Way Electric </a:t>
            </a:r>
            <a:r>
              <a:rPr lang="ja-JP" altLang="en-US" b="1" smtClean="0">
                <a:ea typeface="MS PGothic" pitchFamily="34" charset="-128"/>
              </a:rPr>
              <a:t>“</a:t>
            </a:r>
            <a:r>
              <a:rPr lang="en-US" altLang="ja-JP" b="1" smtClean="0">
                <a:ea typeface="MS PGothic" pitchFamily="34" charset="-128"/>
              </a:rPr>
              <a:t>Turnstile</a:t>
            </a:r>
            <a:r>
              <a:rPr lang="ja-JP" altLang="en-US" b="1" smtClean="0">
                <a:ea typeface="MS PGothic" pitchFamily="34" charset="-128"/>
              </a:rPr>
              <a:t>”</a:t>
            </a:r>
            <a:endParaRPr lang="en-US" altLang="en-US" b="1" smtClean="0"/>
          </a:p>
        </p:txBody>
      </p:sp>
      <p:pic>
        <p:nvPicPr>
          <p:cNvPr id="11267" name="Picture 3" descr="Tripod_Turnst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447800"/>
            <a:ext cx="5181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0" y="5410201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A diode allows current to flow in one direction but not the other.</a:t>
            </a:r>
          </a:p>
        </p:txBody>
      </p:sp>
    </p:spTree>
    <p:extLst>
      <p:ext uri="{BB962C8B-B14F-4D97-AF65-F5344CB8AC3E}">
        <p14:creationId xmlns:p14="http://schemas.microsoft.com/office/powerpoint/2010/main" val="377652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8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8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8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Reverse Biasing</a:t>
            </a:r>
          </a:p>
        </p:txBody>
      </p:sp>
      <p:pic>
        <p:nvPicPr>
          <p:cNvPr id="12291" name="Picture 8" descr="diod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1447800"/>
            <a:ext cx="7518400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0" y="4800602"/>
            <a:ext cx="11988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The application of a reverse voltage to the p-n junction will cause a transient current to flow as both electrons and holes are pulled away from the junction</a:t>
            </a:r>
            <a:r>
              <a:rPr lang="en-US" smtClean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252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0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bias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295403"/>
            <a:ext cx="9347200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Reverse Biasing</a:t>
            </a: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0" y="5484816"/>
            <a:ext cx="12192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When the potential formed by the widened depletion layer equals the applied voltage, the current will cease except for the small thermal current.</a:t>
            </a:r>
          </a:p>
        </p:txBody>
      </p:sp>
    </p:spTree>
    <p:extLst>
      <p:ext uri="{BB962C8B-B14F-4D97-AF65-F5344CB8AC3E}">
        <p14:creationId xmlns:p14="http://schemas.microsoft.com/office/powerpoint/2010/main" val="252480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2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2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2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56642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0" y="5562600"/>
            <a:ext cx="1219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This voltage is needed to start the hole-electron combination process at the junction.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609602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When forward-biased, there is a small amount of voltage necessary to get the diode going. In silicon, this voltage is about 0.7 volts.</a:t>
            </a:r>
          </a:p>
        </p:txBody>
      </p:sp>
    </p:spTree>
    <p:extLst>
      <p:ext uri="{BB962C8B-B14F-4D97-AF65-F5344CB8AC3E}">
        <p14:creationId xmlns:p14="http://schemas.microsoft.com/office/powerpoint/2010/main" val="358143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Diode Characteristic</a:t>
            </a:r>
          </a:p>
        </p:txBody>
      </p:sp>
      <p:pic>
        <p:nvPicPr>
          <p:cNvPr id="15363" name="Picture 4" descr="p-n_iv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1447800"/>
            <a:ext cx="4377267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0213" name="Text Box 5"/>
          <p:cNvSpPr txBox="1">
            <a:spLocks noChangeArrowheads="1"/>
          </p:cNvSpPr>
          <p:nvPr/>
        </p:nvSpPr>
        <p:spPr bwMode="auto">
          <a:xfrm>
            <a:off x="0" y="5484816"/>
            <a:ext cx="121920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When reverse-biased, an ideal diode would block all current. A real diode lets perhaps 10 microamps through -- not a lot, but still not perfect.</a:t>
            </a:r>
          </a:p>
        </p:txBody>
      </p:sp>
    </p:spTree>
    <p:extLst>
      <p:ext uri="{BB962C8B-B14F-4D97-AF65-F5344CB8AC3E}">
        <p14:creationId xmlns:p14="http://schemas.microsoft.com/office/powerpoint/2010/main" val="39097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0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Diode Characteristic</a:t>
            </a:r>
          </a:p>
        </p:txBody>
      </p:sp>
      <p:pic>
        <p:nvPicPr>
          <p:cNvPr id="16387" name="Picture 6" descr="fig3b.gif - 7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1752600"/>
            <a:ext cx="5689600" cy="34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0" y="5410200"/>
            <a:ext cx="1219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Usually, the breakdown voltage is a lot more voltage than the circuit will ever see, so it is irrelevant.</a:t>
            </a:r>
          </a:p>
        </p:txBody>
      </p:sp>
    </p:spTree>
    <p:extLst>
      <p:ext uri="{BB962C8B-B14F-4D97-AF65-F5344CB8AC3E}">
        <p14:creationId xmlns:p14="http://schemas.microsoft.com/office/powerpoint/2010/main" val="139575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P-N Junction</a:t>
            </a:r>
          </a:p>
        </p:txBody>
      </p:sp>
      <p:pic>
        <p:nvPicPr>
          <p:cNvPr id="2051" name="Picture 8" descr="_p-n_Diode_ani_Fermi+(I-V)txt1click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1960563"/>
            <a:ext cx="9448800" cy="317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0" y="5257802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We create a p-n junction by joining together two pieces of semiconductor, one doped n-type, the other p-type.</a:t>
            </a:r>
          </a:p>
        </p:txBody>
      </p:sp>
    </p:spTree>
    <p:extLst>
      <p:ext uri="{BB962C8B-B14F-4D97-AF65-F5344CB8AC3E}">
        <p14:creationId xmlns:p14="http://schemas.microsoft.com/office/powerpoint/2010/main" val="2709573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P-N Junction</a:t>
            </a:r>
          </a:p>
        </p:txBody>
      </p:sp>
      <p:pic>
        <p:nvPicPr>
          <p:cNvPr id="307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1447803"/>
            <a:ext cx="10261600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0" y="4724402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In the n-type region there are extra electrons and in the p-type region, there are holes from the acceptor impurities</a:t>
            </a:r>
            <a:r>
              <a:rPr lang="en-US" sz="2800" smtClean="0">
                <a:solidFill>
                  <a:srgbClr val="000000"/>
                </a:solidFill>
                <a:ea typeface="MS PGothic" pitchFamily="34" charset="-128"/>
              </a:rPr>
              <a:t> </a:t>
            </a: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1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P-N Junction</a:t>
            </a:r>
          </a:p>
        </p:txBody>
      </p:sp>
      <p:pic>
        <p:nvPicPr>
          <p:cNvPr id="3409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352803"/>
            <a:ext cx="32512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0" y="1676402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In the p-type region there are holes from the acceptor impurities and in the n-type region there are extra electrons.</a:t>
            </a:r>
          </a:p>
        </p:txBody>
      </p:sp>
      <p:pic>
        <p:nvPicPr>
          <p:cNvPr id="3409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5562600"/>
            <a:ext cx="109728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36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P-N Junction</a:t>
            </a:r>
          </a:p>
        </p:txBody>
      </p:sp>
      <p:pic>
        <p:nvPicPr>
          <p:cNvPr id="338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4038600"/>
            <a:ext cx="386080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951" name="Text Box 7"/>
          <p:cNvSpPr txBox="1">
            <a:spLocks noChangeArrowheads="1"/>
          </p:cNvSpPr>
          <p:nvPr/>
        </p:nvSpPr>
        <p:spPr bwMode="auto">
          <a:xfrm>
            <a:off x="0" y="2057402"/>
            <a:ext cx="121920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When a p-n junction is formed, some of the electrons from the n-region which have reached the conduction band are free to diffuse across the junction and combine with holes.</a:t>
            </a:r>
          </a:p>
        </p:txBody>
      </p:sp>
    </p:spTree>
    <p:extLst>
      <p:ext uri="{BB962C8B-B14F-4D97-AF65-F5344CB8AC3E}">
        <p14:creationId xmlns:p14="http://schemas.microsoft.com/office/powerpoint/2010/main" val="357887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8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P-N Junction</a:t>
            </a:r>
          </a:p>
        </p:txBody>
      </p:sp>
      <p:pic>
        <p:nvPicPr>
          <p:cNvPr id="3369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971800"/>
            <a:ext cx="3860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6904" name="Text Box 8"/>
          <p:cNvSpPr txBox="1">
            <a:spLocks noChangeArrowheads="1"/>
          </p:cNvSpPr>
          <p:nvPr/>
        </p:nvSpPr>
        <p:spPr bwMode="auto">
          <a:xfrm>
            <a:off x="0" y="1600200"/>
            <a:ext cx="1188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Filling a hole makes a negative ion and leaves behind a positive ion on the n-side. </a:t>
            </a:r>
          </a:p>
        </p:txBody>
      </p:sp>
      <p:sp>
        <p:nvSpPr>
          <p:cNvPr id="336905" name="Text Box 9"/>
          <p:cNvSpPr txBox="1">
            <a:spLocks noChangeArrowheads="1"/>
          </p:cNvSpPr>
          <p:nvPr/>
        </p:nvSpPr>
        <p:spPr bwMode="auto">
          <a:xfrm>
            <a:off x="0" y="5638801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A space charge builds up, creating a depletion region.</a:t>
            </a:r>
          </a:p>
        </p:txBody>
      </p:sp>
    </p:spTree>
    <p:extLst>
      <p:ext uri="{BB962C8B-B14F-4D97-AF65-F5344CB8AC3E}">
        <p14:creationId xmlns:p14="http://schemas.microsoft.com/office/powerpoint/2010/main" val="190632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6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6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6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6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6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6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P-N Junction</a:t>
            </a:r>
          </a:p>
        </p:txBody>
      </p:sp>
      <p:sp>
        <p:nvSpPr>
          <p:cNvPr id="346116" name="Text Box 4"/>
          <p:cNvSpPr txBox="1">
            <a:spLocks noChangeArrowheads="1"/>
          </p:cNvSpPr>
          <p:nvPr/>
        </p:nvSpPr>
        <p:spPr bwMode="auto">
          <a:xfrm>
            <a:off x="0" y="5257800"/>
            <a:ext cx="1219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This causes a depletion zone to form around the junction (the join) between the two materials. </a:t>
            </a:r>
          </a:p>
        </p:txBody>
      </p:sp>
      <p:pic>
        <p:nvPicPr>
          <p:cNvPr id="7172" name="Picture 5" descr="fig3b.gif - 7K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752600"/>
            <a:ext cx="5384800" cy="322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8" name="Text Box 6"/>
          <p:cNvSpPr txBox="1">
            <a:spLocks noChangeArrowheads="1"/>
          </p:cNvSpPr>
          <p:nvPr/>
        </p:nvSpPr>
        <p:spPr bwMode="auto">
          <a:xfrm>
            <a:off x="0" y="6338888"/>
            <a:ext cx="12192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This zone controls the behavior of the diode</a:t>
            </a:r>
            <a:r>
              <a:rPr lang="en-US" smtClean="0">
                <a:solidFill>
                  <a:srgbClr val="000000"/>
                </a:solidFill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381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6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46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dio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1414466"/>
            <a:ext cx="8331200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Forward Biasing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0" y="5181602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Forward biasing the p-n junction drives holes to the junction from the p-type material and electrons to the junction from the n-type material.</a:t>
            </a:r>
          </a:p>
        </p:txBody>
      </p:sp>
    </p:spTree>
    <p:extLst>
      <p:ext uri="{BB962C8B-B14F-4D97-AF65-F5344CB8AC3E}">
        <p14:creationId xmlns:p14="http://schemas.microsoft.com/office/powerpoint/2010/main" val="22795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bias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10566400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Forward Biasing</a:t>
            </a: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0" y="5715000"/>
            <a:ext cx="12192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 smtClean="0">
                <a:solidFill>
                  <a:srgbClr val="000000"/>
                </a:solidFill>
                <a:ea typeface="MS PGothic" pitchFamily="34" charset="-128"/>
              </a:rPr>
              <a:t>At the junction the electrons and holes combine so that a continuous current can be maintained.</a:t>
            </a:r>
          </a:p>
        </p:txBody>
      </p:sp>
    </p:spTree>
    <p:extLst>
      <p:ext uri="{BB962C8B-B14F-4D97-AF65-F5344CB8AC3E}">
        <p14:creationId xmlns:p14="http://schemas.microsoft.com/office/powerpoint/2010/main" val="386670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406</Words>
  <Application>Microsoft Office PowerPoint</Application>
  <PresentationFormat>Custom</PresentationFormat>
  <Paragraphs>46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Default Design</vt:lpstr>
      <vt:lpstr> PN JUNCTION  (ESC-S101)  (Atul Kr. Agnihotri )  </vt:lpstr>
      <vt:lpstr>P-N Junction</vt:lpstr>
      <vt:lpstr>P-N Junction</vt:lpstr>
      <vt:lpstr>P-N Junction</vt:lpstr>
      <vt:lpstr>P-N Junction</vt:lpstr>
      <vt:lpstr>P-N Junction</vt:lpstr>
      <vt:lpstr>P-N Junction</vt:lpstr>
      <vt:lpstr>Forward Biasing</vt:lpstr>
      <vt:lpstr>Forward Biasing</vt:lpstr>
      <vt:lpstr>Diode</vt:lpstr>
      <vt:lpstr>One Way Electric “Turnstile”</vt:lpstr>
      <vt:lpstr>Reverse Biasing</vt:lpstr>
      <vt:lpstr>Reverse Biasing</vt:lpstr>
      <vt:lpstr>PowerPoint Presentation</vt:lpstr>
      <vt:lpstr>Diode Characteristic</vt:lpstr>
      <vt:lpstr>Diode Characteristic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This Pc</dc:creator>
  <cp:lastModifiedBy>This Pc</cp:lastModifiedBy>
  <cp:revision>2</cp:revision>
  <dcterms:created xsi:type="dcterms:W3CDTF">2021-12-06T08:51:18Z</dcterms:created>
  <dcterms:modified xsi:type="dcterms:W3CDTF">2021-12-06T08:53:02Z</dcterms:modified>
</cp:coreProperties>
</file>