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69" r:id="rId17"/>
    <p:sldId id="270"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54F717-9033-4017-A692-7AB5DCDDAE7C}" type="datetimeFigureOut">
              <a:rPr lang="en-US" smtClean="0"/>
              <a:pPr/>
              <a:t>7/13/2023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615C86-0312-4FF1-9EFF-39AEB24CCF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359AA0-6B45-4627-B8ED-83E55182C17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owerpoint Backgrounds (Lovely Christ) (36).jpg"/>
          <p:cNvPicPr>
            <a:picLocks noChangeAspect="1"/>
          </p:cNvPicPr>
          <p:nvPr/>
        </p:nvPicPr>
        <p:blipFill>
          <a:blip r:embed="rId3"/>
          <a:stretch>
            <a:fillRect/>
          </a:stretch>
        </p:blipFill>
        <p:spPr>
          <a:xfrm>
            <a:off x="1" y="1"/>
            <a:ext cx="9347199" cy="7010401"/>
          </a:xfrm>
          <a:prstGeom prst="rect">
            <a:avLst/>
          </a:prstGeom>
        </p:spPr>
      </p:pic>
      <p:sp>
        <p:nvSpPr>
          <p:cNvPr id="2" name="Title 1"/>
          <p:cNvSpPr>
            <a:spLocks noGrp="1"/>
          </p:cNvSpPr>
          <p:nvPr>
            <p:ph type="ctrTitle"/>
          </p:nvPr>
        </p:nvSpPr>
        <p:spPr>
          <a:xfrm>
            <a:off x="381000" y="1752601"/>
            <a:ext cx="8763000" cy="1066801"/>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haroni" pitchFamily="2" charset="-79"/>
                <a:cs typeface="Aharoni" pitchFamily="2" charset="-79"/>
              </a:rPr>
              <a:t>School Of Pharmaceutical Science</a:t>
            </a:r>
            <a:endParaRPr lang="en-US"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haroni" pitchFamily="2" charset="-79"/>
              <a:cs typeface="Aharoni" pitchFamily="2" charset="-79"/>
            </a:endParaRPr>
          </a:p>
        </p:txBody>
      </p:sp>
      <p:sp>
        <p:nvSpPr>
          <p:cNvPr id="3" name="Subtitle 2"/>
          <p:cNvSpPr>
            <a:spLocks noGrp="1"/>
          </p:cNvSpPr>
          <p:nvPr>
            <p:ph type="subTitle" idx="1"/>
          </p:nvPr>
        </p:nvSpPr>
        <p:spPr>
          <a:xfrm>
            <a:off x="0" y="2819402"/>
            <a:ext cx="8915400" cy="838199"/>
          </a:xfrm>
        </p:spPr>
        <p:txBody>
          <a:bodyPr>
            <a:normAutofit/>
          </a:bodyPr>
          <a:lstStyle/>
          <a:p>
            <a:pPr algn="ctr"/>
            <a:r>
              <a:rPr lang="en-US" sz="4200" b="1" dirty="0" smtClean="0">
                <a:solidFill>
                  <a:srgbClr val="FF0000"/>
                </a:solidFill>
                <a:latin typeface="Times New Roman" pitchFamily="18" charset="0"/>
                <a:cs typeface="Times New Roman" pitchFamily="18" charset="0"/>
              </a:rPr>
              <a:t>Presentation on- Anti –Diarrheal </a:t>
            </a:r>
            <a:endParaRPr lang="en-US" sz="4200" b="1" dirty="0">
              <a:solidFill>
                <a:srgbClr val="FF0000"/>
              </a:solidFill>
              <a:latin typeface="Times New Roman" pitchFamily="18" charset="0"/>
              <a:cs typeface="Times New Roman" pitchFamily="18" charset="0"/>
            </a:endParaRPr>
          </a:p>
        </p:txBody>
      </p:sp>
      <p:pic>
        <p:nvPicPr>
          <p:cNvPr id="6" name="Picture 5" descr="college.jpg"/>
          <p:cNvPicPr>
            <a:picLocks noChangeAspect="1"/>
          </p:cNvPicPr>
          <p:nvPr/>
        </p:nvPicPr>
        <p:blipFill>
          <a:blip r:embed="rId4"/>
          <a:stretch>
            <a:fillRect/>
          </a:stretch>
        </p:blipFill>
        <p:spPr>
          <a:xfrm>
            <a:off x="2362201" y="3657600"/>
            <a:ext cx="3962400" cy="1828800"/>
          </a:xfrm>
          <a:prstGeom prst="rect">
            <a:avLst/>
          </a:prstGeom>
          <a:ln>
            <a:noFill/>
          </a:ln>
          <a:effectLst>
            <a:softEdge rad="112500"/>
          </a:effectLst>
        </p:spPr>
      </p:pic>
      <p:pic>
        <p:nvPicPr>
          <p:cNvPr id="10" name="Picture 9" descr="z-removebg-preview.png"/>
          <p:cNvPicPr>
            <a:picLocks noChangeAspect="1"/>
          </p:cNvPicPr>
          <p:nvPr/>
        </p:nvPicPr>
        <p:blipFill>
          <a:blip r:embed="rId5"/>
          <a:stretch>
            <a:fillRect/>
          </a:stretch>
        </p:blipFill>
        <p:spPr>
          <a:xfrm>
            <a:off x="3429000" y="-19050"/>
            <a:ext cx="2057400" cy="1543050"/>
          </a:xfrm>
          <a:prstGeom prst="rect">
            <a:avLst/>
          </a:prstGeom>
        </p:spPr>
      </p:pic>
      <p:pic>
        <p:nvPicPr>
          <p:cNvPr id="1027" name="Picture 3" descr="C:\Users\dell\Desktop\444.png"/>
          <p:cNvPicPr>
            <a:picLocks noChangeAspect="1" noChangeArrowheads="1"/>
          </p:cNvPicPr>
          <p:nvPr/>
        </p:nvPicPr>
        <p:blipFill>
          <a:blip r:embed="rId6"/>
          <a:srcRect/>
          <a:stretch>
            <a:fillRect/>
          </a:stretch>
        </p:blipFill>
        <p:spPr bwMode="auto">
          <a:xfrm>
            <a:off x="2362201" y="3515403"/>
            <a:ext cx="3962400" cy="212339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381000" y="838200"/>
            <a:ext cx="8229600" cy="4525963"/>
          </a:xfrm>
        </p:spPr>
        <p:txBody>
          <a:bodyPr/>
          <a:lstStyle/>
          <a:p>
            <a:pPr>
              <a:buNone/>
            </a:pPr>
            <a:r>
              <a:rPr lang="en-US" b="1" u="sng" dirty="0" smtClean="0">
                <a:solidFill>
                  <a:srgbClr val="FF0000"/>
                </a:solidFill>
              </a:rPr>
              <a:t>Chemicals and Reagents</a:t>
            </a:r>
            <a:r>
              <a:rPr lang="en-US" b="1" dirty="0" smtClean="0">
                <a:solidFill>
                  <a:srgbClr val="FF0000"/>
                </a:solidFill>
              </a:rPr>
              <a:t>:</a:t>
            </a:r>
          </a:p>
          <a:p>
            <a:pPr>
              <a:buNone/>
            </a:pPr>
            <a:endParaRPr lang="en-US" b="1" dirty="0" smtClean="0">
              <a:solidFill>
                <a:srgbClr val="00B050"/>
              </a:solidFill>
            </a:endParaRPr>
          </a:p>
          <a:p>
            <a:pPr algn="just">
              <a:buNone/>
            </a:pPr>
            <a:r>
              <a:rPr lang="en-US" dirty="0" smtClean="0"/>
              <a:t>    </a:t>
            </a:r>
            <a:r>
              <a:rPr lang="en-US" sz="2400" dirty="0" smtClean="0"/>
              <a:t>Atropine sulfate and </a:t>
            </a:r>
            <a:r>
              <a:rPr lang="en-US" sz="2400" dirty="0" err="1" smtClean="0"/>
              <a:t>diphenoxylate</a:t>
            </a:r>
            <a:r>
              <a:rPr lang="en-US" sz="2400" dirty="0" smtClean="0"/>
              <a:t> (standard reference diarrheal drugs), castor oil ( laxative agent normal saline solution 0.9% </a:t>
            </a:r>
            <a:r>
              <a:rPr lang="en-US" sz="2400" dirty="0" err="1" smtClean="0"/>
              <a:t>NaCl</a:t>
            </a:r>
            <a:r>
              <a:rPr lang="en-US" sz="2400" dirty="0" smtClean="0"/>
              <a:t>) charcoal meal (10% activated </a:t>
            </a:r>
            <a:r>
              <a:rPr lang="en-US" sz="2400" dirty="0" err="1" smtClean="0"/>
              <a:t>charcole</a:t>
            </a:r>
            <a:r>
              <a:rPr lang="en-US" sz="2400" dirty="0" smtClean="0"/>
              <a:t> in 5% gun acacia) and vehicle (2% v/v </a:t>
            </a:r>
            <a:r>
              <a:rPr lang="en-US" sz="2400" dirty="0" err="1" smtClean="0"/>
              <a:t>Tween</a:t>
            </a:r>
            <a:r>
              <a:rPr lang="en-US" sz="2400" dirty="0" smtClean="0"/>
              <a:t> 80 in distilled water)were used.</a:t>
            </a:r>
          </a:p>
          <a:p>
            <a:pPr algn="just">
              <a:buNone/>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5000.jpg"/>
          <p:cNvPicPr>
            <a:picLocks noChangeAspect="1"/>
          </p:cNvPicPr>
          <p:nvPr/>
        </p:nvPicPr>
        <p:blipFill>
          <a:blip r:embed="rId2"/>
          <a:stretch>
            <a:fillRect/>
          </a:stretch>
        </p:blipFill>
        <p:spPr>
          <a:xfrm>
            <a:off x="-1" y="0"/>
            <a:ext cx="9144001" cy="6858000"/>
          </a:xfrm>
          <a:prstGeom prst="rect">
            <a:avLst/>
          </a:prstGeom>
        </p:spPr>
      </p:pic>
      <p:sp>
        <p:nvSpPr>
          <p:cNvPr id="2" name="Title 1"/>
          <p:cNvSpPr>
            <a:spLocks noGrp="1"/>
          </p:cNvSpPr>
          <p:nvPr>
            <p:ph type="title"/>
          </p:nvPr>
        </p:nvSpPr>
        <p:spPr>
          <a:xfrm>
            <a:off x="381000" y="-228600"/>
            <a:ext cx="8229600" cy="1143000"/>
          </a:xfrm>
        </p:spPr>
        <p:txBody>
          <a:bodyPr/>
          <a:lstStyle/>
          <a:p>
            <a:r>
              <a:rPr lang="en-US" b="1" u="sng" dirty="0" smtClean="0">
                <a:solidFill>
                  <a:srgbClr val="FF0000"/>
                </a:solidFill>
              </a:rPr>
              <a:t>Castrol oil-induced diarrhoea</a:t>
            </a:r>
            <a:endParaRPr lang="en-US" b="1" u="sng" dirty="0">
              <a:solidFill>
                <a:srgbClr val="FF0000"/>
              </a:solidFill>
            </a:endParaRPr>
          </a:p>
        </p:txBody>
      </p:sp>
      <p:sp>
        <p:nvSpPr>
          <p:cNvPr id="3" name="Content Placeholder 2"/>
          <p:cNvSpPr>
            <a:spLocks noGrp="1"/>
          </p:cNvSpPr>
          <p:nvPr>
            <p:ph idx="1"/>
          </p:nvPr>
        </p:nvSpPr>
        <p:spPr>
          <a:xfrm>
            <a:off x="457200" y="762000"/>
            <a:ext cx="8382000" cy="5486400"/>
          </a:xfrm>
        </p:spPr>
        <p:txBody>
          <a:bodyPr>
            <a:normAutofit/>
          </a:bodyPr>
          <a:lstStyle/>
          <a:p>
            <a:pPr algn="just">
              <a:buFont typeface="Wingdings" pitchFamily="2" charset="2"/>
              <a:buChar char="Ø"/>
            </a:pPr>
            <a:r>
              <a:rPr lang="en-US" sz="2400" dirty="0" smtClean="0"/>
              <a:t>Rate were fasted for 18hrs and divided into five groups of six animals per group.</a:t>
            </a:r>
          </a:p>
          <a:p>
            <a:pPr algn="just">
              <a:buFont typeface="Wingdings" pitchFamily="2" charset="2"/>
              <a:buChar char="Ø"/>
            </a:pPr>
            <a:endParaRPr lang="en-US" sz="2400" dirty="0" smtClean="0"/>
          </a:p>
          <a:p>
            <a:pPr algn="just">
              <a:buFont typeface="Wingdings" pitchFamily="2" charset="2"/>
              <a:buChar char="Ø"/>
            </a:pPr>
            <a:endParaRPr lang="en-US" sz="2400" dirty="0" smtClean="0"/>
          </a:p>
          <a:p>
            <a:pPr algn="just">
              <a:buFont typeface="Wingdings" pitchFamily="2" charset="2"/>
              <a:buChar char="Ø"/>
            </a:pPr>
            <a:r>
              <a:rPr lang="en-US" sz="2400" dirty="0" smtClean="0"/>
              <a:t>Castor oil at dose of 1ml/animals orally, was  given to all group of animals for the induction of diarrhea.</a:t>
            </a:r>
          </a:p>
          <a:p>
            <a:pPr algn="just">
              <a:buFont typeface="Wingdings" pitchFamily="2" charset="2"/>
              <a:buChar char="Ø"/>
            </a:pPr>
            <a:endParaRPr lang="en-US" sz="2400" dirty="0" smtClean="0"/>
          </a:p>
          <a:p>
            <a:pPr algn="just">
              <a:buFont typeface="Wingdings" pitchFamily="2" charset="2"/>
              <a:buChar char="Ø"/>
            </a:pPr>
            <a:endParaRPr lang="en-US" sz="2400" dirty="0" smtClean="0"/>
          </a:p>
          <a:p>
            <a:pPr algn="just">
              <a:buFont typeface="Wingdings" pitchFamily="2" charset="2"/>
              <a:buChar char="Ø"/>
            </a:pPr>
            <a:endParaRPr lang="en-US" sz="2400" dirty="0" smtClean="0"/>
          </a:p>
          <a:p>
            <a:pPr algn="just">
              <a:buFont typeface="Wingdings" pitchFamily="2" charset="2"/>
              <a:buChar char="Ø"/>
            </a:pPr>
            <a:r>
              <a:rPr lang="en-US" sz="2400" dirty="0" smtClean="0"/>
              <a:t>Thirty minutes after castor </a:t>
            </a:r>
            <a:r>
              <a:rPr lang="en-US" sz="2400" dirty="0" err="1" smtClean="0"/>
              <a:t>castor</a:t>
            </a:r>
            <a:r>
              <a:rPr lang="en-US" sz="2400" dirty="0" smtClean="0"/>
              <a:t> oil administration, the first group (control group) received vehicle (0.5%v/v </a:t>
            </a:r>
            <a:r>
              <a:rPr lang="en-US" sz="2400" dirty="0" err="1" smtClean="0"/>
              <a:t>Tween</a:t>
            </a:r>
            <a:r>
              <a:rPr lang="en-US" sz="2400" dirty="0" smtClean="0"/>
              <a:t> 80 in distilled water)</a:t>
            </a:r>
            <a:endParaRPr lang="en-US" sz="2400" dirty="0"/>
          </a:p>
        </p:txBody>
      </p:sp>
      <p:sp>
        <p:nvSpPr>
          <p:cNvPr id="4" name="Down Arrow 3"/>
          <p:cNvSpPr/>
          <p:nvPr/>
        </p:nvSpPr>
        <p:spPr>
          <a:xfrm>
            <a:off x="3810000" y="1752600"/>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10000" y="3886200"/>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457200" y="228600"/>
            <a:ext cx="7848600" cy="6248400"/>
          </a:xfrm>
        </p:spPr>
        <p:txBody>
          <a:bodyPr>
            <a:normAutofit/>
          </a:bodyPr>
          <a:lstStyle/>
          <a:p>
            <a:pPr algn="just">
              <a:buNone/>
            </a:pPr>
            <a:r>
              <a:rPr lang="en-US" sz="2400" dirty="0" smtClean="0"/>
              <a:t>     </a:t>
            </a:r>
          </a:p>
          <a:p>
            <a:pPr algn="just">
              <a:buNone/>
            </a:pPr>
            <a:r>
              <a:rPr lang="en-US" sz="2400" dirty="0" smtClean="0"/>
              <a:t>     </a:t>
            </a:r>
          </a:p>
          <a:p>
            <a:pPr algn="just">
              <a:buNone/>
            </a:pPr>
            <a:r>
              <a:rPr lang="en-US" sz="2400" dirty="0" smtClean="0"/>
              <a:t>     While the second, third and fourth group were given petroleum ether extract at doses of 20,50 and 100 mg/kg body weight respectively by oral route,</a:t>
            </a:r>
          </a:p>
          <a:p>
            <a:pPr algn="just">
              <a:buNone/>
            </a:pPr>
            <a:endParaRPr lang="en-US" sz="2400" dirty="0" smtClean="0"/>
          </a:p>
          <a:p>
            <a:pPr algn="just">
              <a:buNone/>
            </a:pPr>
            <a:endParaRPr lang="en-US" sz="2400" dirty="0" smtClean="0"/>
          </a:p>
          <a:p>
            <a:pPr algn="just">
              <a:buNone/>
            </a:pPr>
            <a:r>
              <a:rPr lang="en-US" sz="2400" dirty="0" smtClean="0"/>
              <a:t>     The fifth group received the reference drug, </a:t>
            </a:r>
            <a:r>
              <a:rPr lang="en-US" sz="2400" dirty="0" err="1" smtClean="0"/>
              <a:t>disphenoxylate</a:t>
            </a:r>
            <a:r>
              <a:rPr lang="en-US" sz="2400" dirty="0" smtClean="0"/>
              <a:t> (50mg/kg  body weight).</a:t>
            </a:r>
          </a:p>
          <a:p>
            <a:pPr algn="just">
              <a:buNone/>
            </a:pPr>
            <a:endParaRPr lang="en-US" sz="2400" dirty="0" smtClean="0"/>
          </a:p>
          <a:p>
            <a:pPr algn="just">
              <a:buNone/>
            </a:pPr>
            <a:endParaRPr lang="en-US" sz="2400" dirty="0" smtClean="0"/>
          </a:p>
          <a:p>
            <a:pPr algn="just">
              <a:buNone/>
            </a:pPr>
            <a:r>
              <a:rPr lang="en-US" sz="2400" dirty="0" smtClean="0"/>
              <a:t>     Animals of all groups were place separately in individual cages lined with filter paper.</a:t>
            </a:r>
            <a:endParaRPr lang="en-US" sz="2400" dirty="0"/>
          </a:p>
        </p:txBody>
      </p:sp>
      <p:sp>
        <p:nvSpPr>
          <p:cNvPr id="4" name="Down Arrow 3"/>
          <p:cNvSpPr/>
          <p:nvPr/>
        </p:nvSpPr>
        <p:spPr>
          <a:xfrm>
            <a:off x="3810000" y="228600"/>
            <a:ext cx="484632" cy="609600"/>
          </a:xfrm>
          <a:prstGeom prst="downArrow">
            <a:avLst>
              <a:gd name="adj1" fmla="val 4419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10000" y="25908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810000" y="41910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3810000" y="59436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304800" y="304800"/>
            <a:ext cx="8229600" cy="6172200"/>
          </a:xfrm>
        </p:spPr>
        <p:txBody>
          <a:bodyPr>
            <a:normAutofit lnSpcReduction="10000"/>
          </a:bodyPr>
          <a:lstStyle/>
          <a:p>
            <a:pPr algn="ctr">
              <a:buNone/>
            </a:pPr>
            <a:r>
              <a:rPr lang="en-US" sz="2400" dirty="0" smtClean="0"/>
              <a:t>    The filter papers were changed every hours and the </a:t>
            </a:r>
          </a:p>
          <a:p>
            <a:pPr algn="ctr">
              <a:buNone/>
            </a:pPr>
            <a:r>
              <a:rPr lang="en-US" sz="2400" dirty="0" smtClean="0"/>
              <a:t>    severity of diarrhea was assessed hourly for six hours.</a:t>
            </a:r>
          </a:p>
          <a:p>
            <a:pPr algn="ctr">
              <a:buNone/>
            </a:pPr>
            <a:endParaRPr lang="en-US" sz="2400" dirty="0" smtClean="0"/>
          </a:p>
          <a:p>
            <a:pPr algn="ctr">
              <a:buNone/>
            </a:pPr>
            <a:endParaRPr lang="en-US" sz="2400" dirty="0" smtClean="0"/>
          </a:p>
          <a:p>
            <a:pPr algn="ctr">
              <a:buNone/>
            </a:pPr>
            <a:r>
              <a:rPr lang="en-US" sz="2400" dirty="0" smtClean="0"/>
              <a:t>The total numbers of </a:t>
            </a:r>
            <a:r>
              <a:rPr lang="en-US" sz="2400" dirty="0" err="1" smtClean="0"/>
              <a:t>faeces</a:t>
            </a:r>
            <a:r>
              <a:rPr lang="en-US" sz="2400" dirty="0" smtClean="0"/>
              <a:t> excreted and the total weight of </a:t>
            </a:r>
            <a:r>
              <a:rPr lang="en-US" sz="2400" dirty="0" err="1" smtClean="0"/>
              <a:t>faeces</a:t>
            </a:r>
            <a:r>
              <a:rPr lang="en-US" sz="2400" dirty="0" smtClean="0"/>
              <a:t> were recorded within a period of six hours and compared with the control group.</a:t>
            </a:r>
          </a:p>
          <a:p>
            <a:pPr algn="ctr">
              <a:buNone/>
            </a:pPr>
            <a:endParaRPr lang="en-US" sz="2400" dirty="0" smtClean="0"/>
          </a:p>
          <a:p>
            <a:pPr algn="ctr">
              <a:buNone/>
            </a:pPr>
            <a:endParaRPr lang="en-US" sz="2400" dirty="0" smtClean="0"/>
          </a:p>
          <a:p>
            <a:pPr algn="ctr">
              <a:buNone/>
            </a:pPr>
            <a:r>
              <a:rPr lang="en-US" sz="2400" dirty="0" smtClean="0"/>
              <a:t>The total numbers of diarrheal </a:t>
            </a:r>
            <a:r>
              <a:rPr lang="en-US" sz="2400" dirty="0" err="1" smtClean="0"/>
              <a:t>faeces</a:t>
            </a:r>
            <a:r>
              <a:rPr lang="en-US" sz="2400" dirty="0" smtClean="0"/>
              <a:t> of the control group was considered 100% </a:t>
            </a:r>
          </a:p>
          <a:p>
            <a:pPr algn="ctr">
              <a:buNone/>
            </a:pPr>
            <a:endParaRPr lang="en-US" sz="2400" dirty="0" smtClean="0"/>
          </a:p>
          <a:p>
            <a:pPr algn="ctr">
              <a:buNone/>
            </a:pPr>
            <a:endParaRPr lang="en-US" sz="2400" dirty="0" smtClean="0"/>
          </a:p>
          <a:p>
            <a:pPr algn="ctr">
              <a:buNone/>
            </a:pPr>
            <a:endParaRPr lang="en-US" sz="2400" dirty="0" smtClean="0"/>
          </a:p>
          <a:p>
            <a:pPr algn="ctr">
              <a:buNone/>
            </a:pPr>
            <a:r>
              <a:rPr lang="en-US" sz="2400" dirty="0" smtClean="0"/>
              <a:t>The results were expressed as percentage of inhibition of diarrhea</a:t>
            </a:r>
          </a:p>
          <a:p>
            <a:pPr algn="ctr">
              <a:buNone/>
            </a:pPr>
            <a:endParaRPr lang="en-US" sz="2400" dirty="0" smtClean="0"/>
          </a:p>
          <a:p>
            <a:pPr algn="ctr">
              <a:buNone/>
            </a:pPr>
            <a:endParaRPr lang="en-US" sz="2400" dirty="0"/>
          </a:p>
        </p:txBody>
      </p:sp>
      <p:sp>
        <p:nvSpPr>
          <p:cNvPr id="4" name="Down Arrow 3"/>
          <p:cNvSpPr/>
          <p:nvPr/>
        </p:nvSpPr>
        <p:spPr>
          <a:xfrm>
            <a:off x="3810000" y="12954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10000" y="32004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782568" y="49530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0.jpg"/>
          <p:cNvPicPr>
            <a:picLocks noChangeAspect="1"/>
          </p:cNvPicPr>
          <p:nvPr/>
        </p:nvPicPr>
        <p:blipFill>
          <a:blip r:embed="rId2"/>
          <a:stretch>
            <a:fillRect/>
          </a:stretch>
        </p:blipFill>
        <p:spPr>
          <a:xfrm>
            <a:off x="-1" y="0"/>
            <a:ext cx="9144001" cy="6858000"/>
          </a:xfrm>
          <a:prstGeom prst="rect">
            <a:avLst/>
          </a:prstGeom>
        </p:spPr>
      </p:pic>
      <p:sp>
        <p:nvSpPr>
          <p:cNvPr id="2" name="Title 1"/>
          <p:cNvSpPr>
            <a:spLocks noGrp="1"/>
          </p:cNvSpPr>
          <p:nvPr>
            <p:ph type="title"/>
          </p:nvPr>
        </p:nvSpPr>
        <p:spPr>
          <a:xfrm>
            <a:off x="457200" y="0"/>
            <a:ext cx="8229600" cy="1143000"/>
          </a:xfrm>
        </p:spPr>
        <p:txBody>
          <a:bodyPr/>
          <a:lstStyle/>
          <a:p>
            <a:r>
              <a:rPr lang="en-US" b="1" u="sng" dirty="0" err="1" smtClean="0">
                <a:solidFill>
                  <a:srgbClr val="FFFF00"/>
                </a:solidFill>
              </a:rPr>
              <a:t>Gastroinestinal</a:t>
            </a:r>
            <a:r>
              <a:rPr lang="en-US" b="1" u="sng" dirty="0" smtClean="0">
                <a:solidFill>
                  <a:srgbClr val="FFFF00"/>
                </a:solidFill>
              </a:rPr>
              <a:t> motility test</a:t>
            </a:r>
            <a:endParaRPr lang="en-US" b="1" u="sng" dirty="0">
              <a:solidFill>
                <a:srgbClr val="FFFF00"/>
              </a:solidFill>
            </a:endParaRPr>
          </a:p>
        </p:txBody>
      </p:sp>
      <p:sp>
        <p:nvSpPr>
          <p:cNvPr id="3" name="Content Placeholder 2"/>
          <p:cNvSpPr>
            <a:spLocks noGrp="1"/>
          </p:cNvSpPr>
          <p:nvPr>
            <p:ph idx="1"/>
          </p:nvPr>
        </p:nvSpPr>
        <p:spPr>
          <a:xfrm>
            <a:off x="381000" y="990600"/>
            <a:ext cx="8458200" cy="5562600"/>
          </a:xfrm>
        </p:spPr>
        <p:txBody>
          <a:bodyPr>
            <a:normAutofit/>
          </a:bodyPr>
          <a:lstStyle/>
          <a:p>
            <a:pPr>
              <a:buFont typeface="Wingdings" pitchFamily="2" charset="2"/>
              <a:buChar char="Ø"/>
            </a:pPr>
            <a:r>
              <a:rPr lang="en-US" sz="2400" dirty="0" smtClean="0"/>
              <a:t>The experiment was done by using charcoal meal as a diet. The rats were divided into five groups of six animals each and fasted for eighteen hours before the experiment. </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The first group (the control group) was orally administered the vehicle (0.5%tween 80 in distilled water)</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The second third and fourth groups orally received petroleum either at doses  of 25, 50 and 100 mg/kg body weight respectively.</a:t>
            </a:r>
            <a:endParaRPr lang="en-US" sz="2400" dirty="0"/>
          </a:p>
        </p:txBody>
      </p:sp>
      <p:sp>
        <p:nvSpPr>
          <p:cNvPr id="4" name="Down Arrow 3"/>
          <p:cNvSpPr/>
          <p:nvPr/>
        </p:nvSpPr>
        <p:spPr>
          <a:xfrm>
            <a:off x="3810000" y="2362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810000" y="39624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0" y="0"/>
            <a:ext cx="8991600" cy="6858000"/>
          </a:xfrm>
        </p:spPr>
        <p:txBody>
          <a:bodyPr>
            <a:normAutofit lnSpcReduction="10000"/>
          </a:bodyPr>
          <a:lstStyle/>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The fifth group received the standard drug, atropine sulfate (o.1 mg/kg body weight intraperitoneal)</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Thirty minutes later each animal was given 1 ml of charcoal  meal (10% activated charcoal in 5% gum acacia) orally.</a:t>
            </a:r>
          </a:p>
          <a:p>
            <a:pPr>
              <a:buFont typeface="Wingdings" pitchFamily="2" charset="2"/>
              <a:buChar char="Ø"/>
            </a:pPr>
            <a:endParaRPr lang="en-US" sz="2400" dirty="0" smtClean="0"/>
          </a:p>
          <a:p>
            <a:pPr>
              <a:buNone/>
            </a:pPr>
            <a:endParaRPr lang="en-US" sz="2400" dirty="0" smtClean="0"/>
          </a:p>
          <a:p>
            <a:pPr>
              <a:buFont typeface="Wingdings" pitchFamily="2" charset="2"/>
              <a:buChar char="Ø"/>
            </a:pPr>
            <a:r>
              <a:rPr lang="en-US" sz="2400" dirty="0" smtClean="0"/>
              <a:t>Each animals was sacrificed thirty minutes after administration of charcoal meal.</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The distance covered by the charcoal meal in the intestine was expressed as a percentage of the total distance traveled from the pylorus to the </a:t>
            </a:r>
            <a:r>
              <a:rPr lang="en-US" sz="2400" dirty="0" err="1" smtClean="0"/>
              <a:t>cecum</a:t>
            </a:r>
            <a:r>
              <a:rPr lang="en-US" sz="2400" dirty="0" smtClean="0"/>
              <a:t>.</a:t>
            </a:r>
          </a:p>
        </p:txBody>
      </p:sp>
      <p:sp>
        <p:nvSpPr>
          <p:cNvPr id="4" name="Down Arrow 3"/>
          <p:cNvSpPr/>
          <p:nvPr/>
        </p:nvSpPr>
        <p:spPr>
          <a:xfrm>
            <a:off x="3810000" y="76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10000" y="17526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810000" y="3124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3810000" y="4648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0.jpg"/>
          <p:cNvPicPr>
            <a:picLocks noChangeAspect="1"/>
          </p:cNvPicPr>
          <p:nvPr/>
        </p:nvPicPr>
        <p:blipFill>
          <a:blip r:embed="rId2"/>
          <a:stretch>
            <a:fillRect/>
          </a:stretch>
        </p:blipFill>
        <p:spPr>
          <a:xfrm>
            <a:off x="-1" y="0"/>
            <a:ext cx="9144001" cy="6858000"/>
          </a:xfrm>
          <a:prstGeom prst="rect">
            <a:avLst/>
          </a:prstGeom>
        </p:spPr>
      </p:pic>
      <p:sp>
        <p:nvSpPr>
          <p:cNvPr id="2" name="Title 1"/>
          <p:cNvSpPr>
            <a:spLocks noGrp="1"/>
          </p:cNvSpPr>
          <p:nvPr>
            <p:ph type="title"/>
          </p:nvPr>
        </p:nvSpPr>
        <p:spPr>
          <a:xfrm>
            <a:off x="457200" y="-228600"/>
            <a:ext cx="8229600" cy="1143000"/>
          </a:xfrm>
        </p:spPr>
        <p:txBody>
          <a:bodyPr/>
          <a:lstStyle/>
          <a:p>
            <a:r>
              <a:rPr lang="en-US" b="1" u="sng" dirty="0" smtClean="0">
                <a:solidFill>
                  <a:srgbClr val="FFFF00"/>
                </a:solidFill>
              </a:rPr>
              <a:t>Castor oil induced enteropooling </a:t>
            </a:r>
            <a:endParaRPr lang="en-US" b="1" u="sng" dirty="0">
              <a:solidFill>
                <a:srgbClr val="FFFF00"/>
              </a:solidFill>
            </a:endParaRPr>
          </a:p>
        </p:txBody>
      </p:sp>
      <p:sp>
        <p:nvSpPr>
          <p:cNvPr id="3" name="Content Placeholder 2"/>
          <p:cNvSpPr>
            <a:spLocks noGrp="1"/>
          </p:cNvSpPr>
          <p:nvPr>
            <p:ph idx="1"/>
          </p:nvPr>
        </p:nvSpPr>
        <p:spPr>
          <a:xfrm>
            <a:off x="228600" y="762000"/>
            <a:ext cx="8915400" cy="5867400"/>
          </a:xfrm>
        </p:spPr>
        <p:txBody>
          <a:bodyPr/>
          <a:lstStyle/>
          <a:p>
            <a:pPr>
              <a:buFont typeface="Wingdings" pitchFamily="2" charset="2"/>
              <a:buChar char="Ø"/>
            </a:pPr>
            <a:r>
              <a:rPr lang="en-US" sz="2400" dirty="0" err="1" smtClean="0"/>
              <a:t>Intraluminal</a:t>
            </a:r>
            <a:r>
              <a:rPr lang="en-US" sz="2400" dirty="0" smtClean="0"/>
              <a:t> fluid accumulation was determined by the method of </a:t>
            </a:r>
            <a:r>
              <a:rPr lang="en-US" sz="2400" dirty="0" err="1" smtClean="0"/>
              <a:t>boominathan</a:t>
            </a:r>
            <a:r>
              <a:rPr lang="en-US" sz="2400" dirty="0" smtClean="0"/>
              <a:t> et al. 2005</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Over night fast rats were divided into five groups of six animals each.</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Group 1 which received normal saline (2ml/kg </a:t>
            </a:r>
            <a:r>
              <a:rPr lang="en-US" sz="2400" dirty="0" err="1" smtClean="0"/>
              <a:t>intrsperitonial</a:t>
            </a:r>
            <a:r>
              <a:rPr lang="en-US" sz="2400" dirty="0" smtClean="0"/>
              <a:t>) served as the control  group.</a:t>
            </a:r>
          </a:p>
          <a:p>
            <a:pPr>
              <a:buNone/>
            </a:pPr>
            <a:endParaRPr lang="en-US" sz="2400" dirty="0" smtClean="0"/>
          </a:p>
          <a:p>
            <a:pPr>
              <a:buFont typeface="Wingdings" pitchFamily="2" charset="2"/>
              <a:buChar char="Ø"/>
            </a:pPr>
            <a:endParaRPr lang="en-US" dirty="0"/>
          </a:p>
        </p:txBody>
      </p:sp>
      <p:sp>
        <p:nvSpPr>
          <p:cNvPr id="4" name="Down Arrow 3"/>
          <p:cNvSpPr/>
          <p:nvPr/>
        </p:nvSpPr>
        <p:spPr>
          <a:xfrm>
            <a:off x="3810000" y="16764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10000" y="34290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810000" y="52578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457200" y="304800"/>
            <a:ext cx="8229600" cy="5821363"/>
          </a:xfrm>
        </p:spPr>
        <p:txBody>
          <a:bodyPr>
            <a:normAutofit/>
          </a:bodyPr>
          <a:lstStyle/>
          <a:p>
            <a:pPr>
              <a:buFont typeface="Wingdings" pitchFamily="2" charset="2"/>
              <a:buChar char="Ø"/>
            </a:pPr>
            <a:r>
              <a:rPr lang="en-US" sz="2400" dirty="0" smtClean="0"/>
              <a:t>Group 2 received atropine (3 mg/kg intraperitoneal) and groups 3,4 and 5 received extract of 25, 50 and 100mg/kg intraperitoneal, respectively, one hours </a:t>
            </a:r>
            <a:r>
              <a:rPr lang="en-US" sz="2400" dirty="0" err="1" smtClean="0"/>
              <a:t>brfore</a:t>
            </a:r>
            <a:r>
              <a:rPr lang="en-US" sz="2400" dirty="0" smtClean="0"/>
              <a:t> the oral administration of castor oil (1ml).</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Two hours later, the rats were sacrificed.</a:t>
            </a:r>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The small intestine was removed after trying the ends with threads and weighed </a:t>
            </a:r>
            <a:endParaRPr lang="en-US" sz="2400" dirty="0"/>
          </a:p>
        </p:txBody>
      </p:sp>
      <p:sp>
        <p:nvSpPr>
          <p:cNvPr id="4" name="Down Arrow 3"/>
          <p:cNvSpPr/>
          <p:nvPr/>
        </p:nvSpPr>
        <p:spPr>
          <a:xfrm>
            <a:off x="3810000" y="1981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10000" y="3505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782568" y="58674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457200" y="304800"/>
            <a:ext cx="8229600" cy="5821363"/>
          </a:xfrm>
        </p:spPr>
        <p:txBody>
          <a:bodyPr>
            <a:normAutofit/>
          </a:bodyPr>
          <a:lstStyle/>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The intestinal content was collected by milking into a graduated cylinder and their volume was measured.</a:t>
            </a:r>
          </a:p>
          <a:p>
            <a:pPr>
              <a:buFont typeface="Wingdings" pitchFamily="2" charset="2"/>
              <a:buChar char="Ø"/>
            </a:pPr>
            <a:endParaRPr lang="en-US" sz="2400" dirty="0" smtClean="0"/>
          </a:p>
          <a:p>
            <a:pPr>
              <a:buFont typeface="Wingdings" pitchFamily="2" charset="2"/>
              <a:buChar char="Ø"/>
            </a:pPr>
            <a:endParaRPr lang="en-US" sz="2400" dirty="0" smtClean="0"/>
          </a:p>
          <a:p>
            <a:pPr>
              <a:buNone/>
            </a:pPr>
            <a:endParaRPr lang="en-US" sz="2400" dirty="0" smtClean="0"/>
          </a:p>
          <a:p>
            <a:pPr>
              <a:buFont typeface="Wingdings" pitchFamily="2" charset="2"/>
              <a:buChar char="Ø"/>
            </a:pPr>
            <a:endParaRPr lang="en-US" sz="2400" dirty="0" smtClean="0"/>
          </a:p>
          <a:p>
            <a:pPr>
              <a:buFont typeface="Wingdings" pitchFamily="2" charset="2"/>
              <a:buChar char="Ø"/>
            </a:pPr>
            <a:r>
              <a:rPr lang="en-US" sz="2400" dirty="0" smtClean="0"/>
              <a:t>The intestine was reweighed and the difference between the full and empty was calculated.</a:t>
            </a:r>
            <a:endParaRPr lang="en-US" sz="2400" dirty="0"/>
          </a:p>
        </p:txBody>
      </p:sp>
      <p:sp>
        <p:nvSpPr>
          <p:cNvPr id="4" name="Down Arrow 3"/>
          <p:cNvSpPr/>
          <p:nvPr/>
        </p:nvSpPr>
        <p:spPr>
          <a:xfrm>
            <a:off x="3782568" y="26670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0.jpg"/>
          <p:cNvPicPr>
            <a:picLocks noChangeAspect="1"/>
          </p:cNvPicPr>
          <p:nvPr/>
        </p:nvPicPr>
        <p:blipFill>
          <a:blip r:embed="rId2"/>
          <a:stretch>
            <a:fillRect/>
          </a:stretch>
        </p:blipFill>
        <p:spPr>
          <a:xfrm>
            <a:off x="-1" y="0"/>
            <a:ext cx="9144001" cy="6858000"/>
          </a:xfrm>
          <a:prstGeom prst="rect">
            <a:avLst/>
          </a:prstGeom>
        </p:spPr>
      </p:pic>
      <p:sp>
        <p:nvSpPr>
          <p:cNvPr id="2" name="Title 1"/>
          <p:cNvSpPr>
            <a:spLocks noGrp="1"/>
          </p:cNvSpPr>
          <p:nvPr>
            <p:ph type="title"/>
          </p:nvPr>
        </p:nvSpPr>
        <p:spPr/>
        <p:txBody>
          <a:bodyPr>
            <a:normAutofit fontScale="90000"/>
          </a:bodyPr>
          <a:lstStyle/>
          <a:p>
            <a:r>
              <a:rPr lang="en-US" b="1" dirty="0" smtClean="0">
                <a:solidFill>
                  <a:srgbClr val="FFFF00"/>
                </a:solidFill>
              </a:rPr>
              <a:t>Magnesium sulfate-induced</a:t>
            </a:r>
            <a:br>
              <a:rPr lang="en-US" b="1" dirty="0" smtClean="0">
                <a:solidFill>
                  <a:srgbClr val="FFFF00"/>
                </a:solidFill>
              </a:rPr>
            </a:br>
            <a:r>
              <a:rPr lang="en-US" b="1" dirty="0" smtClean="0">
                <a:solidFill>
                  <a:srgbClr val="FFFF00"/>
                </a:solidFill>
              </a:rPr>
              <a:t> diarrhea</a:t>
            </a:r>
            <a:endParaRPr lang="en-US" b="1" dirty="0">
              <a:solidFill>
                <a:srgbClr val="FFFF00"/>
              </a:solidFill>
            </a:endParaRPr>
          </a:p>
        </p:txBody>
      </p:sp>
      <p:sp>
        <p:nvSpPr>
          <p:cNvPr id="3" name="Content Placeholder 2"/>
          <p:cNvSpPr>
            <a:spLocks noGrp="1"/>
          </p:cNvSpPr>
          <p:nvPr>
            <p:ph idx="1"/>
          </p:nvPr>
        </p:nvSpPr>
        <p:spPr/>
        <p:txBody>
          <a:bodyPr>
            <a:normAutofit/>
          </a:bodyPr>
          <a:lstStyle/>
          <a:p>
            <a:pPr>
              <a:buNone/>
            </a:pPr>
            <a:r>
              <a:rPr lang="en-US" sz="2400" dirty="0" smtClean="0"/>
              <a:t>     Animals are fasted for a period of 12-18 hours and are grouped into control, reference, and test groups.  </a:t>
            </a:r>
          </a:p>
          <a:p>
            <a:pPr>
              <a:buNone/>
            </a:pPr>
            <a:endParaRPr lang="en-US" sz="2400" dirty="0" smtClean="0"/>
          </a:p>
          <a:p>
            <a:pPr>
              <a:buNone/>
            </a:pPr>
            <a:endParaRPr lang="en-US" sz="2400" dirty="0" smtClean="0"/>
          </a:p>
          <a:p>
            <a:pPr>
              <a:buNone/>
            </a:pPr>
            <a:r>
              <a:rPr lang="en-US" sz="2400" dirty="0" smtClean="0"/>
              <a:t>    After 1 hour of treatment, animals are dosed with magnesium sulfate.</a:t>
            </a:r>
          </a:p>
          <a:p>
            <a:pPr>
              <a:buNone/>
            </a:pPr>
            <a:endParaRPr lang="en-US" sz="2400" dirty="0" smtClean="0"/>
          </a:p>
          <a:p>
            <a:pPr>
              <a:buNone/>
            </a:pPr>
            <a:endParaRPr lang="en-US" sz="2400" dirty="0" smtClean="0"/>
          </a:p>
          <a:p>
            <a:pPr>
              <a:buNone/>
            </a:pPr>
            <a:r>
              <a:rPr lang="en-US" sz="2400" dirty="0" smtClean="0"/>
              <a:t>    Then they are housed in their separate cages for 4 hours.</a:t>
            </a:r>
          </a:p>
          <a:p>
            <a:pPr>
              <a:buNone/>
            </a:pPr>
            <a:endParaRPr lang="en-US" sz="2400" dirty="0" smtClean="0"/>
          </a:p>
          <a:p>
            <a:pPr>
              <a:buNone/>
            </a:pPr>
            <a:endParaRPr lang="en-US" sz="2400" dirty="0" smtClean="0"/>
          </a:p>
          <a:p>
            <a:pPr>
              <a:buNone/>
            </a:pPr>
            <a:endParaRPr lang="en-US" sz="2400" dirty="0"/>
          </a:p>
        </p:txBody>
      </p:sp>
      <p:sp>
        <p:nvSpPr>
          <p:cNvPr id="4" name="Down Arrow 3"/>
          <p:cNvSpPr/>
          <p:nvPr/>
        </p:nvSpPr>
        <p:spPr>
          <a:xfrm>
            <a:off x="3782568" y="25146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733800" y="41148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733800" y="5791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5000.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04800" y="0"/>
            <a:ext cx="8229600" cy="838200"/>
          </a:xfrm>
        </p:spPr>
        <p:txBody>
          <a:bodyPr/>
          <a:lstStyle/>
          <a:p>
            <a:r>
              <a:rPr lang="en-US" b="1" dirty="0" smtClean="0">
                <a:solidFill>
                  <a:schemeClr val="accent6"/>
                </a:solidFill>
              </a:rPr>
              <a:t>INTRODUCTION</a:t>
            </a:r>
            <a:endParaRPr lang="en-US" b="1" dirty="0">
              <a:solidFill>
                <a:schemeClr val="accent6"/>
              </a:solidFill>
            </a:endParaRPr>
          </a:p>
        </p:txBody>
      </p:sp>
      <p:sp>
        <p:nvSpPr>
          <p:cNvPr id="3" name="Content Placeholder 2"/>
          <p:cNvSpPr>
            <a:spLocks noGrp="1"/>
          </p:cNvSpPr>
          <p:nvPr>
            <p:ph idx="1"/>
          </p:nvPr>
        </p:nvSpPr>
        <p:spPr>
          <a:xfrm>
            <a:off x="0" y="914400"/>
            <a:ext cx="9144000" cy="5943600"/>
          </a:xfrm>
        </p:spPr>
        <p:txBody>
          <a:bodyPr/>
          <a:lstStyle/>
          <a:p>
            <a:pPr>
              <a:buNone/>
            </a:pPr>
            <a:r>
              <a:rPr lang="en-US" b="1" dirty="0" smtClean="0">
                <a:solidFill>
                  <a:schemeClr val="bg1"/>
                </a:solidFill>
              </a:rPr>
              <a:t>Diarrhea</a:t>
            </a:r>
          </a:p>
          <a:p>
            <a:pPr>
              <a:buFont typeface="Wingdings" pitchFamily="2" charset="2"/>
              <a:buChar char="Ø"/>
            </a:pPr>
            <a:r>
              <a:rPr lang="en-US" dirty="0" smtClean="0">
                <a:solidFill>
                  <a:srgbClr val="FFFF00"/>
                </a:solidFill>
              </a:rPr>
              <a:t>Diarrhea is characterized by increased frequency of bowel movement, wet stool and abdominal pain.</a:t>
            </a:r>
          </a:p>
          <a:p>
            <a:pPr>
              <a:buNone/>
            </a:pPr>
            <a:endParaRPr lang="en-US" dirty="0">
              <a:solidFill>
                <a:schemeClr val="bg1"/>
              </a:solidFill>
            </a:endParaRPr>
          </a:p>
        </p:txBody>
      </p:sp>
      <p:pic>
        <p:nvPicPr>
          <p:cNvPr id="4" name="Picture 3" descr="1212-removebg-preview.png"/>
          <p:cNvPicPr>
            <a:picLocks noChangeAspect="1"/>
          </p:cNvPicPr>
          <p:nvPr/>
        </p:nvPicPr>
        <p:blipFill>
          <a:blip r:embed="rId3"/>
          <a:stretch>
            <a:fillRect/>
          </a:stretch>
        </p:blipFill>
        <p:spPr>
          <a:xfrm>
            <a:off x="1981200" y="1828800"/>
            <a:ext cx="4800600" cy="5029200"/>
          </a:xfrm>
          <a:prstGeom prst="rect">
            <a:avLst/>
          </a:prstGeom>
        </p:spPr>
      </p:pic>
      <p:pic>
        <p:nvPicPr>
          <p:cNvPr id="1026" name="Picture 2" descr="C:\Users\dell\Desktop\1116.png"/>
          <p:cNvPicPr>
            <a:picLocks noChangeAspect="1" noChangeArrowheads="1"/>
          </p:cNvPicPr>
          <p:nvPr/>
        </p:nvPicPr>
        <p:blipFill>
          <a:blip r:embed="rId4"/>
          <a:srcRect/>
          <a:stretch>
            <a:fillRect/>
          </a:stretch>
        </p:blipFill>
        <p:spPr bwMode="auto">
          <a:xfrm>
            <a:off x="2667000" y="2819400"/>
            <a:ext cx="3276600" cy="3276600"/>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457200" y="685800"/>
            <a:ext cx="8229600" cy="5440363"/>
          </a:xfrm>
        </p:spPr>
        <p:txBody>
          <a:bodyPr>
            <a:normAutofit/>
          </a:bodyPr>
          <a:lstStyle/>
          <a:p>
            <a:pPr algn="just">
              <a:buNone/>
            </a:pPr>
            <a:r>
              <a:rPr lang="en-US" sz="2400" dirty="0" smtClean="0"/>
              <a:t>     Using this technique, magnesium sulfate was administered 30 minutes before  treatment.</a:t>
            </a:r>
          </a:p>
          <a:p>
            <a:pPr algn="just">
              <a:buNone/>
            </a:pPr>
            <a:endParaRPr lang="en-US" sz="2400" dirty="0" smtClean="0"/>
          </a:p>
          <a:p>
            <a:pPr algn="just">
              <a:buNone/>
            </a:pPr>
            <a:endParaRPr lang="en-US" sz="2400" dirty="0" smtClean="0"/>
          </a:p>
          <a:p>
            <a:pPr algn="just">
              <a:buNone/>
            </a:pPr>
            <a:endParaRPr lang="en-US" sz="2400" dirty="0" smtClean="0"/>
          </a:p>
          <a:p>
            <a:pPr algn="just">
              <a:buNone/>
            </a:pPr>
            <a:r>
              <a:rPr lang="en-US" sz="2400" dirty="0" smtClean="0"/>
              <a:t>    This is a curative approach unlike the preventive where the test substance is administered before induction of diarrhea. </a:t>
            </a:r>
            <a:endParaRPr lang="en-US" sz="2400" dirty="0"/>
          </a:p>
        </p:txBody>
      </p:sp>
      <p:sp>
        <p:nvSpPr>
          <p:cNvPr id="4" name="Down Arrow 3"/>
          <p:cNvSpPr/>
          <p:nvPr/>
        </p:nvSpPr>
        <p:spPr>
          <a:xfrm>
            <a:off x="3733800" y="19050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sp>
        <p:nvSpPr>
          <p:cNvPr id="2" name="Title 1"/>
          <p:cNvSpPr>
            <a:spLocks noGrp="1"/>
          </p:cNvSpPr>
          <p:nvPr>
            <p:ph type="title"/>
          </p:nvPr>
        </p:nvSpPr>
        <p:spPr/>
        <p:txBody>
          <a:bodyPr/>
          <a:lstStyle/>
          <a:p>
            <a:r>
              <a:rPr lang="en-US" b="1" dirty="0" smtClean="0">
                <a:solidFill>
                  <a:srgbClr val="FFFF00"/>
                </a:solidFill>
              </a:rPr>
              <a:t>EVALUATION</a:t>
            </a:r>
            <a:endParaRPr lang="en-US" b="1" dirty="0">
              <a:solidFill>
                <a:srgbClr val="FFFF00"/>
              </a:solidFill>
            </a:endParaRPr>
          </a:p>
        </p:txBody>
      </p:sp>
      <p:sp>
        <p:nvSpPr>
          <p:cNvPr id="3" name="Content Placeholder 2"/>
          <p:cNvSpPr>
            <a:spLocks noGrp="1"/>
          </p:cNvSpPr>
          <p:nvPr>
            <p:ph idx="1"/>
          </p:nvPr>
        </p:nvSpPr>
        <p:spPr/>
        <p:txBody>
          <a:bodyPr>
            <a:normAutofit/>
          </a:bodyPr>
          <a:lstStyle/>
          <a:p>
            <a:pPr>
              <a:buFont typeface="Wingdings" pitchFamily="2" charset="2"/>
              <a:buChar char="q"/>
            </a:pPr>
            <a:r>
              <a:rPr lang="en-US" sz="2400" dirty="0" smtClean="0"/>
              <a:t>With anti-diarrheal agents dose-response curve are obtained for decrease of hyper-secretion (stool weight) and increase of the diarrhea-free period are obtained.</a:t>
            </a:r>
          </a:p>
          <a:p>
            <a:pPr>
              <a:buFont typeface="Wingdings" pitchFamily="2" charset="2"/>
              <a:buChar char="q"/>
            </a:pPr>
            <a:endParaRPr lang="en-US" sz="2400" dirty="0" smtClean="0"/>
          </a:p>
          <a:p>
            <a:pPr>
              <a:buNone/>
            </a:pPr>
            <a:endParaRPr lang="en-US" sz="2400" dirty="0" smtClean="0"/>
          </a:p>
          <a:p>
            <a:pPr>
              <a:buFont typeface="Wingdings" pitchFamily="2" charset="2"/>
              <a:buChar char="q"/>
            </a:pPr>
            <a:r>
              <a:rPr lang="en-US" sz="2400" dirty="0" smtClean="0"/>
              <a:t>Inhibitors of prostaglandin biosynthesis increase the diarrhea free period but do not affect early diarrheal secretion. </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p:txBody>
          <a:bodyPr/>
          <a:lstStyle/>
          <a:p>
            <a:pPr algn="ctr">
              <a:buNone/>
            </a:pPr>
            <a:r>
              <a:rPr lang="en-US" b="1" dirty="0" smtClean="0">
                <a:solidFill>
                  <a:srgbClr val="FFFF00"/>
                </a:solidFill>
              </a:rPr>
              <a:t>REFERENCE</a:t>
            </a:r>
          </a:p>
          <a:p>
            <a:pPr algn="ctr">
              <a:buNone/>
            </a:pPr>
            <a:endParaRPr lang="en-US" b="1" dirty="0" smtClean="0">
              <a:solidFill>
                <a:srgbClr val="00B0F0"/>
              </a:solidFill>
            </a:endParaRPr>
          </a:p>
          <a:p>
            <a:pPr algn="ctr">
              <a:buNone/>
            </a:pPr>
            <a:r>
              <a:rPr lang="en-US" sz="2800" dirty="0" err="1" smtClean="0"/>
              <a:t>Tripathi</a:t>
            </a:r>
            <a:r>
              <a:rPr lang="en-US" sz="2800" dirty="0" smtClean="0"/>
              <a:t> KD (ed.). Essentials of Medical</a:t>
            </a:r>
          </a:p>
          <a:p>
            <a:pPr algn="ctr">
              <a:buNone/>
            </a:pPr>
            <a:r>
              <a:rPr lang="en-US" sz="2800" dirty="0" smtClean="0"/>
              <a:t>Pharmacology (6</a:t>
            </a:r>
            <a:r>
              <a:rPr lang="en-US" sz="2800" baseline="30000" dirty="0" smtClean="0"/>
              <a:t>th</a:t>
            </a:r>
            <a:r>
              <a:rPr lang="en-US" sz="2800" dirty="0" smtClean="0"/>
              <a:t> ed.). New Delhi: </a:t>
            </a:r>
            <a:r>
              <a:rPr lang="en-US" sz="2800" dirty="0" err="1" smtClean="0"/>
              <a:t>Jaypee</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pic>
        <p:nvPicPr>
          <p:cNvPr id="5" name="Content Placeholder 4" descr="thank you new.jpg"/>
          <p:cNvPicPr>
            <a:picLocks noGrp="1" noChangeAspect="1"/>
          </p:cNvPicPr>
          <p:nvPr>
            <p:ph idx="1"/>
          </p:nvPr>
        </p:nvPicPr>
        <p:blipFill>
          <a:blip r:embed="rId3"/>
          <a:stretch>
            <a:fillRect/>
          </a:stretch>
        </p:blipFill>
        <p:spPr>
          <a:xfrm>
            <a:off x="1" y="0"/>
            <a:ext cx="9144000"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0" y="304800"/>
            <a:ext cx="8686800" cy="5562600"/>
          </a:xfrm>
        </p:spPr>
        <p:txBody>
          <a:bodyPr>
            <a:normAutofit/>
          </a:bodyPr>
          <a:lstStyle/>
          <a:p>
            <a:pPr>
              <a:buNone/>
            </a:pPr>
            <a:r>
              <a:rPr lang="en-US" b="1" dirty="0" smtClean="0">
                <a:solidFill>
                  <a:srgbClr val="FFFF00"/>
                </a:solidFill>
              </a:rPr>
              <a:t>Diarrhea (cont’d)</a:t>
            </a:r>
          </a:p>
          <a:p>
            <a:pPr>
              <a:buNone/>
            </a:pPr>
            <a:r>
              <a:rPr lang="en-US" sz="2600" u="sng" dirty="0" smtClean="0">
                <a:solidFill>
                  <a:srgbClr val="FF0000"/>
                </a:solidFill>
              </a:rPr>
              <a:t>Acute diarrhea</a:t>
            </a:r>
          </a:p>
          <a:p>
            <a:pPr>
              <a:buFont typeface="Wingdings" pitchFamily="2" charset="2"/>
              <a:buChar char="Ø"/>
            </a:pPr>
            <a:r>
              <a:rPr lang="en-US" sz="2600" dirty="0" smtClean="0"/>
              <a:t>Self limiting</a:t>
            </a:r>
          </a:p>
          <a:p>
            <a:pPr>
              <a:buFont typeface="Wingdings" pitchFamily="2" charset="2"/>
              <a:buChar char="Ø"/>
            </a:pPr>
            <a:r>
              <a:rPr lang="en-US" sz="2600" dirty="0" smtClean="0"/>
              <a:t>Last from 3 days to 2 weeks</a:t>
            </a:r>
          </a:p>
          <a:p>
            <a:pPr>
              <a:buFont typeface="Wingdings" pitchFamily="2" charset="2"/>
              <a:buChar char="Ø"/>
            </a:pPr>
            <a:r>
              <a:rPr lang="en-US" sz="2600" dirty="0" smtClean="0"/>
              <a:t>Resolve without sequelae</a:t>
            </a:r>
          </a:p>
          <a:p>
            <a:pPr>
              <a:buNone/>
            </a:pPr>
            <a:endParaRPr lang="en-US" dirty="0" smtClean="0"/>
          </a:p>
          <a:p>
            <a:pPr>
              <a:buNone/>
            </a:pPr>
            <a:r>
              <a:rPr lang="en-US" sz="2800" b="1" u="sng" dirty="0" smtClean="0">
                <a:solidFill>
                  <a:srgbClr val="FF0000"/>
                </a:solidFill>
              </a:rPr>
              <a:t>Chronic  diarrhea</a:t>
            </a:r>
          </a:p>
          <a:p>
            <a:pPr>
              <a:buFont typeface="Wingdings" pitchFamily="2" charset="2"/>
              <a:buChar char="Ø"/>
            </a:pPr>
            <a:r>
              <a:rPr lang="en-US" sz="2800" dirty="0" smtClean="0"/>
              <a:t>Last for more then 3 weeks</a:t>
            </a:r>
          </a:p>
          <a:p>
            <a:pPr>
              <a:buFont typeface="Wingdings" pitchFamily="2" charset="2"/>
              <a:buChar char="Ø"/>
            </a:pPr>
            <a:r>
              <a:rPr lang="en-US" sz="2800" dirty="0" smtClean="0"/>
              <a:t>Associated with recurring passage of diarrheal stools, fever, loss of appetite, nausea, vomiting, weight loss, and chronic weakness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457200" y="609600"/>
            <a:ext cx="8077200" cy="5135563"/>
          </a:xfrm>
        </p:spPr>
        <p:txBody>
          <a:bodyPr>
            <a:normAutofit/>
          </a:bodyPr>
          <a:lstStyle/>
          <a:p>
            <a:pPr algn="ctr">
              <a:buNone/>
            </a:pPr>
            <a:r>
              <a:rPr lang="en-US" b="1" u="sng" dirty="0" smtClean="0">
                <a:solidFill>
                  <a:srgbClr val="FFFF00"/>
                </a:solidFill>
              </a:rPr>
              <a:t>Causes of Diarrhea</a:t>
            </a:r>
          </a:p>
          <a:p>
            <a:pPr algn="ctr">
              <a:buNone/>
            </a:pPr>
            <a:endParaRPr lang="en-US" b="1" u="sng" dirty="0" smtClean="0">
              <a:solidFill>
                <a:srgbClr val="FFFF00"/>
              </a:solidFill>
            </a:endParaRPr>
          </a:p>
          <a:p>
            <a:pPr>
              <a:buNone/>
            </a:pPr>
            <a:r>
              <a:rPr lang="en-US" b="1" dirty="0" smtClean="0">
                <a:solidFill>
                  <a:srgbClr val="FF0000"/>
                </a:solidFill>
              </a:rPr>
              <a:t>Acute Diarrhea</a:t>
            </a:r>
            <a:r>
              <a:rPr lang="en-US" b="1" dirty="0" smtClean="0">
                <a:solidFill>
                  <a:srgbClr val="00B050"/>
                </a:solidFill>
              </a:rPr>
              <a:t>	 		    </a:t>
            </a:r>
            <a:r>
              <a:rPr lang="en-US" b="1" dirty="0" smtClean="0">
                <a:solidFill>
                  <a:srgbClr val="FF0000"/>
                </a:solidFill>
              </a:rPr>
              <a:t>Chronic Diarrhea</a:t>
            </a:r>
          </a:p>
          <a:p>
            <a:pPr algn="ctr">
              <a:buNone/>
            </a:pPr>
            <a:r>
              <a:rPr lang="en-US" sz="2400" dirty="0" smtClean="0">
                <a:solidFill>
                  <a:srgbClr val="7030A0"/>
                </a:solidFill>
              </a:rPr>
              <a:t>Bacterial				                   Tumors</a:t>
            </a:r>
          </a:p>
          <a:p>
            <a:pPr algn="ctr">
              <a:buNone/>
            </a:pPr>
            <a:r>
              <a:rPr lang="en-US" sz="2400" dirty="0" smtClean="0">
                <a:solidFill>
                  <a:srgbClr val="7030A0"/>
                </a:solidFill>
              </a:rPr>
              <a:t>    Viral					                  Diabetes</a:t>
            </a:r>
          </a:p>
          <a:p>
            <a:pPr algn="ctr">
              <a:buNone/>
            </a:pPr>
            <a:r>
              <a:rPr lang="en-US" sz="2400" dirty="0" smtClean="0">
                <a:solidFill>
                  <a:srgbClr val="7030A0"/>
                </a:solidFill>
              </a:rPr>
              <a:t>  Drug Induced			                        Addison’s disease</a:t>
            </a:r>
          </a:p>
          <a:p>
            <a:pPr algn="ctr">
              <a:buNone/>
            </a:pPr>
            <a:r>
              <a:rPr lang="en-US" sz="2400" dirty="0" smtClean="0">
                <a:solidFill>
                  <a:srgbClr val="7030A0"/>
                </a:solidFill>
              </a:rPr>
              <a:t>   Nutritional				           Hyperthyroidism</a:t>
            </a:r>
          </a:p>
          <a:p>
            <a:pPr algn="ctr">
              <a:buNone/>
            </a:pPr>
            <a:r>
              <a:rPr lang="en-US" sz="2400" dirty="0" smtClean="0">
                <a:solidFill>
                  <a:srgbClr val="7030A0"/>
                </a:solidFill>
              </a:rPr>
              <a:t>       </a:t>
            </a:r>
            <a:r>
              <a:rPr lang="en-US" sz="2400" dirty="0" err="1" smtClean="0">
                <a:solidFill>
                  <a:srgbClr val="7030A0"/>
                </a:solidFill>
              </a:rPr>
              <a:t>Protozoal</a:t>
            </a:r>
            <a:r>
              <a:rPr lang="en-US" sz="2400" dirty="0" smtClean="0">
                <a:solidFill>
                  <a:srgbClr val="7030A0"/>
                </a:solidFill>
              </a:rPr>
              <a:t>			               Irritable bowel syndrome</a:t>
            </a:r>
            <a:endParaRPr lang="en-US" sz="2400"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0" y="228600"/>
            <a:ext cx="9144000" cy="6629400"/>
          </a:xfrm>
        </p:spPr>
        <p:txBody>
          <a:bodyPr>
            <a:normAutofit/>
          </a:bodyPr>
          <a:lstStyle/>
          <a:p>
            <a:pPr>
              <a:buNone/>
            </a:pPr>
            <a:r>
              <a:rPr lang="en-US" sz="3600" b="1" dirty="0" smtClean="0">
                <a:solidFill>
                  <a:srgbClr val="7030A0"/>
                </a:solidFill>
              </a:rPr>
              <a:t>Antidiarrheals:</a:t>
            </a:r>
          </a:p>
          <a:p>
            <a:pPr>
              <a:buNone/>
            </a:pPr>
            <a:r>
              <a:rPr lang="en-US" sz="3600" b="1" u="sng" dirty="0" smtClean="0">
                <a:solidFill>
                  <a:srgbClr val="7030A0"/>
                </a:solidFill>
              </a:rPr>
              <a:t>Mechanism of Action</a:t>
            </a:r>
          </a:p>
          <a:p>
            <a:pPr>
              <a:buNone/>
            </a:pPr>
            <a:r>
              <a:rPr lang="en-US" b="1" dirty="0" smtClean="0">
                <a:solidFill>
                  <a:srgbClr val="FF0000"/>
                </a:solidFill>
              </a:rPr>
              <a:t>Adsorbents</a:t>
            </a:r>
          </a:p>
          <a:p>
            <a:pPr>
              <a:buFont typeface="Wingdings" pitchFamily="2" charset="2"/>
              <a:buChar char="ü"/>
            </a:pPr>
            <a:r>
              <a:rPr lang="en-US" sz="2400" dirty="0" smtClean="0"/>
              <a:t>Coat the walls of the GI tract</a:t>
            </a:r>
          </a:p>
          <a:p>
            <a:pPr>
              <a:buFont typeface="Wingdings" pitchFamily="2" charset="2"/>
              <a:buChar char="ü"/>
            </a:pPr>
            <a:r>
              <a:rPr lang="en-US" sz="2400" dirty="0" smtClean="0"/>
              <a:t>Blind to the causative bacteria or toxin, which is then eliminated through the stool</a:t>
            </a:r>
          </a:p>
          <a:p>
            <a:pPr>
              <a:buFont typeface="Wingdings" pitchFamily="2" charset="2"/>
              <a:buChar char="ü"/>
            </a:pPr>
            <a:r>
              <a:rPr lang="en-US" sz="2400" dirty="0" smtClean="0"/>
              <a:t>Examples: bismuth subsalicylate, kaolin-pectin, activated </a:t>
            </a:r>
            <a:r>
              <a:rPr lang="en-US" sz="2400" dirty="0" err="1" smtClean="0"/>
              <a:t>charcoal,etc</a:t>
            </a:r>
            <a:endParaRPr lang="en-US" sz="2400" dirty="0" smtClean="0"/>
          </a:p>
          <a:p>
            <a:pPr>
              <a:buNone/>
            </a:pPr>
            <a:endParaRPr lang="en-US" b="1" dirty="0" smtClean="0">
              <a:solidFill>
                <a:srgbClr val="FF0000"/>
              </a:solidFill>
            </a:endParaRPr>
          </a:p>
          <a:p>
            <a:pPr>
              <a:buNone/>
            </a:pPr>
            <a:r>
              <a:rPr lang="en-US" b="1" dirty="0" err="1" smtClean="0">
                <a:solidFill>
                  <a:srgbClr val="FF0000"/>
                </a:solidFill>
              </a:rPr>
              <a:t>Anticholinergics</a:t>
            </a:r>
            <a:endParaRPr lang="en-US" b="1" dirty="0" smtClean="0">
              <a:solidFill>
                <a:srgbClr val="FF0000"/>
              </a:solidFill>
            </a:endParaRPr>
          </a:p>
          <a:p>
            <a:pPr>
              <a:buFont typeface="Wingdings" pitchFamily="2" charset="2"/>
              <a:buChar char="ü"/>
            </a:pPr>
            <a:r>
              <a:rPr lang="en-US" sz="2400" dirty="0" smtClean="0"/>
              <a:t>Decrease intestinal muscle tone and peristalsis of GI tract</a:t>
            </a:r>
          </a:p>
          <a:p>
            <a:pPr>
              <a:buFont typeface="Wingdings" pitchFamily="2" charset="2"/>
              <a:buChar char="ü"/>
            </a:pPr>
            <a:r>
              <a:rPr lang="en-US" sz="2400" dirty="0" smtClean="0"/>
              <a:t>Result: slowing the movement of fecal matter through the GI tract</a:t>
            </a:r>
          </a:p>
          <a:p>
            <a:pPr>
              <a:buFont typeface="Wingdings" pitchFamily="2" charset="2"/>
              <a:buChar char="ü"/>
            </a:pPr>
            <a:r>
              <a:rPr lang="en-US" sz="2400" dirty="0" smtClean="0"/>
              <a:t>Examples: belladonna alkaloids, atropine, etc</a:t>
            </a:r>
          </a:p>
          <a:p>
            <a:pPr>
              <a:buFont typeface="Wingdings" pitchFamily="2" charset="2"/>
              <a:buChar char="ü"/>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381000" y="762000"/>
            <a:ext cx="8382000" cy="5791200"/>
          </a:xfrm>
        </p:spPr>
        <p:txBody>
          <a:bodyPr>
            <a:normAutofit/>
          </a:bodyPr>
          <a:lstStyle/>
          <a:p>
            <a:pPr>
              <a:buNone/>
            </a:pPr>
            <a:r>
              <a:rPr lang="en-US" dirty="0" smtClean="0">
                <a:solidFill>
                  <a:srgbClr val="FF0000"/>
                </a:solidFill>
              </a:rPr>
              <a:t>Intestinal flora modifiers (IFM)</a:t>
            </a:r>
          </a:p>
          <a:p>
            <a:pPr algn="just">
              <a:buFont typeface="Wingdings" pitchFamily="2" charset="2"/>
              <a:buChar char="ü"/>
            </a:pPr>
            <a:r>
              <a:rPr lang="en-US" sz="2600" dirty="0" smtClean="0"/>
              <a:t>Bacterial cultures of Lactobacillus organisms </a:t>
            </a:r>
            <a:r>
              <a:rPr lang="en-US" sz="2600" dirty="0" err="1" smtClean="0"/>
              <a:t>workby</a:t>
            </a:r>
            <a:r>
              <a:rPr lang="en-US" sz="2600" dirty="0" smtClean="0"/>
              <a:t>:</a:t>
            </a:r>
          </a:p>
          <a:p>
            <a:pPr algn="just"/>
            <a:r>
              <a:rPr lang="en-US" sz="2600" dirty="0" smtClean="0"/>
              <a:t>Supplying missing bacteria to the GI tract</a:t>
            </a:r>
          </a:p>
          <a:p>
            <a:pPr algn="just"/>
            <a:r>
              <a:rPr lang="en-US" sz="2600" dirty="0" smtClean="0"/>
              <a:t>Suppressing the growth of diarrhea-causing bacteria</a:t>
            </a:r>
          </a:p>
          <a:p>
            <a:pPr algn="just">
              <a:buFont typeface="Wingdings" pitchFamily="2" charset="2"/>
              <a:buChar char="ü"/>
            </a:pPr>
            <a:r>
              <a:rPr lang="en-US" sz="2600" dirty="0" smtClean="0"/>
              <a:t>Example: </a:t>
            </a:r>
            <a:r>
              <a:rPr lang="en-US" sz="2600" dirty="0" err="1" smtClean="0"/>
              <a:t>L.acidophilus</a:t>
            </a:r>
            <a:r>
              <a:rPr lang="en-US" dirty="0" smtClean="0"/>
              <a:t>.</a:t>
            </a:r>
          </a:p>
          <a:p>
            <a:pPr algn="just">
              <a:buNone/>
            </a:pPr>
            <a:endParaRPr lang="en-US" dirty="0" smtClean="0"/>
          </a:p>
          <a:p>
            <a:pPr>
              <a:buNone/>
            </a:pPr>
            <a:r>
              <a:rPr lang="en-US" dirty="0" smtClean="0">
                <a:solidFill>
                  <a:srgbClr val="FF0000"/>
                </a:solidFill>
              </a:rPr>
              <a:t>Opiates</a:t>
            </a:r>
          </a:p>
          <a:p>
            <a:pPr algn="just">
              <a:buFont typeface="Wingdings" pitchFamily="2" charset="2"/>
              <a:buChar char="ü"/>
            </a:pPr>
            <a:r>
              <a:rPr lang="en-US" sz="2400" dirty="0" smtClean="0"/>
              <a:t>Decrease bowel motility and relieve rectal spasms</a:t>
            </a:r>
          </a:p>
          <a:p>
            <a:pPr algn="just">
              <a:buFont typeface="Wingdings" pitchFamily="2" charset="2"/>
              <a:buChar char="ü"/>
            </a:pPr>
            <a:r>
              <a:rPr lang="en-US" sz="2400" dirty="0" smtClean="0"/>
              <a:t>Decrease transit time through the bowel, allowing more time for water and electrolytes to be absorbed.</a:t>
            </a:r>
          </a:p>
          <a:p>
            <a:pPr algn="just">
              <a:buFont typeface="Wingdings" pitchFamily="2" charset="2"/>
              <a:buChar char="ü"/>
            </a:pPr>
            <a:r>
              <a:rPr lang="en-US" sz="2400" dirty="0" smtClean="0"/>
              <a:t>Example: opium tincture, codeine, </a:t>
            </a:r>
            <a:r>
              <a:rPr lang="en-US" sz="2400" dirty="0" err="1" smtClean="0"/>
              <a:t>loperamide</a:t>
            </a:r>
            <a:r>
              <a:rPr lang="en-US" sz="2400" dirty="0" smtClean="0"/>
              <a:t>, etc</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0" y="0"/>
            <a:ext cx="9144001" cy="6858000"/>
          </a:xfrm>
          <a:prstGeom prst="rect">
            <a:avLst/>
          </a:prstGeom>
        </p:spPr>
      </p:pic>
      <p:sp>
        <p:nvSpPr>
          <p:cNvPr id="2" name="Title 1"/>
          <p:cNvSpPr>
            <a:spLocks noGrp="1"/>
          </p:cNvSpPr>
          <p:nvPr>
            <p:ph type="title"/>
          </p:nvPr>
        </p:nvSpPr>
        <p:spPr/>
        <p:txBody>
          <a:bodyPr/>
          <a:lstStyle/>
          <a:p>
            <a:r>
              <a:rPr lang="en-US" b="1" dirty="0" smtClean="0"/>
              <a:t>Screening Mode</a:t>
            </a:r>
            <a:endParaRPr lang="en-US" b="1" dirty="0"/>
          </a:p>
        </p:txBody>
      </p:sp>
      <p:sp>
        <p:nvSpPr>
          <p:cNvPr id="3" name="Content Placeholder 2"/>
          <p:cNvSpPr>
            <a:spLocks noGrp="1"/>
          </p:cNvSpPr>
          <p:nvPr>
            <p:ph idx="1"/>
          </p:nvPr>
        </p:nvSpPr>
        <p:spPr/>
        <p:txBody>
          <a:bodyPr>
            <a:normAutofit/>
          </a:bodyPr>
          <a:lstStyle/>
          <a:p>
            <a:pPr>
              <a:buFont typeface="Wingdings" pitchFamily="2" charset="2"/>
              <a:buChar char="§"/>
            </a:pPr>
            <a:r>
              <a:rPr lang="en-US" b="1" dirty="0" smtClean="0">
                <a:solidFill>
                  <a:srgbClr val="FF0000"/>
                </a:solidFill>
              </a:rPr>
              <a:t>In vivo model</a:t>
            </a:r>
          </a:p>
          <a:p>
            <a:pPr>
              <a:buNone/>
            </a:pPr>
            <a:endParaRPr lang="en-US" b="1" dirty="0" smtClean="0">
              <a:solidFill>
                <a:srgbClr val="FF0000"/>
              </a:solidFill>
            </a:endParaRPr>
          </a:p>
          <a:p>
            <a:pPr>
              <a:buFont typeface="Wingdings" pitchFamily="2" charset="2"/>
              <a:buChar char="v"/>
            </a:pPr>
            <a:r>
              <a:rPr lang="en-US" sz="2400" dirty="0" smtClean="0">
                <a:solidFill>
                  <a:srgbClr val="FFFF00"/>
                </a:solidFill>
              </a:rPr>
              <a:t>Castor oil-induced diarrhea</a:t>
            </a:r>
          </a:p>
          <a:p>
            <a:pPr>
              <a:buNone/>
            </a:pPr>
            <a:endParaRPr lang="en-US" sz="2400" dirty="0" smtClean="0">
              <a:solidFill>
                <a:srgbClr val="FFFF00"/>
              </a:solidFill>
            </a:endParaRPr>
          </a:p>
          <a:p>
            <a:pPr>
              <a:buFont typeface="Wingdings" pitchFamily="2" charset="2"/>
              <a:buChar char="v"/>
            </a:pPr>
            <a:r>
              <a:rPr lang="en-US" sz="2400" dirty="0" smtClean="0">
                <a:solidFill>
                  <a:srgbClr val="FFFF00"/>
                </a:solidFill>
              </a:rPr>
              <a:t>Gastrointestinal motility test</a:t>
            </a:r>
          </a:p>
          <a:p>
            <a:pPr>
              <a:buNone/>
            </a:pPr>
            <a:endParaRPr lang="en-US" sz="2400" dirty="0" smtClean="0">
              <a:solidFill>
                <a:srgbClr val="FFFF00"/>
              </a:solidFill>
            </a:endParaRPr>
          </a:p>
          <a:p>
            <a:pPr>
              <a:buFont typeface="Wingdings" pitchFamily="2" charset="2"/>
              <a:buChar char="v"/>
            </a:pPr>
            <a:r>
              <a:rPr lang="en-US" sz="2400" dirty="0" err="1" smtClean="0">
                <a:solidFill>
                  <a:srgbClr val="FFFF00"/>
                </a:solidFill>
              </a:rPr>
              <a:t>Castol</a:t>
            </a:r>
            <a:r>
              <a:rPr lang="en-US" sz="2400" dirty="0" smtClean="0">
                <a:solidFill>
                  <a:srgbClr val="FFFF00"/>
                </a:solidFill>
              </a:rPr>
              <a:t> oil-induced </a:t>
            </a:r>
            <a:r>
              <a:rPr lang="en-US" sz="2400" dirty="0" err="1" smtClean="0">
                <a:solidFill>
                  <a:srgbClr val="FFFF00"/>
                </a:solidFill>
              </a:rPr>
              <a:t>enterpooling</a:t>
            </a:r>
            <a:endParaRPr lang="en-US" sz="2400" dirty="0" smtClean="0">
              <a:solidFill>
                <a:srgbClr val="FFFF00"/>
              </a:solidFill>
            </a:endParaRPr>
          </a:p>
          <a:p>
            <a:pPr>
              <a:buNone/>
            </a:pPr>
            <a:endParaRPr lang="en-US" sz="2400" dirty="0" smtClean="0">
              <a:solidFill>
                <a:srgbClr val="FFFF00"/>
              </a:solidFill>
            </a:endParaRPr>
          </a:p>
          <a:p>
            <a:pPr>
              <a:buFont typeface="Wingdings" pitchFamily="2" charset="2"/>
              <a:buChar char="v"/>
            </a:pPr>
            <a:r>
              <a:rPr lang="en-US" sz="2400" dirty="0" smtClean="0">
                <a:solidFill>
                  <a:srgbClr val="FFFF00"/>
                </a:solidFill>
              </a:rPr>
              <a:t>Magnesium sulfate-induced diarrhea</a:t>
            </a:r>
            <a:endParaRPr lang="en-US" sz="2400"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sp>
        <p:nvSpPr>
          <p:cNvPr id="2" name="Title 1"/>
          <p:cNvSpPr>
            <a:spLocks noGrp="1"/>
          </p:cNvSpPr>
          <p:nvPr>
            <p:ph type="title"/>
          </p:nvPr>
        </p:nvSpPr>
        <p:spPr>
          <a:xfrm>
            <a:off x="381000" y="0"/>
            <a:ext cx="8229600" cy="1143000"/>
          </a:xfrm>
        </p:spPr>
        <p:txBody>
          <a:bodyPr/>
          <a:lstStyle/>
          <a:p>
            <a:r>
              <a:rPr lang="en-US" b="1" dirty="0" smtClean="0">
                <a:solidFill>
                  <a:schemeClr val="tx2">
                    <a:lumMod val="50000"/>
                  </a:schemeClr>
                </a:solidFill>
              </a:rPr>
              <a:t>Rationale, Purpose &amp; Methods</a:t>
            </a:r>
            <a:endParaRPr lang="en-US" b="1" dirty="0">
              <a:solidFill>
                <a:schemeClr val="tx2">
                  <a:lumMod val="50000"/>
                </a:schemeClr>
              </a:solidFill>
            </a:endParaRPr>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Ø"/>
            </a:pPr>
            <a:r>
              <a:rPr lang="en-US" b="1" u="sng" dirty="0" smtClean="0">
                <a:solidFill>
                  <a:srgbClr val="FF0000"/>
                </a:solidFill>
              </a:rPr>
              <a:t>Rationale</a:t>
            </a:r>
            <a:r>
              <a:rPr lang="en-US" b="1" dirty="0" smtClean="0">
                <a:solidFill>
                  <a:srgbClr val="FF0000"/>
                </a:solidFill>
              </a:rPr>
              <a:t>:</a:t>
            </a:r>
            <a:r>
              <a:rPr lang="en-US" b="1" dirty="0" smtClean="0">
                <a:solidFill>
                  <a:srgbClr val="00B050"/>
                </a:solidFill>
              </a:rPr>
              <a:t> </a:t>
            </a:r>
            <a:r>
              <a:rPr lang="en-US" sz="2600" dirty="0" smtClean="0"/>
              <a:t>The induction of diarrhea with castor oil results from the action of ricinoleic acid by hydrolysis of the oil. Ricinoleic acid produces change in the transport of water and electrolytes resulting in a hypersecretory response.</a:t>
            </a:r>
          </a:p>
          <a:p>
            <a:pPr algn="just">
              <a:buNone/>
            </a:pPr>
            <a:endParaRPr lang="en-US" dirty="0" smtClean="0">
              <a:solidFill>
                <a:srgbClr val="FF0000"/>
              </a:solidFill>
            </a:endParaRPr>
          </a:p>
          <a:p>
            <a:pPr algn="just">
              <a:buFont typeface="Wingdings" pitchFamily="2" charset="2"/>
              <a:buChar char="Ø"/>
            </a:pPr>
            <a:r>
              <a:rPr lang="en-US" b="1" u="sng" dirty="0" smtClean="0">
                <a:solidFill>
                  <a:srgbClr val="FF0000"/>
                </a:solidFill>
              </a:rPr>
              <a:t>Purpose</a:t>
            </a:r>
            <a:r>
              <a:rPr lang="en-US" b="1" dirty="0" smtClean="0">
                <a:solidFill>
                  <a:srgbClr val="FF0000"/>
                </a:solidFill>
              </a:rPr>
              <a:t>: </a:t>
            </a:r>
            <a:r>
              <a:rPr lang="en-US" sz="2600" dirty="0" smtClean="0"/>
              <a:t>The seeds of </a:t>
            </a:r>
            <a:r>
              <a:rPr lang="en-US" sz="2600" i="1" dirty="0" smtClean="0"/>
              <a:t>Swietenia macrophylla </a:t>
            </a:r>
            <a:r>
              <a:rPr lang="en-US" sz="2600" dirty="0" smtClean="0"/>
              <a:t>are used in traditional medicine for the treatment of diarrhea. Thus the petroleum ether extract from Swietenia macrophylla(</a:t>
            </a:r>
            <a:r>
              <a:rPr lang="en-US" sz="2600" dirty="0" err="1" smtClean="0"/>
              <a:t>Meliaceae</a:t>
            </a:r>
            <a:r>
              <a:rPr lang="en-US" sz="2600" dirty="0" smtClean="0"/>
              <a:t>) seeds was investigated foe its anti-diarrheal property in wistar albino rats to substantiate folklore claim.</a:t>
            </a:r>
            <a:endParaRPr lang="en-US"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000.jpg"/>
          <p:cNvPicPr>
            <a:picLocks noChangeAspect="1"/>
          </p:cNvPicPr>
          <p:nvPr/>
        </p:nvPicPr>
        <p:blipFill>
          <a:blip r:embed="rId2"/>
          <a:stretch>
            <a:fillRect/>
          </a:stretch>
        </p:blipFill>
        <p:spPr>
          <a:xfrm>
            <a:off x="-1" y="0"/>
            <a:ext cx="9144001" cy="6858000"/>
          </a:xfrm>
          <a:prstGeom prst="rect">
            <a:avLst/>
          </a:prstGeom>
        </p:spPr>
      </p:pic>
      <p:sp>
        <p:nvSpPr>
          <p:cNvPr id="3" name="Content Placeholder 2"/>
          <p:cNvSpPr>
            <a:spLocks noGrp="1"/>
          </p:cNvSpPr>
          <p:nvPr>
            <p:ph idx="1"/>
          </p:nvPr>
        </p:nvSpPr>
        <p:spPr>
          <a:xfrm>
            <a:off x="304800" y="152400"/>
            <a:ext cx="8229600" cy="4267200"/>
          </a:xfrm>
        </p:spPr>
        <p:txBody>
          <a:bodyPr>
            <a:noAutofit/>
          </a:bodyPr>
          <a:lstStyle/>
          <a:p>
            <a:pPr algn="just">
              <a:buFont typeface="Wingdings" pitchFamily="2" charset="2"/>
              <a:buChar char="Ø"/>
            </a:pPr>
            <a:endParaRPr lang="en-US" sz="2400" b="1" u="sng" dirty="0" smtClean="0">
              <a:solidFill>
                <a:srgbClr val="FF0000"/>
              </a:solidFill>
            </a:endParaRPr>
          </a:p>
          <a:p>
            <a:pPr algn="just">
              <a:buFont typeface="Wingdings" pitchFamily="2" charset="2"/>
              <a:buChar char="Ø"/>
            </a:pPr>
            <a:r>
              <a:rPr lang="en-US" sz="2400" b="1" u="sng" dirty="0" smtClean="0">
                <a:solidFill>
                  <a:srgbClr val="FF0000"/>
                </a:solidFill>
              </a:rPr>
              <a:t>Methods</a:t>
            </a:r>
            <a:r>
              <a:rPr lang="en-US" sz="2400" b="1" dirty="0" smtClean="0">
                <a:solidFill>
                  <a:srgbClr val="FF0000"/>
                </a:solidFill>
              </a:rPr>
              <a:t>:  </a:t>
            </a:r>
            <a:r>
              <a:rPr lang="en-US" sz="2000" dirty="0" smtClean="0"/>
              <a:t>Petroleum ether extract of the seeds of the this plant, at graded doses (25, 50 &amp; 100mg/kg body weight) was investigated for anti-diarrheal activity in term of reducing  in the rate of defecation and consistency of feces in castor oil induced diarrhea. To understand the mechanism of its anti diarrheal activity, its effect was evaluated on intestinal transit and  castor oil induced intestinal fluid accumulation (enteropooling).</a:t>
            </a:r>
          </a:p>
          <a:p>
            <a:pPr algn="just">
              <a:buNone/>
            </a:pPr>
            <a:endParaRPr lang="en-US" sz="2400" dirty="0" smtClean="0">
              <a:solidFill>
                <a:srgbClr val="00B050"/>
              </a:solidFill>
            </a:endParaRPr>
          </a:p>
          <a:p>
            <a:pPr algn="just">
              <a:buFont typeface="Wingdings" pitchFamily="2" charset="2"/>
              <a:buChar char="Ø"/>
            </a:pPr>
            <a:r>
              <a:rPr lang="en-US" sz="2400" b="1" u="sng" dirty="0" smtClean="0">
                <a:solidFill>
                  <a:srgbClr val="FF0000"/>
                </a:solidFill>
              </a:rPr>
              <a:t>Animals</a:t>
            </a:r>
            <a:r>
              <a:rPr lang="en-US" sz="2400" b="1" dirty="0" smtClean="0">
                <a:solidFill>
                  <a:srgbClr val="FF0000"/>
                </a:solidFill>
              </a:rPr>
              <a:t>:  </a:t>
            </a:r>
            <a:r>
              <a:rPr lang="en-US" sz="2000" dirty="0" smtClean="0"/>
              <a:t>Swiss albino rats (150-280gm) of either sex were selected for the experiments. Animals were allowed to be acclimatize for a period of 2 weeks in our laboratory environment prior to study.</a:t>
            </a:r>
          </a:p>
          <a:p>
            <a:pPr algn="just">
              <a:buNone/>
            </a:pPr>
            <a:r>
              <a:rPr lang="en-US" sz="2000" dirty="0" smtClean="0"/>
              <a:t>      Animals were house in polypropylene cages (4 animals per cage), maintained under standard laboratory conditions (i.e. 12:12 hours light and dark sequence: at an room temperature of 25.</a:t>
            </a:r>
          </a:p>
          <a:p>
            <a:pPr algn="just">
              <a:buNone/>
            </a:pPr>
            <a:r>
              <a:rPr lang="en-US" sz="2400" dirty="0" smtClean="0"/>
              <a:t>       </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1165</Words>
  <Application>Microsoft Office PowerPoint</Application>
  <PresentationFormat>On-screen Show (4:3)</PresentationFormat>
  <Paragraphs>164</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Aharoni</vt:lpstr>
      <vt:lpstr>Arial</vt:lpstr>
      <vt:lpstr>Calibri</vt:lpstr>
      <vt:lpstr>Times New Roman</vt:lpstr>
      <vt:lpstr>Wingdings</vt:lpstr>
      <vt:lpstr>Office Theme</vt:lpstr>
      <vt:lpstr>School Of Pharmaceutical Science</vt:lpstr>
      <vt:lpstr>INTRODUCTION</vt:lpstr>
      <vt:lpstr>PowerPoint Presentation</vt:lpstr>
      <vt:lpstr>PowerPoint Presentation</vt:lpstr>
      <vt:lpstr>PowerPoint Presentation</vt:lpstr>
      <vt:lpstr>PowerPoint Presentation</vt:lpstr>
      <vt:lpstr>Screening Mode</vt:lpstr>
      <vt:lpstr>Rationale, Purpose &amp; Methods</vt:lpstr>
      <vt:lpstr>PowerPoint Presentation</vt:lpstr>
      <vt:lpstr>PowerPoint Presentation</vt:lpstr>
      <vt:lpstr>Castrol oil-induced diarrhoea</vt:lpstr>
      <vt:lpstr>PowerPoint Presentation</vt:lpstr>
      <vt:lpstr>PowerPoint Presentation</vt:lpstr>
      <vt:lpstr>Gastroinestinal motility test</vt:lpstr>
      <vt:lpstr>PowerPoint Presentation</vt:lpstr>
      <vt:lpstr>Castor oil induced enteropooling </vt:lpstr>
      <vt:lpstr>PowerPoint Presentation</vt:lpstr>
      <vt:lpstr>PowerPoint Presentation</vt:lpstr>
      <vt:lpstr>Magnesium sulfate-induced  diarrhea</vt:lpstr>
      <vt:lpstr>PowerPoint Presentation</vt:lpstr>
      <vt:lpstr>EVALUATION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Mamta Tiwari</cp:lastModifiedBy>
  <cp:revision>34</cp:revision>
  <dcterms:created xsi:type="dcterms:W3CDTF">2006-08-16T00:00:00Z</dcterms:created>
  <dcterms:modified xsi:type="dcterms:W3CDTF">2023-07-13T10:36:09Z</dcterms:modified>
</cp:coreProperties>
</file>