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1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7" r:id="rId20"/>
    <p:sldId id="295" r:id="rId21"/>
    <p:sldId id="278" r:id="rId22"/>
    <p:sldId id="279" r:id="rId23"/>
    <p:sldId id="280" r:id="rId24"/>
    <p:sldId id="281" r:id="rId25"/>
    <p:sldId id="292" r:id="rId26"/>
    <p:sldId id="290" r:id="rId27"/>
    <p:sldId id="293" r:id="rId28"/>
    <p:sldId id="294" r:id="rId29"/>
    <p:sldId id="29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61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3907-8795-4710-892C-C8116FD33700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33DD-8F3F-42F1-AE43-EAF86D14DE0E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802-961A-42F9-A621-70A2615C025F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81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1FB0-9D8D-4376-94EA-1F0D8AD1F636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CA72-6E4B-44F9-B5C7-441C0BF24EEE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06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40DD-410C-4879-A553-DA3B2576B27C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5614-5022-4EE7-ABB2-AB9EC7670AA8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2745-40A1-4211-A556-5D2BC526C8BD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27D1A1AD-5136-41ED-8248-562A7C278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5140-50E9-4566-81F7-25EA72FD8ACB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D3E4-28E1-4CB9-B86C-22D48D065555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CEA4-3E1D-40C0-9513-771F06FD1AEC}" type="datetime1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1AD-8A06-4E9E-A66A-094AE3910095}" type="datetime1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DA67-EDBE-4A62-87B2-7681A15830E5}" type="datetime1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B23D-BCC6-4D58-81F1-49DBC254C53E}" type="datetime1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C5BC-BAE9-4E10-93BA-1C8B4550D4B9}" type="datetime1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3EA7-1803-4F61-B54A-4C311A646D89}" type="datetime1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0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FFEE-FBC6-4BBE-8FE0-B621A2234A98}" type="datetime1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Essentials of Medical Microbiology © 2018, Jaypee Brothers Medical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584D5-41E9-4BFF-950F-68DFB44293C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564351-32EC-4B7F-8C63-645DAB90DA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1642278" y="2010345"/>
            <a:ext cx="5966329" cy="8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8856890" cy="3788801"/>
          </a:xfrm>
        </p:spPr>
        <p:txBody>
          <a:bodyPr/>
          <a:lstStyle/>
          <a:p>
            <a:r>
              <a:rPr lang="en-IN" dirty="0"/>
              <a:t>Smallest unicellular organisms that are obligate intracellular. </a:t>
            </a:r>
          </a:p>
          <a:p>
            <a:r>
              <a:rPr lang="en-IN" dirty="0"/>
              <a:t>Viruses are the most primitive microorganisms infecting man. </a:t>
            </a:r>
            <a:endParaRPr lang="en-US" dirty="0"/>
          </a:p>
        </p:txBody>
      </p:sp>
      <p:pic>
        <p:nvPicPr>
          <p:cNvPr id="1026" name="Picture 2" descr="Virus, Difference Between Virus &amp; Bacteria, DNA &amp; RNA Viruses - PMF IAS">
            <a:extLst>
              <a:ext uri="{FF2B5EF4-FFF2-40B4-BE49-F238E27FC236}">
                <a16:creationId xmlns:a16="http://schemas.microsoft.com/office/drawing/2014/main" id="{997C312A-469C-428D-B77D-162C5D13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960930"/>
            <a:ext cx="7024430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8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/>
              <a:t>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074427"/>
            <a:ext cx="9000445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More susceptible to heat and lipid solvents like ether</a:t>
            </a:r>
            <a:endParaRPr lang="en-US" sz="2600" dirty="0"/>
          </a:p>
          <a:p>
            <a:pPr lvl="0"/>
            <a:r>
              <a:rPr lang="en-IN" sz="2600" dirty="0"/>
              <a:t>Antigenic - facilitates entry of the virus</a:t>
            </a:r>
            <a:endParaRPr lang="en-US" sz="2600" dirty="0"/>
          </a:p>
          <a:p>
            <a:pPr lvl="0"/>
            <a:r>
              <a:rPr lang="en-IN" sz="2600" dirty="0"/>
              <a:t>More than one kind of </a:t>
            </a:r>
            <a:r>
              <a:rPr lang="en-IN" sz="2600" dirty="0" err="1"/>
              <a:t>peplomers</a:t>
            </a:r>
            <a:r>
              <a:rPr lang="en-IN" sz="2600" dirty="0"/>
              <a:t> can be seen in some viruses, e.g. Influenza viruses possess </a:t>
            </a:r>
            <a:r>
              <a:rPr lang="en-IN" sz="2600" dirty="0" err="1"/>
              <a:t>haemagglutinin</a:t>
            </a:r>
            <a:r>
              <a:rPr lang="en-IN" sz="2600" dirty="0"/>
              <a:t> and neuraminidase </a:t>
            </a:r>
            <a:r>
              <a:rPr lang="en-IN" sz="2600" dirty="0" err="1"/>
              <a:t>peplomers</a:t>
            </a:r>
            <a:r>
              <a:rPr lang="en-IN" sz="2600" dirty="0"/>
              <a:t>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/>
              <a:t>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8" y="1132793"/>
            <a:ext cx="9102682" cy="3512209"/>
          </a:xfrm>
        </p:spPr>
        <p:txBody>
          <a:bodyPr/>
          <a:lstStyle/>
          <a:p>
            <a:r>
              <a:rPr lang="en-IN" sz="2600" b="1" dirty="0"/>
              <a:t>Most viruses are enveloped except: 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Non-enveloped DNA viruses- parvovirus, adenovirus and </a:t>
            </a:r>
            <a:r>
              <a:rPr lang="en-IN" sz="2600" dirty="0" err="1"/>
              <a:t>papovavirus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Non-enveloped RNA viruses-picornavirus, hepatitis A virus &amp;hepatitis E virus.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2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Size of the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6"/>
            <a:ext cx="8704186" cy="1832460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Size vary from 20-300nm in size. </a:t>
            </a:r>
          </a:p>
          <a:p>
            <a:pPr lvl="0"/>
            <a:r>
              <a:rPr lang="en-IN" dirty="0"/>
              <a:t>Smallest virus - parvovirus(20 nm)</a:t>
            </a:r>
          </a:p>
          <a:p>
            <a:pPr lvl="0"/>
            <a:r>
              <a:rPr lang="en-IN" dirty="0"/>
              <a:t>Largest - poxvirus (300nm).</a:t>
            </a:r>
            <a:endParaRPr lang="en-US" dirty="0"/>
          </a:p>
          <a:p>
            <a:pPr lvl="0"/>
            <a:r>
              <a:rPr lang="en-IN" dirty="0"/>
              <a:t>Because of the small size, viruses can pass through bacterial filters and they cannot be visualized under light microscope.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Morphological Types And Size Of Viruses Stock Illustration - Download Image  Now - iStock">
            <a:extLst>
              <a:ext uri="{FF2B5EF4-FFF2-40B4-BE49-F238E27FC236}">
                <a16:creationId xmlns:a16="http://schemas.microsoft.com/office/drawing/2014/main" id="{41BCB628-A7EC-4A5B-89A2-31C8C506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2933700"/>
            <a:ext cx="7635250" cy="20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5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Size of the viruses – Determined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6" y="1093882"/>
            <a:ext cx="8937119" cy="34630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sz="2700" i="1" dirty="0"/>
              <a:t>Electron microscope</a:t>
            </a:r>
            <a:r>
              <a:rPr lang="en-IN" sz="2700" dirty="0"/>
              <a:t> (best method)</a:t>
            </a:r>
            <a:endParaRPr lang="en-US" sz="2700" dirty="0"/>
          </a:p>
          <a:p>
            <a:pPr lvl="0"/>
            <a:r>
              <a:rPr lang="en-IN" sz="2700" i="1" dirty="0"/>
              <a:t>Ultracentrifugation</a:t>
            </a:r>
            <a:r>
              <a:rPr lang="en-IN" sz="2700" dirty="0"/>
              <a:t>- Viral particles suspended in liquid medium when subjected to ultracentrifugation, will settle down at a sedimentation rate that is proportional to their size.</a:t>
            </a:r>
            <a:endParaRPr lang="en-US" sz="2700" dirty="0"/>
          </a:p>
          <a:p>
            <a:pPr lvl="0"/>
            <a:r>
              <a:rPr lang="en-IN" sz="2700" i="1" dirty="0"/>
              <a:t>Passage through membrane filters</a:t>
            </a:r>
            <a:r>
              <a:rPr lang="en-IN" sz="2700" dirty="0"/>
              <a:t> of different pore sizes- The maximum pore size that prevents a virus to pass through multiplied by 0.64 yields the approximate diameter of the viral particle.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6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53536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 CLASSIFICATION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455"/>
              </p:ext>
            </p:extLst>
          </p:nvPr>
        </p:nvGraphicFramePr>
        <p:xfrm>
          <a:off x="143554" y="1144136"/>
          <a:ext cx="8704187" cy="36073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7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Family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DNA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Envelope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Symmetry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Size (nm)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Representative Viruses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Herpesviridae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ds,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linear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Icosahedron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150-200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Herpes simplex virus - 1 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Herpes simplex virus- 2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Varicella-zoster 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Epstein-Barr 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Cytomegalovirus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Human herpes virus 6,7 &amp; 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Hepadnaviridae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ds, circular,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incomplete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40–48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Hepatitis B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Parvoviridae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linear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18–26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Parvovirus B19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Papovaviridae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ds, circular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45-55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Human papillomaviruses </a:t>
                      </a:r>
                      <a:endParaRPr lang="en-US" sz="14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JC virus  and BK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Poxviridae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ds, linear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Complex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230 x 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Variola</a:t>
                      </a:r>
                      <a:r>
                        <a:rPr lang="en-IN" sz="1400" dirty="0">
                          <a:effectLst/>
                        </a:rPr>
                        <a:t> (smallpox)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Molluscum</a:t>
                      </a:r>
                      <a:r>
                        <a:rPr lang="en-IN" sz="1400" dirty="0">
                          <a:effectLst/>
                        </a:rPr>
                        <a:t> </a:t>
                      </a:r>
                      <a:r>
                        <a:rPr lang="en-IN" sz="1400" dirty="0" err="1">
                          <a:effectLst/>
                        </a:rPr>
                        <a:t>contagiosum</a:t>
                      </a:r>
                      <a:r>
                        <a:rPr lang="en-IN" sz="1400" dirty="0">
                          <a:effectLst/>
                        </a:rPr>
                        <a:t>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Adenoviridae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ds, linear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70–90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Human adenoviruses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4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06805"/>
            <a:ext cx="6447501" cy="990600"/>
          </a:xfrm>
        </p:spPr>
        <p:txBody>
          <a:bodyPr>
            <a:normAutofit/>
          </a:bodyPr>
          <a:lstStyle/>
          <a:p>
            <a:r>
              <a:rPr lang="en-IN" b="1" dirty="0">
                <a:effectLst/>
              </a:rPr>
              <a:t> CLASSIFICATION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631216"/>
              </p:ext>
            </p:extLst>
          </p:nvPr>
        </p:nvGraphicFramePr>
        <p:xfrm>
          <a:off x="134405" y="1197405"/>
          <a:ext cx="9009595" cy="33595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1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RNA Viruses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RNA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Envelope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Symmetry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Size(nm)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Representative Viruses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Picornaviridae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ss</a:t>
                      </a:r>
                      <a:r>
                        <a:rPr lang="en-IN" sz="1400" dirty="0">
                          <a:effectLst/>
                        </a:rPr>
                        <a:t>,  +</a:t>
                      </a:r>
                      <a:r>
                        <a:rPr lang="en-IN" sz="1400" dirty="0" err="1">
                          <a:effectLst/>
                        </a:rPr>
                        <a:t>ve</a:t>
                      </a:r>
                      <a:r>
                        <a:rPr lang="en-IN" sz="1400" dirty="0">
                          <a:effectLst/>
                        </a:rPr>
                        <a:t> sense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28–30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Poliovirus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Coxsackievirus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Echovirus 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Enterovirus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Rhinovirus 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Hepatitis A virus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Caliciviridae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 +ve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27-40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Norwalk agent </a:t>
                      </a:r>
                      <a:endParaRPr lang="en-US" sz="140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Hepatitis E virus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Togaviridae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+ve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50-70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Rubella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Eastern equine encephalitis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Western equine encephalitis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23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 CLASSIFICATION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633042"/>
              </p:ext>
            </p:extLst>
          </p:nvPr>
        </p:nvGraphicFramePr>
        <p:xfrm>
          <a:off x="134405" y="1197405"/>
          <a:ext cx="9009595" cy="310172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1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RNA Viruses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RNA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Envelope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Symmetry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Size(nm)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Representative Viruses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Flaviviridae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+ve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Icosahedral (?)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40-60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Yellow fever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Dengue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St. Louis encephalitis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West Nile virus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Hepatitis C virus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>
                          <a:effectLst/>
                        </a:rPr>
                        <a:t>Coronaviridae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+ve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Helical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120-160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Coronaviruses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Rhabdoviridae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-ve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Helical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75x180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Rabies virus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Vesicular stomatitis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Filoviridae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ss, -ve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Helical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80 x 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Marburg virus </a:t>
                      </a:r>
                      <a:endParaRPr lang="en-US" sz="14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Ebola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9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 CLASSIFICATION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40553"/>
              </p:ext>
            </p:extLst>
          </p:nvPr>
        </p:nvGraphicFramePr>
        <p:xfrm>
          <a:off x="143555" y="1350110"/>
          <a:ext cx="8856890" cy="34014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5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RNA Viruses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RNA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Envelope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Symmetry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Size(nm)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Representative Viruses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Paramyxoviridae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ss, -ve sense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150–300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Parainfluenza virus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Mumps virus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Measles virus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 syncytial virus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Newcastle disease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Metapneumovirus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</a:rPr>
                        <a:t>Orthomyxoviridae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ss</a:t>
                      </a:r>
                      <a:r>
                        <a:rPr lang="en-IN" sz="1400" dirty="0">
                          <a:effectLst/>
                        </a:rPr>
                        <a:t>, -</a:t>
                      </a:r>
                      <a:r>
                        <a:rPr lang="en-IN" sz="1400" dirty="0" err="1">
                          <a:effectLst/>
                        </a:rPr>
                        <a:t>ve</a:t>
                      </a:r>
                      <a:r>
                        <a:rPr lang="en-IN" sz="1400" dirty="0">
                          <a:effectLst/>
                        </a:rPr>
                        <a:t> sense,  8 segments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Helical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80–120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Influenza viruses- A, B, and 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3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</a:rPr>
                        <a:t>Bunyaviridae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ss</a:t>
                      </a:r>
                      <a:r>
                        <a:rPr lang="en-IN" sz="1400" dirty="0">
                          <a:effectLst/>
                        </a:rPr>
                        <a:t>, -</a:t>
                      </a:r>
                      <a:r>
                        <a:rPr lang="en-IN" sz="1400" dirty="0" err="1">
                          <a:effectLst/>
                        </a:rPr>
                        <a:t>ve</a:t>
                      </a:r>
                      <a:r>
                        <a:rPr lang="en-IN" sz="1400" dirty="0">
                          <a:effectLst/>
                        </a:rPr>
                        <a:t> sense,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 circular segments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Helical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80–120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Hantavirus</a:t>
                      </a:r>
                      <a:endParaRPr lang="en-US" sz="14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California encephalitis virus </a:t>
                      </a:r>
                      <a:endParaRPr lang="en-US" sz="14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Sandfly</a:t>
                      </a:r>
                      <a:r>
                        <a:rPr lang="en-IN" sz="1400" dirty="0">
                          <a:effectLst/>
                        </a:rPr>
                        <a:t> fever virus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4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 CLASSIFICATION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470477"/>
              </p:ext>
            </p:extLst>
          </p:nvPr>
        </p:nvGraphicFramePr>
        <p:xfrm>
          <a:off x="143554" y="1117401"/>
          <a:ext cx="8551481" cy="359221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2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5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RNA Viruses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RNA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Envelope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Symmetry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Size(nm)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Representative Viruses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</a:rPr>
                        <a:t>Bunyaviridae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 err="1">
                          <a:effectLst/>
                        </a:rPr>
                        <a:t>ss</a:t>
                      </a:r>
                      <a:r>
                        <a:rPr lang="en-IN" sz="1300" dirty="0">
                          <a:effectLst/>
                        </a:rPr>
                        <a:t>, -</a:t>
                      </a:r>
                      <a:r>
                        <a:rPr lang="en-IN" sz="1300" dirty="0" err="1">
                          <a:effectLst/>
                        </a:rPr>
                        <a:t>ve</a:t>
                      </a:r>
                      <a:r>
                        <a:rPr lang="en-IN" sz="1300" dirty="0">
                          <a:effectLst/>
                        </a:rPr>
                        <a:t> sense,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3 circular segments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Yes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Helical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effectLst/>
                        </a:rPr>
                        <a:t>80–120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Hantavirus</a:t>
                      </a:r>
                      <a:endParaRPr lang="en-US" sz="13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California encephalitis virus </a:t>
                      </a:r>
                      <a:endParaRPr lang="en-US" sz="1300" dirty="0">
                        <a:effectLst/>
                      </a:endParaRP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 err="1">
                          <a:effectLst/>
                        </a:rPr>
                        <a:t>Sandfly</a:t>
                      </a:r>
                      <a:r>
                        <a:rPr lang="en-IN" sz="1300" dirty="0">
                          <a:effectLst/>
                        </a:rPr>
                        <a:t> fever virus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</a:rPr>
                        <a:t>Arenaviridae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 err="1">
                          <a:effectLst/>
                        </a:rPr>
                        <a:t>ss</a:t>
                      </a:r>
                      <a:r>
                        <a:rPr lang="en-IN" sz="1300" dirty="0">
                          <a:effectLst/>
                        </a:rPr>
                        <a:t>, -</a:t>
                      </a:r>
                      <a:r>
                        <a:rPr lang="en-IN" sz="1300" dirty="0" err="1">
                          <a:effectLst/>
                        </a:rPr>
                        <a:t>ve</a:t>
                      </a:r>
                      <a:r>
                        <a:rPr lang="en-IN" sz="1300" dirty="0">
                          <a:effectLst/>
                        </a:rPr>
                        <a:t> sense,   RNA,2 circular segments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Yes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Helical (?)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50-300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Lymphocytic </a:t>
                      </a:r>
                      <a:r>
                        <a:rPr lang="en-IN" sz="1300" dirty="0" err="1">
                          <a:effectLst/>
                        </a:rPr>
                        <a:t>choriomeningitis</a:t>
                      </a:r>
                      <a:r>
                        <a:rPr lang="en-IN" sz="1300" dirty="0">
                          <a:effectLst/>
                        </a:rPr>
                        <a:t> virus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Lassa fever virus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South American </a:t>
                      </a:r>
                      <a:r>
                        <a:rPr lang="en-IN" sz="1300" dirty="0" err="1">
                          <a:effectLst/>
                        </a:rPr>
                        <a:t>hemorrhagic</a:t>
                      </a:r>
                      <a:r>
                        <a:rPr lang="en-IN" sz="1300" dirty="0">
                          <a:effectLst/>
                        </a:rPr>
                        <a:t> fever virus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>
                          <a:effectLst/>
                        </a:rPr>
                        <a:t>Reoviridae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ds, 10–12 segments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effectLst/>
                        </a:rPr>
                        <a:t>Absent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effectLst/>
                        </a:rPr>
                        <a:t>Icosahedral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effectLst/>
                        </a:rPr>
                        <a:t>60-80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Rotavirus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 err="1">
                          <a:effectLst/>
                        </a:rPr>
                        <a:t>Reovirus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Colorado tick fever virus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0" dirty="0" err="1">
                          <a:effectLst/>
                        </a:rPr>
                        <a:t>Retroviridae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2 identical copies of +</a:t>
                      </a:r>
                      <a:r>
                        <a:rPr lang="en-IN" sz="1300" dirty="0" err="1">
                          <a:effectLst/>
                        </a:rPr>
                        <a:t>ve</a:t>
                      </a:r>
                      <a:r>
                        <a:rPr lang="en-IN" sz="1300" dirty="0">
                          <a:effectLst/>
                        </a:rPr>
                        <a:t> sense </a:t>
                      </a:r>
                      <a:r>
                        <a:rPr lang="en-IN" sz="1300" dirty="0" err="1">
                          <a:effectLst/>
                        </a:rPr>
                        <a:t>ss</a:t>
                      </a:r>
                      <a:r>
                        <a:rPr lang="en-IN" sz="1300" dirty="0">
                          <a:effectLst/>
                        </a:rPr>
                        <a:t> RNA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Yes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Icosahedral (spherical)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</a:rPr>
                        <a:t>80-110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HTLV (Human T </a:t>
                      </a:r>
                      <a:r>
                        <a:rPr lang="en-IN" sz="1300" dirty="0" err="1">
                          <a:effectLst/>
                        </a:rPr>
                        <a:t>Lymphotropic</a:t>
                      </a:r>
                      <a:r>
                        <a:rPr lang="en-IN" sz="1300" dirty="0">
                          <a:effectLst/>
                        </a:rPr>
                        <a:t> virus)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300" dirty="0">
                          <a:effectLst/>
                        </a:rPr>
                        <a:t>HIV (Human immunodeficiency virus)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0" marR="312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4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Adsorption/attachment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69858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First and most specific step.</a:t>
            </a:r>
          </a:p>
          <a:p>
            <a:pPr lvl="0"/>
            <a:r>
              <a:rPr lang="en-IN" dirty="0"/>
              <a:t>Involves receptor interactions. </a:t>
            </a:r>
          </a:p>
          <a:p>
            <a:pPr lvl="0"/>
            <a:r>
              <a:rPr lang="en-IN" dirty="0"/>
              <a:t>Viruses have attachment sites on their envelopes or capsid proteins that bind to the complementary receptor sites present on the host cell surface.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HIV: Viral surface glycoprotein gp120binds toCD4molecules on the host cells.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Influenza: Viral hemagglutinin (an envelope protein) binds specifically to glycoprotein receptors present on the surface of respiratory epithelium.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607"/>
            <a:ext cx="9144000" cy="610820"/>
          </a:xfrm>
        </p:spPr>
        <p:txBody>
          <a:bodyPr>
            <a:normAutofit/>
          </a:bodyPr>
          <a:lstStyle/>
          <a:p>
            <a:r>
              <a:rPr lang="en-IN" dirty="0"/>
              <a:t>General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Obligate intracellular </a:t>
            </a:r>
            <a:endParaRPr lang="en-US" dirty="0"/>
          </a:p>
          <a:p>
            <a:pPr lvl="0"/>
            <a:r>
              <a:rPr lang="en-IN" dirty="0"/>
              <a:t>Possess either DNA (deoxyribonucleic acid) or RNA (ribonucleic acid), but never both </a:t>
            </a:r>
          </a:p>
          <a:p>
            <a:pPr lvl="0"/>
            <a:r>
              <a:rPr lang="en-IN" dirty="0"/>
              <a:t> Smaller than bacteria, can be passed through the bacterial filters</a:t>
            </a:r>
          </a:p>
          <a:p>
            <a:pPr lvl="0"/>
            <a:r>
              <a:rPr lang="en-IN" dirty="0"/>
              <a:t> Cannot be grown on artificial cell free media (grow in animals, </a:t>
            </a:r>
            <a:r>
              <a:rPr lang="en-IN" dirty="0" err="1"/>
              <a:t>embryonated</a:t>
            </a:r>
            <a:r>
              <a:rPr lang="en-IN" dirty="0"/>
              <a:t> eggs or tissue culture)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2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6315-0DAB-4A81-B6BE-2D19BFB9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Replication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1B26-818B-470F-9FDF-5DA6CFCD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400" dirty="0"/>
              <a:t>Viruses undergo a complex way of cell division.</a:t>
            </a:r>
          </a:p>
          <a:p>
            <a:r>
              <a:rPr lang="en-IN" sz="1400" dirty="0"/>
              <a:t>Replication of viruses passes through six sequential steps: </a:t>
            </a:r>
          </a:p>
          <a:p>
            <a:r>
              <a:rPr lang="en-IN" dirty="0"/>
              <a:t>1) Adsorption/attachment</a:t>
            </a:r>
          </a:p>
          <a:p>
            <a:r>
              <a:rPr lang="en-IN" dirty="0"/>
              <a:t>2) Penetration </a:t>
            </a:r>
          </a:p>
          <a:p>
            <a:r>
              <a:rPr lang="en-IN" dirty="0"/>
              <a:t>3) Uncoating</a:t>
            </a:r>
          </a:p>
          <a:p>
            <a:r>
              <a:rPr lang="en-IN" dirty="0"/>
              <a:t>4) Biosynthesis</a:t>
            </a:r>
          </a:p>
          <a:p>
            <a:r>
              <a:rPr lang="en-IN" dirty="0"/>
              <a:t>5) Assembly</a:t>
            </a:r>
          </a:p>
          <a:p>
            <a:r>
              <a:rPr lang="en-IN" dirty="0"/>
              <a:t>6) Maturation</a:t>
            </a:r>
          </a:p>
          <a:p>
            <a:r>
              <a:rPr lang="en-IN" dirty="0"/>
              <a:t>7) Release</a:t>
            </a:r>
          </a:p>
        </p:txBody>
      </p:sp>
    </p:spTree>
    <p:extLst>
      <p:ext uri="{BB962C8B-B14F-4D97-AF65-F5344CB8AC3E}">
        <p14:creationId xmlns:p14="http://schemas.microsoft.com/office/powerpoint/2010/main" val="142119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Penetration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5730"/>
              </p:ext>
            </p:extLst>
          </p:nvPr>
        </p:nvGraphicFramePr>
        <p:xfrm>
          <a:off x="205883" y="1350110"/>
          <a:ext cx="8732234" cy="29264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85">
                <a:tc>
                  <a:txBody>
                    <a:bodyPr/>
                    <a:lstStyle/>
                    <a:p>
                      <a:r>
                        <a:rPr lang="en-US" dirty="0"/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05">
                <a:tc>
                  <a:txBody>
                    <a:bodyPr/>
                    <a:lstStyle/>
                    <a:p>
                      <a:r>
                        <a:rPr lang="en-IN" dirty="0"/>
                        <a:t>Phagocytosis </a:t>
                      </a:r>
                    </a:p>
                    <a:p>
                      <a:r>
                        <a:rPr lang="en-IN"/>
                        <a:t>(viropexis)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dirty="0"/>
                        <a:t>Receptor mediated endocytosis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555">
                <a:tc>
                  <a:txBody>
                    <a:bodyPr/>
                    <a:lstStyle/>
                    <a:p>
                      <a:r>
                        <a:rPr lang="en-IN" dirty="0"/>
                        <a:t>Membrane 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dirty="0"/>
                        <a:t>Some enveloped viruses (e.g. HIV) enter by fusion of their envelope proteins with the plasma membrane of the host cell so that only the </a:t>
                      </a:r>
                      <a:r>
                        <a:rPr lang="en-IN" dirty="0" err="1"/>
                        <a:t>nucleocapsid</a:t>
                      </a:r>
                      <a:r>
                        <a:rPr lang="en-IN" dirty="0"/>
                        <a:t> enters into the cytoplasm, whereas the viral envelope remains attached to the host cell membrane.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5">
                <a:tc>
                  <a:txBody>
                    <a:bodyPr/>
                    <a:lstStyle/>
                    <a:p>
                      <a:r>
                        <a:rPr lang="en-IN" dirty="0"/>
                        <a:t>Injection of nucleic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Bacteriophages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cannot penetrate the rigid bacterial cell wall, hence only the nucleic acid is injected while the capsid remains attached to the cell wall.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0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/>
              <a:t>Uncoating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073524"/>
            <a:ext cx="9000445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By the action of lysosomal enzymes of the host cells, the viral capsid gets separated and the nucleic acid is released into the cytoplasm.</a:t>
            </a:r>
          </a:p>
          <a:p>
            <a:pPr lvl="0"/>
            <a:r>
              <a:rPr lang="en-IN" sz="2600" dirty="0"/>
              <a:t>Absent for bacteriophages.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543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Biosynthesis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Following viral components are synthesized: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Nucleic acid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Capsid protein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Enzymes required for various stages of viral replication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Regulatory proteins to shut down the host cell metabolism.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8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i="1" dirty="0">
                <a:effectLst/>
              </a:rPr>
            </a:br>
            <a:r>
              <a:rPr lang="en-IN" b="1" i="1" dirty="0">
                <a:effectLst/>
              </a:rPr>
              <a:t>Site of Nucleic acid replication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sz="2400" dirty="0"/>
              <a:t>DNA viruses: DNA replication occurs in the nucleus except in poxviruses, which synthesize DNA in the cytoplasm.</a:t>
            </a:r>
            <a:endParaRPr lang="en-US" sz="2400" dirty="0"/>
          </a:p>
          <a:p>
            <a:pPr lvl="0"/>
            <a:r>
              <a:rPr lang="en-IN" sz="2400" dirty="0"/>
              <a:t>RNA viruses - RNA replication occurs in cytoplasm except in retroviruses and </a:t>
            </a:r>
            <a:r>
              <a:rPr lang="en-IN" sz="2400" dirty="0" err="1"/>
              <a:t>orthomyxoviruses</a:t>
            </a:r>
            <a:r>
              <a:rPr lang="en-IN" sz="2400" dirty="0"/>
              <a:t>, which synthesize RNA in the nucleus.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02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Viral nucleic acid and proteins are packaged together to form progeny viruses (</a:t>
            </a:r>
            <a:r>
              <a:rPr lang="en-IN" sz="2600" dirty="0" err="1"/>
              <a:t>nucleocapsids</a:t>
            </a:r>
            <a:r>
              <a:rPr lang="en-IN" sz="2600" dirty="0"/>
              <a:t>).</a:t>
            </a:r>
          </a:p>
          <a:p>
            <a:pPr lvl="0"/>
            <a:r>
              <a:rPr lang="en-IN" sz="2600" dirty="0"/>
              <a:t>Occurs in the host cell nucleus or cytoplasm.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DNA viruses are assembled in the nucleus except </a:t>
            </a:r>
            <a:r>
              <a:rPr lang="en-IN" sz="2600" dirty="0" err="1"/>
              <a:t>hepadnaviruses</a:t>
            </a:r>
            <a:r>
              <a:rPr lang="en-IN" sz="2600" dirty="0"/>
              <a:t> and poxviruses (in cytoplasm)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RNA viruses are assembled in the cytoplasm.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6343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97405"/>
            <a:ext cx="9000445" cy="3512209"/>
          </a:xfrm>
        </p:spPr>
        <p:txBody>
          <a:bodyPr>
            <a:normAutofit/>
          </a:bodyPr>
          <a:lstStyle/>
          <a:p>
            <a:r>
              <a:rPr lang="en-IN" sz="2400" dirty="0"/>
              <a:t>Following assembly, maturation of daughter virions take place either in the nucleus or cytoplasm or membranes (</a:t>
            </a:r>
            <a:r>
              <a:rPr lang="en-IN" sz="2400" dirty="0" err="1"/>
              <a:t>golgi</a:t>
            </a:r>
            <a:r>
              <a:rPr lang="en-IN" sz="2400" dirty="0"/>
              <a:t> or endoplasmic reticulum or plasma membrane)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05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55054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b="1" dirty="0"/>
              <a:t>Lysis of the host cells </a:t>
            </a:r>
            <a:r>
              <a:rPr lang="en-IN" dirty="0"/>
              <a:t>(non enveloped viruses and bacteriophages).</a:t>
            </a:r>
            <a:endParaRPr lang="en-US" dirty="0"/>
          </a:p>
          <a:p>
            <a:pPr lvl="0"/>
            <a:r>
              <a:rPr lang="en-IN" b="1" dirty="0"/>
              <a:t>Budding through host cell membrane</a:t>
            </a:r>
            <a:r>
              <a:rPr lang="en-IN" dirty="0"/>
              <a:t> (enveloped viruses) -  During budding, they acquire a part of the host cell membrane to form the lipid part of their envelopes.</a:t>
            </a:r>
            <a:endParaRPr lang="en-US" dirty="0"/>
          </a:p>
          <a:p>
            <a:pPr lvl="0"/>
            <a:r>
              <a:rPr lang="en-IN" dirty="0"/>
              <a:t>Envelope is acquired either from plasma membrane (influenza virus) or from nuclear membrane (e.g. herpesviruses). </a:t>
            </a:r>
            <a:endParaRPr lang="en-US" dirty="0"/>
          </a:p>
          <a:p>
            <a:pPr lvl="0"/>
            <a:r>
              <a:rPr lang="en-IN" dirty="0"/>
              <a:t>Viral glycoproteins are then inserted into the envelopes. </a:t>
            </a:r>
            <a:endParaRPr lang="en-US" dirty="0"/>
          </a:p>
          <a:p>
            <a:pPr lvl="0"/>
            <a:r>
              <a:rPr lang="en-IN" dirty="0"/>
              <a:t>Excess viral glycoproteins are synthesized to saturate cell receptors so </a:t>
            </a:r>
            <a:r>
              <a:rPr lang="en-IN" dirty="0" err="1"/>
              <a:t>thatthe</a:t>
            </a:r>
            <a:r>
              <a:rPr lang="en-IN" dirty="0"/>
              <a:t> viruses will not stick to the host cell following release.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81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Eclipse phase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73524"/>
            <a:ext cx="9000445" cy="3512209"/>
          </a:xfrm>
        </p:spPr>
        <p:txBody>
          <a:bodyPr>
            <a:normAutofit/>
          </a:bodyPr>
          <a:lstStyle/>
          <a:p>
            <a:r>
              <a:rPr lang="en-IN" sz="2600" dirty="0"/>
              <a:t>Defined as ‘interval between the penetration of the virus into the host cell till the appearance of first infectious virus progeny particle’. </a:t>
            </a:r>
            <a:endParaRPr lang="en-US" sz="2600" dirty="0"/>
          </a:p>
          <a:p>
            <a:pPr lvl="0"/>
            <a:r>
              <a:rPr lang="en-IN" sz="2600" dirty="0"/>
              <a:t>During this period, the virus cannot be demonstrated inside the host cell. </a:t>
            </a:r>
            <a:endParaRPr lang="en-US" sz="2600" dirty="0"/>
          </a:p>
          <a:p>
            <a:pPr lvl="0"/>
            <a:r>
              <a:rPr lang="en-IN" sz="2600" dirty="0"/>
              <a:t>Duration -15 to 30 minutes for bacteriophages and 15-30 hours for most of the animal viruses.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0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0E34-C898-4A42-AF9B-0F062BB1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851D-D798-4769-BB3F-6B097633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 of Medical Microbiology by </a:t>
            </a:r>
            <a:r>
              <a:rPr lang="en-US" dirty="0" err="1"/>
              <a:t>Ananthnarayan</a:t>
            </a:r>
            <a:r>
              <a:rPr lang="en-US" dirty="0"/>
              <a:t>, </a:t>
            </a:r>
            <a:r>
              <a:rPr lang="en-US" dirty="0" err="1"/>
              <a:t>Paniker</a:t>
            </a:r>
            <a:endParaRPr lang="en-US" dirty="0"/>
          </a:p>
          <a:p>
            <a:r>
              <a:rPr lang="en-US" dirty="0"/>
              <a:t>Textbook of Medical Microbiology by C.P Baweja  </a:t>
            </a:r>
            <a:endParaRPr lang="en-IN" dirty="0"/>
          </a:p>
          <a:p>
            <a:r>
              <a:rPr lang="en-IN" dirty="0"/>
              <a:t>Textbook of Medical Microbiology by S. Bhat, </a:t>
            </a:r>
            <a:r>
              <a:rPr lang="en-IN" dirty="0" err="1"/>
              <a:t>A.S.Sastry</a:t>
            </a:r>
            <a:endParaRPr lang="en-IN" dirty="0"/>
          </a:p>
          <a:p>
            <a:r>
              <a:rPr lang="en-US" dirty="0"/>
              <a:t>Textbook of Medical Microbiology</a:t>
            </a:r>
            <a:r>
              <a:rPr lang="en-IN" dirty="0"/>
              <a:t> by </a:t>
            </a:r>
            <a:r>
              <a:rPr lang="en-IN" dirty="0" err="1"/>
              <a:t>D.R.Arora</a:t>
            </a:r>
            <a:r>
              <a:rPr lang="en-IN" dirty="0"/>
              <a:t>, Brij </a:t>
            </a:r>
            <a:r>
              <a:rPr lang="en-IN" dirty="0" err="1"/>
              <a:t>bala</a:t>
            </a:r>
            <a:r>
              <a:rPr lang="en-IN" dirty="0"/>
              <a:t> Arora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29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607"/>
            <a:ext cx="9144000" cy="610820"/>
          </a:xfrm>
        </p:spPr>
        <p:txBody>
          <a:bodyPr>
            <a:normAutofit/>
          </a:bodyPr>
          <a:lstStyle/>
          <a:p>
            <a:r>
              <a:rPr lang="en-IN" dirty="0"/>
              <a:t>Viruses differ from bacteria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Multiply</a:t>
            </a:r>
            <a:r>
              <a:rPr lang="en-IN" dirty="0"/>
              <a:t> by a complex method (not by binary fission).</a:t>
            </a:r>
            <a:endParaRPr lang="en-US" dirty="0"/>
          </a:p>
          <a:p>
            <a:pPr lvl="0"/>
            <a:r>
              <a:rPr lang="en-IN" dirty="0"/>
              <a:t>Do not have a proper cellular organisation. </a:t>
            </a:r>
            <a:endParaRPr lang="en-US" dirty="0"/>
          </a:p>
          <a:p>
            <a:pPr lvl="0"/>
            <a:r>
              <a:rPr lang="en-IN" dirty="0"/>
              <a:t>Do not have cell wall or cell membrane or cellular organelles including ribosomes </a:t>
            </a:r>
            <a:endParaRPr lang="en-US" dirty="0"/>
          </a:p>
          <a:p>
            <a:pPr lvl="0"/>
            <a:r>
              <a:rPr lang="en-IN" dirty="0"/>
              <a:t>Lack the enzymes necessary for protein and nucleic acid synthesis. ­</a:t>
            </a:r>
            <a:endParaRPr lang="en-US" dirty="0"/>
          </a:p>
          <a:p>
            <a:pPr lvl="0"/>
            <a:r>
              <a:rPr lang="en-IN" dirty="0"/>
              <a:t>Not susceptible to antibacterial antibiotics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5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MORPHOLOGY OF VIRUS</a:t>
            </a: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Nucleic acid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55054"/>
            <a:ext cx="8704185" cy="3512209"/>
          </a:xfrm>
        </p:spPr>
        <p:txBody>
          <a:bodyPr/>
          <a:lstStyle/>
          <a:p>
            <a:r>
              <a:rPr lang="en-IN" dirty="0"/>
              <a:t>Nucleic acid may be single or double stranded, circular or linear, segmented or un-segmented. </a:t>
            </a:r>
          </a:p>
          <a:p>
            <a:r>
              <a:rPr lang="en-IN" dirty="0"/>
              <a:t>Viruses are classified based on nucleic acid as DNA viruses and RNA viruses. </a:t>
            </a:r>
          </a:p>
          <a:p>
            <a:pPr lvl="0"/>
            <a:endParaRPr lang="en-US" dirty="0"/>
          </a:p>
        </p:txBody>
      </p:sp>
      <p:pic>
        <p:nvPicPr>
          <p:cNvPr id="2050" name="Picture 2" descr="Viral Evolution, Morphology, and Classification | Boundless Biology">
            <a:extLst>
              <a:ext uri="{FF2B5EF4-FFF2-40B4-BE49-F238E27FC236}">
                <a16:creationId xmlns:a16="http://schemas.microsoft.com/office/drawing/2014/main" id="{9AE561B7-A914-4AE9-95FB-543A1636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0" y="2665475"/>
            <a:ext cx="2495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phology of virus">
            <a:extLst>
              <a:ext uri="{FF2B5EF4-FFF2-40B4-BE49-F238E27FC236}">
                <a16:creationId xmlns:a16="http://schemas.microsoft.com/office/drawing/2014/main" id="{D4630703-EC3B-4793-8B9D-EC50FBF6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211363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222241"/>
            <a:ext cx="8551480" cy="610820"/>
          </a:xfrm>
        </p:spPr>
        <p:txBody>
          <a:bodyPr>
            <a:normAutofit/>
          </a:bodyPr>
          <a:lstStyle/>
          <a:p>
            <a:r>
              <a:rPr lang="en-IN" b="1" dirty="0">
                <a:effectLst/>
              </a:rPr>
              <a:t>Capsid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" y="1054688"/>
            <a:ext cx="9115539" cy="3512209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600" dirty="0"/>
              <a:t>Composed of a number of repeated protein subunits (polypeptides) called capsomeres. </a:t>
            </a:r>
          </a:p>
          <a:p>
            <a:pPr lvl="0"/>
            <a:r>
              <a:rPr lang="en-IN" sz="2600" dirty="0"/>
              <a:t>Functions: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Protects the nucleic acid core from the external environment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In non-enveloped viruses - initiates the first step of viral replication.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Antigenic and specific for each virus.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Symmetry –</a:t>
            </a:r>
            <a:br>
              <a:rPr lang="en-IN" b="1" dirty="0"/>
            </a:br>
            <a:r>
              <a:rPr lang="en-IN" b="1" dirty="0"/>
              <a:t> Based on arrangement of capsomeres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1938"/>
              </p:ext>
            </p:extLst>
          </p:nvPr>
        </p:nvGraphicFramePr>
        <p:xfrm>
          <a:off x="296260" y="1197404"/>
          <a:ext cx="8669142" cy="35122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677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symmetry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538">
                <a:tc>
                  <a:txBody>
                    <a:bodyPr/>
                    <a:lstStyle/>
                    <a:p>
                      <a:r>
                        <a:rPr lang="en-IN" b="1" dirty="0"/>
                        <a:t>Icosahedral (cubical) symmetry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Capsomeres are arranged as if they lay on the faces of an icosahedron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20 triangular facets and 12 corners or vertices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Rigid structure.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All DNA viruses (except poxviruses)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Most of the RNA viruses have icosahedral symmetry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7" y="2284292"/>
            <a:ext cx="1851707" cy="1338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2284292"/>
            <a:ext cx="1527050" cy="13221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313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Symmetry –</a:t>
            </a:r>
            <a:br>
              <a:rPr lang="en-IN" b="1" dirty="0"/>
            </a:br>
            <a:r>
              <a:rPr lang="en-IN" b="1" dirty="0"/>
              <a:t> Based on arrangement of capsomeres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37001"/>
              </p:ext>
            </p:extLst>
          </p:nvPr>
        </p:nvGraphicFramePr>
        <p:xfrm>
          <a:off x="279420" y="1197405"/>
          <a:ext cx="8585159" cy="3054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0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88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symmetry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512">
                <a:tc>
                  <a:txBody>
                    <a:bodyPr/>
                    <a:lstStyle/>
                    <a:p>
                      <a:r>
                        <a:rPr lang="en-IN" b="1" dirty="0"/>
                        <a:t>Helical symmetry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Capsomeres are coiled surrounding the nucleic acid in the form of a helix or spiral.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Flexible structure.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RNA viruses such as-</a:t>
                      </a:r>
                      <a:r>
                        <a:rPr lang="en-IN" dirty="0" err="1"/>
                        <a:t>myxoviruses</a:t>
                      </a:r>
                      <a:r>
                        <a:rPr lang="en-IN" dirty="0"/>
                        <a:t>, </a:t>
                      </a:r>
                      <a:r>
                        <a:rPr lang="en-IN" dirty="0" err="1"/>
                        <a:t>rhabdoviruses</a:t>
                      </a:r>
                      <a:r>
                        <a:rPr lang="en-IN" dirty="0"/>
                        <a:t>, filoviruses, </a:t>
                      </a:r>
                      <a:r>
                        <a:rPr lang="en-IN" dirty="0" err="1"/>
                        <a:t>bunyaviruses</a:t>
                      </a:r>
                      <a:r>
                        <a:rPr lang="en-IN" dirty="0"/>
                        <a:t>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9" y="2266340"/>
            <a:ext cx="1944507" cy="1361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44" y="2266340"/>
            <a:ext cx="1077912" cy="13619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912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Symmetry –</a:t>
            </a:r>
            <a:br>
              <a:rPr lang="en-IN" b="1" dirty="0"/>
            </a:br>
            <a:r>
              <a:rPr lang="en-IN" b="1" dirty="0"/>
              <a:t> Based on arrangement of capsomeres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28689"/>
              </p:ext>
            </p:extLst>
          </p:nvPr>
        </p:nvGraphicFramePr>
        <p:xfrm>
          <a:off x="481822" y="1655520"/>
          <a:ext cx="8313427" cy="16797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1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192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symmetry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563">
                <a:tc>
                  <a:txBody>
                    <a:bodyPr/>
                    <a:lstStyle/>
                    <a:p>
                      <a:r>
                        <a:rPr lang="en-IN" b="1" dirty="0"/>
                        <a:t>Complex symmetry</a:t>
                      </a:r>
                      <a:r>
                        <a:rPr lang="en-IN" b="0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dirty="0"/>
                        <a:t>Do not have either of the above symmetry.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Poxviruses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98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837"/>
            <a:ext cx="6404460" cy="3512209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600" dirty="0"/>
              <a:t>Envelope surrounding the </a:t>
            </a:r>
            <a:r>
              <a:rPr lang="en-IN" sz="2600" dirty="0" err="1"/>
              <a:t>nucleocapsid</a:t>
            </a:r>
            <a:r>
              <a:rPr lang="en-IN" sz="2600" dirty="0"/>
              <a:t>. </a:t>
            </a:r>
          </a:p>
          <a:p>
            <a:pPr lvl="0"/>
            <a:r>
              <a:rPr lang="en-IN" sz="2600" dirty="0"/>
              <a:t>Lipoprotein in nature. 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Lipid part is derived from host cell membrane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Protein part is virus coded, made up of subunits called </a:t>
            </a:r>
            <a:r>
              <a:rPr lang="en-IN" sz="2600" b="1" dirty="0" err="1"/>
              <a:t>peplomers</a:t>
            </a:r>
            <a:r>
              <a:rPr lang="en-IN" sz="2600" b="1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b="1" dirty="0"/>
              <a:t> </a:t>
            </a:r>
            <a:r>
              <a:rPr lang="en-IN" sz="2600" b="1" dirty="0" err="1"/>
              <a:t>Peplomers</a:t>
            </a:r>
            <a:r>
              <a:rPr lang="en-IN" sz="2600" b="1" dirty="0"/>
              <a:t> - </a:t>
            </a:r>
            <a:r>
              <a:rPr lang="en-IN" sz="2600" dirty="0"/>
              <a:t>project as spikes on the surface of the envelope. </a:t>
            </a:r>
            <a:endParaRPr lang="en-US" sz="2600" dirty="0"/>
          </a:p>
          <a:p>
            <a:endParaRPr lang="en-US" dirty="0"/>
          </a:p>
        </p:txBody>
      </p:sp>
      <p:pic>
        <p:nvPicPr>
          <p:cNvPr id="3076" name="Picture 4" descr="Hydroxyl Radical Technology Against Viruses|Tests">
            <a:extLst>
              <a:ext uri="{FF2B5EF4-FFF2-40B4-BE49-F238E27FC236}">
                <a16:creationId xmlns:a16="http://schemas.microsoft.com/office/drawing/2014/main" id="{9013DF0D-7E36-4456-9C1E-1A9E9D8F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57" y="18877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722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4571</TotalTime>
  <Words>1588</Words>
  <Application>Microsoft Office PowerPoint</Application>
  <PresentationFormat>On-screen Show (16:9)</PresentationFormat>
  <Paragraphs>325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Trebuchet MS</vt:lpstr>
      <vt:lpstr>Wingdings 3</vt:lpstr>
      <vt:lpstr>Facet</vt:lpstr>
      <vt:lpstr>Viruses</vt:lpstr>
      <vt:lpstr>General properties</vt:lpstr>
      <vt:lpstr>Viruses differ from bacteria :-</vt:lpstr>
      <vt:lpstr> MORPHOLOGY OF VIRUS Nucleic acid </vt:lpstr>
      <vt:lpstr>Capsid</vt:lpstr>
      <vt:lpstr>Symmetry –  Based on arrangement of capsomeres </vt:lpstr>
      <vt:lpstr>Symmetry –  Based on arrangement of capsomeres </vt:lpstr>
      <vt:lpstr>Symmetry –  Based on arrangement of capsomeres </vt:lpstr>
      <vt:lpstr>Envelope</vt:lpstr>
      <vt:lpstr>Envelope</vt:lpstr>
      <vt:lpstr>Envelope</vt:lpstr>
      <vt:lpstr>Size of the viruses</vt:lpstr>
      <vt:lpstr>Size of the viruses – Determined by</vt:lpstr>
      <vt:lpstr>  CLASSIFICATION </vt:lpstr>
      <vt:lpstr> CLASSIFICATION </vt:lpstr>
      <vt:lpstr>  CLASSIFICATION </vt:lpstr>
      <vt:lpstr>  CLASSIFICATION </vt:lpstr>
      <vt:lpstr>  CLASSIFICATION </vt:lpstr>
      <vt:lpstr>Adsorption/attachment</vt:lpstr>
      <vt:lpstr>Viral Replication </vt:lpstr>
      <vt:lpstr>Penetration</vt:lpstr>
      <vt:lpstr>Uncoating</vt:lpstr>
      <vt:lpstr>Biosynthesis</vt:lpstr>
      <vt:lpstr> Site of Nucleic acid replication </vt:lpstr>
      <vt:lpstr>Assembly</vt:lpstr>
      <vt:lpstr>Maturation</vt:lpstr>
      <vt:lpstr>Release</vt:lpstr>
      <vt:lpstr>Eclipse phase 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dolly rastogi</cp:lastModifiedBy>
  <cp:revision>1030</cp:revision>
  <dcterms:created xsi:type="dcterms:W3CDTF">2013-08-21T19:17:07Z</dcterms:created>
  <dcterms:modified xsi:type="dcterms:W3CDTF">2021-12-27T14:41:04Z</dcterms:modified>
</cp:coreProperties>
</file>