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04" r:id="rId1"/>
  </p:sldMasterIdLst>
  <p:sldIdLst>
    <p:sldId id="269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  <p:sldId id="267" r:id="rId14"/>
    <p:sldId id="271" r:id="rId15"/>
    <p:sldId id="272" r:id="rId16"/>
    <p:sldId id="26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Relationship Id="rId5" Type="http://schemas.microsoft.com/office/2007/relationships/hdphoto" Target="../media/hdphoto1.wdp" /><Relationship Id="rId4" Type="http://schemas.openxmlformats.org/officeDocument/2006/relationships/image" Target="../media/image3.png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Relationship Id="rId5" Type="http://schemas.microsoft.com/office/2007/relationships/hdphoto" Target="../media/hdphoto1.wdp" /><Relationship Id="rId4" Type="http://schemas.openxmlformats.org/officeDocument/2006/relationships/image" Target="../media/image3.png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Relationship Id="rId5" Type="http://schemas.microsoft.com/office/2007/relationships/hdphoto" Target="../media/hdphoto1.wdp" /><Relationship Id="rId4" Type="http://schemas.openxmlformats.org/officeDocument/2006/relationships/image" Target="../media/image2.png" 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Relationship Id="rId5" Type="http://schemas.microsoft.com/office/2007/relationships/hdphoto" Target="../media/hdphoto1.wdp" /><Relationship Id="rId4" Type="http://schemas.openxmlformats.org/officeDocument/2006/relationships/image" Target="../media/image2.png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0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174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697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318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555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12/19/2021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30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12/19/2021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555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12/19/2021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076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12/19/2021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489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12/19/2021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541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12/19/2021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79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2.pn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image" Target="../media/image3.png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microsoft.com/office/2007/relationships/hdphoto" Target="../media/hdphoto1.wdp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658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5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5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5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83D61-4D4F-4D48-B520-577EBEE6A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8858" y="660798"/>
            <a:ext cx="7715251" cy="6197202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IN" b="1" i="1" u="sng"/>
              <a:t>डॉ सुषमा सिंह</a:t>
            </a:r>
            <a:br>
              <a:rPr lang="en-IN" b="1" i="1" u="sng"/>
            </a:br>
            <a:r>
              <a:rPr lang="en-IN" b="1" i="1" u="sng"/>
              <a:t>एसोसिएट प्रोफेसर</a:t>
            </a:r>
            <a:br>
              <a:rPr lang="en-IN" b="1" i="1" u="sng"/>
            </a:br>
            <a:r>
              <a:rPr lang="en-IN" b="1" i="1" u="sng"/>
              <a:t>गृह विज्ञान विभाग</a:t>
            </a:r>
            <a:br>
              <a:rPr lang="en-IN" b="1" i="1" u="sng"/>
            </a:br>
            <a:r>
              <a:rPr lang="en-IN" b="1" i="1" u="sng"/>
              <a:t>ज्वाला देवी विद्या मंदिरपीजी कॉलेज कानपुर</a:t>
            </a:r>
            <a:br>
              <a:rPr lang="en-IN" b="1" i="1" u="sng"/>
            </a:br>
            <a:r>
              <a:rPr lang="en-IN" b="1" i="1" u="sng"/>
              <a:t>Mob.-9305393196</a:t>
            </a:r>
            <a:br>
              <a:rPr lang="en-IN" b="1" i="1" u="sng"/>
            </a:br>
            <a:r>
              <a:rPr lang="en-IN" b="1" i="1" u="sng"/>
              <a:t>Email-perfectshusma6@gmail.com</a:t>
            </a:r>
            <a:endParaRPr lang="en-US" b="1" i="1" u="sng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1F1E9CA4-6541-5A4E-BBF0-37632D098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" y="1035843"/>
            <a:ext cx="3178969" cy="448270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5364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A83A8-C4B0-FB4B-91A5-766ECDB5B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u="sng"/>
              <a:t>विटामिन b7</a:t>
            </a:r>
            <a:br>
              <a:rPr lang="en-IN" b="1" u="sng"/>
            </a:br>
            <a:endParaRPr lang="en-US" b="1" u="sn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580D4-441C-DA44-9DD2-E74C86F0E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/>
              <a:t>रासायनिक नाम-बायोतिन</a:t>
            </a:r>
          </a:p>
          <a:p>
            <a:r>
              <a:rPr lang="en-IN" b="1">
                <a:solidFill>
                  <a:schemeClr val="tx1"/>
                </a:solidFill>
              </a:rPr>
              <a:t>अन्य नाम-विटामिन एच</a:t>
            </a:r>
          </a:p>
          <a:p>
            <a:r>
              <a:rPr lang="en-IN" b="1">
                <a:solidFill>
                  <a:schemeClr val="tx1"/>
                </a:solidFill>
              </a:rPr>
              <a:t>रोग-रिब् डेथ</a:t>
            </a:r>
            <a:endParaRPr lang="en-IN">
              <a:solidFill>
                <a:schemeClr val="tx1"/>
              </a:solidFill>
            </a:endParaRPr>
          </a:p>
          <a:p>
            <a:r>
              <a:rPr lang="en-IN" b="1">
                <a:solidFill>
                  <a:schemeClr val="tx1"/>
                </a:solidFill>
              </a:rPr>
              <a:t>स्रोत-</a:t>
            </a:r>
          </a:p>
          <a:p>
            <a:endParaRPr lang="en-US" b="1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FE3551E-D0F5-724F-B000-FB3DB8E2B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3760" y="3714750"/>
            <a:ext cx="5418667" cy="294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009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539BA-09D0-7444-ACF1-B8C6C9E72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u="sng"/>
              <a:t>विटामिन B9</a:t>
            </a:r>
            <a:br>
              <a:rPr lang="en-IN" b="1" u="sng"/>
            </a:br>
            <a:endParaRPr lang="en-US" b="1" u="sn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DBD33-B726-D04E-9B51-226BDB1240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/>
              <a:t>रासायनिक नाम-फॉलिक एसिड</a:t>
            </a:r>
          </a:p>
          <a:p>
            <a:r>
              <a:rPr lang="en-IN" b="1"/>
              <a:t>अन्य नाम-विटामिन एम</a:t>
            </a:r>
          </a:p>
          <a:p>
            <a:r>
              <a:rPr lang="en-IN" b="1"/>
              <a:t>रोग-मैंालोब्लास्टिक एनीमिया</a:t>
            </a:r>
          </a:p>
          <a:p>
            <a:r>
              <a:rPr lang="en-IN" b="1"/>
              <a:t>स्रोत-</a:t>
            </a:r>
            <a:endParaRPr lang="en-US" b="1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46EE46D-CF7A-5446-BC33-9CCEA41C5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081" y="3704033"/>
            <a:ext cx="415290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224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C9DDC-B089-D243-BB34-9D3856C93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u="sng"/>
              <a:t>विटामिन B12</a:t>
            </a:r>
            <a:endParaRPr lang="en-US" b="1" u="sn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D07C5-4319-FE45-B516-E23CAC361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3772" y="1812726"/>
            <a:ext cx="9601200" cy="3581400"/>
          </a:xfrm>
        </p:spPr>
        <p:txBody>
          <a:bodyPr/>
          <a:lstStyle/>
          <a:p>
            <a:r>
              <a:rPr lang="en-IN" b="1"/>
              <a:t>रासायनिक नाम-साइनोकोबालामिन</a:t>
            </a:r>
          </a:p>
          <a:p>
            <a:r>
              <a:rPr lang="en-IN" b="1"/>
              <a:t>रोग-परनीसीयस एनीमिया</a:t>
            </a:r>
          </a:p>
          <a:p>
            <a:r>
              <a:rPr lang="en-IN" b="1"/>
              <a:t>स्रोत</a:t>
            </a:r>
            <a:endParaRPr lang="en-US" b="1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20AC416-E2A0-0246-A944-B8FD16039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9640" y="2744389"/>
            <a:ext cx="6697266" cy="377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144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F7B75-6B46-7B41-AE69-90BC957BE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u="sng"/>
              <a:t>विटामिन सी</a:t>
            </a:r>
            <a:endParaRPr lang="en-US" b="1" u="sn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AF0D6-8D2E-5A41-AA5D-9C1E904F33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/>
              <a:t>रासायनिक नाम-एस्कोरबिक एसिड</a:t>
            </a:r>
          </a:p>
          <a:p>
            <a:r>
              <a:rPr lang="en-IN"/>
              <a:t>अन्य नाम-एंटी ऑक्सीडेंट विटामिन</a:t>
            </a:r>
          </a:p>
          <a:p>
            <a:r>
              <a:rPr lang="en-IN"/>
              <a:t>रोग-स्कर्वी</a:t>
            </a:r>
          </a:p>
          <a:p>
            <a:r>
              <a:rPr lang="en-IN"/>
              <a:t>स्रोत-खट्टे फल</a:t>
            </a: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A43D54B-F9E6-954C-8EB4-F20A7004B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376" y="3429000"/>
            <a:ext cx="4935217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41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4E890-3EB1-5948-94A5-BF947995A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7503" y="232172"/>
            <a:ext cx="10058400" cy="6436662"/>
          </a:xfrm>
        </p:spPr>
        <p:txBody>
          <a:bodyPr/>
          <a:lstStyle/>
          <a:p>
            <a:r>
              <a:rPr lang="en-IN"/>
              <a:t>विटामिन कितने प्रकार के होते हैं-                      </a:t>
            </a:r>
          </a:p>
          <a:p>
            <a:pPr marL="457200" indent="-457200">
              <a:buFont typeface="+mj-lt"/>
              <a:buAutoNum type="arabicPeriod"/>
            </a:pPr>
            <a:r>
              <a:rPr lang="en-IN"/>
              <a:t>एक प्रकार</a:t>
            </a:r>
          </a:p>
          <a:p>
            <a:pPr marL="457200" indent="-457200">
              <a:buFont typeface="+mj-lt"/>
              <a:buAutoNum type="arabicPeriod"/>
            </a:pPr>
            <a:r>
              <a:rPr lang="en-IN" b="1"/>
              <a:t>दोप्रकार</a:t>
            </a:r>
          </a:p>
          <a:p>
            <a:pPr marL="457200" indent="-457200">
              <a:buFont typeface="+mj-lt"/>
              <a:buAutoNum type="arabicPeriod"/>
            </a:pPr>
            <a:r>
              <a:rPr lang="en-IN"/>
              <a:t>तीन प्रकार</a:t>
            </a:r>
          </a:p>
          <a:p>
            <a:pPr marL="457200" indent="-457200">
              <a:buFont typeface="+mj-lt"/>
              <a:buAutoNum type="arabicPeriod"/>
            </a:pPr>
            <a:r>
              <a:rPr lang="en-IN"/>
              <a:t>चार प्रकार</a:t>
            </a:r>
          </a:p>
          <a:p>
            <a:r>
              <a:rPr lang="en-IN"/>
              <a:t>विटामिन बी की कमी से होने वाला रोग-</a:t>
            </a:r>
          </a:p>
          <a:p>
            <a:pPr marL="457200" indent="-457200">
              <a:buFont typeface="+mj-lt"/>
              <a:buAutoNum type="arabicPeriod"/>
            </a:pPr>
            <a:r>
              <a:rPr lang="en-IN" b="1"/>
              <a:t>बेरी बेरी</a:t>
            </a:r>
          </a:p>
          <a:p>
            <a:pPr marL="457200" indent="-457200">
              <a:buFont typeface="+mj-lt"/>
              <a:buAutoNum type="arabicPeriod"/>
            </a:pPr>
            <a:r>
              <a:rPr lang="en-IN"/>
              <a:t>स्कर्वी</a:t>
            </a:r>
          </a:p>
          <a:p>
            <a:pPr marL="457200" indent="-457200">
              <a:buFont typeface="+mj-lt"/>
              <a:buAutoNum type="arabicPeriod"/>
            </a:pPr>
            <a:r>
              <a:rPr lang="en-IN"/>
              <a:t>रतौंधी</a:t>
            </a:r>
          </a:p>
          <a:p>
            <a:pPr marL="457200" indent="-457200">
              <a:buFont typeface="+mj-lt"/>
              <a:buAutoNum type="arabicPeriod"/>
            </a:pPr>
            <a:r>
              <a:rPr lang="en-IN"/>
              <a:t>इनमें से कोई नहीं</a:t>
            </a:r>
          </a:p>
          <a:p>
            <a:r>
              <a:rPr lang="en-IN"/>
              <a:t>विटामिन सी का रासायनिक नाम-</a:t>
            </a:r>
          </a:p>
          <a:p>
            <a:pPr marL="457200" indent="-457200">
              <a:buFont typeface="+mj-lt"/>
              <a:buAutoNum type="arabicPeriod"/>
            </a:pPr>
            <a:r>
              <a:rPr lang="en-IN" b="1"/>
              <a:t>एस्कोरबिक एसिड</a:t>
            </a:r>
          </a:p>
          <a:p>
            <a:pPr marL="457200" indent="-457200">
              <a:buFont typeface="+mj-lt"/>
              <a:buAutoNum type="arabicPeriod"/>
            </a:pPr>
            <a:r>
              <a:rPr lang="en-IN"/>
              <a:t>रेटिनोल</a:t>
            </a:r>
          </a:p>
          <a:p>
            <a:pPr marL="457200" indent="-457200">
              <a:buFont typeface="+mj-lt"/>
              <a:buAutoNum type="arabicPeriod"/>
            </a:pPr>
            <a:r>
              <a:rPr lang="en-IN"/>
              <a:t>राइबोफ्लेविन</a:t>
            </a:r>
          </a:p>
          <a:p>
            <a:pPr marL="457200" indent="-457200">
              <a:buFont typeface="+mj-lt"/>
              <a:buAutoNum type="arabicPeriod"/>
            </a:pPr>
            <a:r>
              <a:rPr lang="en-IN"/>
              <a:t>इनमें से कोई नहीं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114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97DB0-9472-A644-B4C6-6348DEC8C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419696"/>
            <a:ext cx="10058400" cy="5511403"/>
          </a:xfrm>
        </p:spPr>
        <p:txBody>
          <a:bodyPr/>
          <a:lstStyle/>
          <a:p>
            <a:r>
              <a:rPr lang="en-IN"/>
              <a:t>विटामिन सी की कमी से होने वाला रोग-</a:t>
            </a:r>
          </a:p>
          <a:p>
            <a:pPr marL="457200" indent="-457200">
              <a:buFont typeface="+mj-lt"/>
              <a:buAutoNum type="arabicPeriod"/>
            </a:pPr>
            <a:r>
              <a:rPr lang="en-IN" b="1"/>
              <a:t>स्कर्वी</a:t>
            </a:r>
          </a:p>
          <a:p>
            <a:pPr marL="457200" indent="-457200">
              <a:buFont typeface="+mj-lt"/>
              <a:buAutoNum type="arabicPeriod"/>
            </a:pPr>
            <a:r>
              <a:rPr lang="en-IN"/>
              <a:t>रतौंधी</a:t>
            </a:r>
          </a:p>
          <a:p>
            <a:pPr marL="457200" indent="-457200">
              <a:buFont typeface="+mj-lt"/>
              <a:buAutoNum type="arabicPeriod"/>
            </a:pPr>
            <a:r>
              <a:rPr lang="en-IN"/>
              <a:t>बेरी बेरी</a:t>
            </a:r>
          </a:p>
          <a:p>
            <a:pPr marL="457200" indent="-457200">
              <a:buFont typeface="+mj-lt"/>
              <a:buAutoNum type="arabicPeriod"/>
            </a:pPr>
            <a:r>
              <a:rPr lang="en-IN"/>
              <a:t>उपरोक्त सभी</a:t>
            </a:r>
          </a:p>
          <a:p>
            <a:r>
              <a:rPr lang="en-IN"/>
              <a:t>जल में घुलनशील विटामिन-</a:t>
            </a:r>
          </a:p>
          <a:p>
            <a:pPr marL="457200" indent="-457200">
              <a:buFont typeface="+mj-lt"/>
              <a:buAutoNum type="arabicPeriod"/>
            </a:pPr>
            <a:r>
              <a:rPr lang="en-IN"/>
              <a:t>B&amp;A</a:t>
            </a:r>
          </a:p>
          <a:p>
            <a:pPr marL="457200" indent="-457200">
              <a:buFont typeface="+mj-lt"/>
              <a:buAutoNum type="arabicPeriod"/>
            </a:pPr>
            <a:r>
              <a:rPr lang="en-IN" b="1"/>
              <a:t>B&amp;C</a:t>
            </a:r>
          </a:p>
          <a:p>
            <a:pPr marL="457200" indent="-457200">
              <a:buFont typeface="+mj-lt"/>
              <a:buAutoNum type="arabicPeriod"/>
            </a:pPr>
            <a:r>
              <a:rPr lang="en-IN"/>
              <a:t>E&amp;k</a:t>
            </a:r>
          </a:p>
          <a:p>
            <a:pPr marL="457200" indent="-457200">
              <a:buFont typeface="+mj-lt"/>
              <a:buAutoNum type="arabicPeriod"/>
            </a:pPr>
            <a:r>
              <a:rPr lang="en-IN"/>
              <a:t>D&amp;A</a:t>
            </a:r>
          </a:p>
        </p:txBody>
      </p:sp>
    </p:spTree>
    <p:extLst>
      <p:ext uri="{BB962C8B-B14F-4D97-AF65-F5344CB8AC3E}">
        <p14:creationId xmlns:p14="http://schemas.microsoft.com/office/powerpoint/2010/main" val="6636838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A380FA4D-6B55-C843-9A85-C4B7B6306B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535781"/>
            <a:ext cx="9897665" cy="5636419"/>
          </a:xfrm>
        </p:spPr>
      </p:pic>
    </p:spTree>
    <p:extLst>
      <p:ext uri="{BB962C8B-B14F-4D97-AF65-F5344CB8AC3E}">
        <p14:creationId xmlns:p14="http://schemas.microsoft.com/office/powerpoint/2010/main" val="3330135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E569E-3CEC-0C43-AF71-F4AF22F6A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6220" y="814673"/>
            <a:ext cx="3500828" cy="1178719"/>
          </a:xfrm>
        </p:spPr>
        <p:txBody>
          <a:bodyPr/>
          <a:lstStyle/>
          <a:p>
            <a:r>
              <a:rPr lang="en-IN" b="1" u="sng"/>
              <a:t>विटामिन का वर्गीकरण</a:t>
            </a:r>
            <a:endParaRPr lang="en-US" b="1" u="sn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EB4BD3-37C0-D549-B358-D806355371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IN"/>
              <a:t>जल में घुलनशील विटामिन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5FC9F4-3799-C74D-A496-344E0474E13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IN"/>
              <a:t>विटामिन बी</a:t>
            </a:r>
          </a:p>
          <a:p>
            <a:r>
              <a:rPr lang="en-IN"/>
              <a:t>विटामिन सी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5D39A0-91E6-DC47-B1DC-0E326CFB54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IN"/>
              <a:t>2.वसा में घुलनशील विटामिन</a:t>
            </a: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7B5D53-5536-4042-939B-70EDABAB159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IN"/>
              <a:t>विटामिन ए</a:t>
            </a:r>
          </a:p>
          <a:p>
            <a:r>
              <a:rPr lang="en-IN"/>
              <a:t>विटामिन डी</a:t>
            </a:r>
          </a:p>
          <a:p>
            <a:r>
              <a:rPr lang="en-IN"/>
              <a:t>विटामिन ई</a:t>
            </a:r>
          </a:p>
          <a:p>
            <a:r>
              <a:rPr lang="en-IN"/>
              <a:t>विटामिन के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938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8B643-DA1D-074A-BE07-FE7F7780F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i="1" u="sng"/>
              <a:t>जल में घुलनशील विटामिन</a:t>
            </a:r>
            <a:endParaRPr lang="en-US" b="1" i="1" u="sng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23E3A71E-62A9-F943-BCB7-DEE038CD881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25141" y="2688335"/>
            <a:ext cx="4446984" cy="3293125"/>
          </a:xfr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5028F33A-8EEE-784E-9991-A9726F30BAD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364288" y="2804583"/>
            <a:ext cx="4754562" cy="3169708"/>
          </a:xfrm>
        </p:spPr>
      </p:pic>
    </p:spTree>
    <p:extLst>
      <p:ext uri="{BB962C8B-B14F-4D97-AF65-F5344CB8AC3E}">
        <p14:creationId xmlns:p14="http://schemas.microsoft.com/office/powerpoint/2010/main" val="582914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39717-77E3-5849-AAFE-9E5E0C20C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i="1" u="sng">
                <a:solidFill>
                  <a:schemeClr val="tx1"/>
                </a:solidFill>
              </a:rPr>
              <a:t>विटामिन बी के प्रकार</a:t>
            </a:r>
            <a:endParaRPr lang="en-US" b="1" i="1" u="sng">
              <a:solidFill>
                <a:schemeClr val="tx1"/>
              </a:solidFill>
            </a:endParaRP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B66ACE1B-D63C-144C-A4F4-143815B63A8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45854" y="1875234"/>
            <a:ext cx="7498084" cy="4160441"/>
          </a:xfrm>
        </p:spPr>
      </p:pic>
    </p:spTree>
    <p:extLst>
      <p:ext uri="{BB962C8B-B14F-4D97-AF65-F5344CB8AC3E}">
        <p14:creationId xmlns:p14="http://schemas.microsoft.com/office/powerpoint/2010/main" val="2736614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5A71228-E775-9B41-9D1A-5E49CFC7C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3582" y="-32768"/>
            <a:ext cx="10058400" cy="1609344"/>
          </a:xfrm>
        </p:spPr>
        <p:txBody>
          <a:bodyPr/>
          <a:lstStyle/>
          <a:p>
            <a:r>
              <a:rPr lang="en-IN" b="1" u="sng"/>
              <a:t>विटामिन b1</a:t>
            </a:r>
            <a:endParaRPr lang="en-US" b="1" u="sng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5B210B4-E7E9-0348-8DFA-57F0435FC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5147" y="1357312"/>
            <a:ext cx="9601200" cy="3581400"/>
          </a:xfrm>
        </p:spPr>
        <p:txBody>
          <a:bodyPr/>
          <a:lstStyle/>
          <a:p>
            <a:pPr marL="0" indent="0">
              <a:buNone/>
            </a:pPr>
            <a:r>
              <a:rPr lang="en-IN" b="1"/>
              <a:t>रासायनिक नाम-</a:t>
            </a:r>
            <a:r>
              <a:rPr lang="en-IN"/>
              <a:t>थायमिन</a:t>
            </a:r>
          </a:p>
          <a:p>
            <a:pPr marL="0" indent="0">
              <a:buNone/>
            </a:pPr>
            <a:r>
              <a:rPr lang="en-IN" b="1"/>
              <a:t>अन्य नाम-</a:t>
            </a:r>
            <a:r>
              <a:rPr lang="en-IN"/>
              <a:t>तंत्रिका शोध रोधी विटामिन,एंटी बेरी विटामिनआदि।</a:t>
            </a:r>
          </a:p>
          <a:p>
            <a:pPr marL="0" indent="0">
              <a:buNone/>
            </a:pPr>
            <a:r>
              <a:rPr lang="en-IN" b="1"/>
              <a:t>रोग-</a:t>
            </a:r>
            <a:r>
              <a:rPr lang="en-IN"/>
              <a:t>बेरी बेरी</a:t>
            </a:r>
          </a:p>
          <a:p>
            <a:pPr marL="0" indent="0">
              <a:buNone/>
            </a:pPr>
            <a:r>
              <a:rPr lang="en-IN" b="1"/>
              <a:t>स्रोत-</a:t>
            </a:r>
            <a:endParaRPr lang="en-US" b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AB0BE4-8F88-5049-8629-7B6EECE71596}"/>
              </a:ext>
            </a:extLst>
          </p:cNvPr>
          <p:cNvSpPr txBox="1"/>
          <p:nvPr/>
        </p:nvSpPr>
        <p:spPr>
          <a:xfrm>
            <a:off x="5184576" y="2416373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A8214091-A1BD-3047-A66A-757D99578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747" y="2778918"/>
            <a:ext cx="6858000" cy="3393282"/>
          </a:xfrm>
          <a:prstGeom prst="rect">
            <a:avLst/>
          </a:prstGeom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A446F544-28E9-EA46-9CA3-1369B0AD50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147" y="3105152"/>
            <a:ext cx="7858123" cy="306704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6237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1356E-A9F7-5149-9EAC-B596F6328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u="sng"/>
              <a:t>विटामिन B2</a:t>
            </a:r>
            <a:endParaRPr lang="en-US" b="1" u="sng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83A6EFC-2ADA-EF43-AAA8-EAB4C36452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b="1"/>
              <a:t>रासायनिक नाम-</a:t>
            </a:r>
            <a:r>
              <a:rPr lang="en-IN"/>
              <a:t>राइबोफ्लेविन</a:t>
            </a:r>
          </a:p>
          <a:p>
            <a:pPr marL="0" indent="0">
              <a:buNone/>
            </a:pPr>
            <a:r>
              <a:rPr lang="en-IN" b="1"/>
              <a:t>अन्य नाम-</a:t>
            </a:r>
            <a:r>
              <a:rPr lang="en-IN"/>
              <a:t>विटामिन जी</a:t>
            </a:r>
          </a:p>
          <a:p>
            <a:pPr marL="0" indent="0">
              <a:buNone/>
            </a:pPr>
            <a:r>
              <a:rPr lang="en-IN" b="1"/>
              <a:t>रोग-</a:t>
            </a:r>
            <a:r>
              <a:rPr lang="en-IN"/>
              <a:t>हॉट के किनारों का फट जाना</a:t>
            </a:r>
          </a:p>
          <a:p>
            <a:pPr marL="0" indent="0">
              <a:buNone/>
            </a:pPr>
            <a:r>
              <a:rPr lang="en-IN" b="1"/>
              <a:t>स्रोत-</a:t>
            </a:r>
            <a:endParaRPr lang="en-US" b="1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4EF56148-1FC8-7444-B517-B156FEDBC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2336" y="3643312"/>
            <a:ext cx="5971421" cy="321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657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A19AB-C16C-2347-A455-FBFAD0D3F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799"/>
            <a:ext cx="9601200" cy="1435609"/>
          </a:xfrm>
        </p:spPr>
        <p:txBody>
          <a:bodyPr/>
          <a:lstStyle/>
          <a:p>
            <a:r>
              <a:rPr lang="en-IN" b="1" u="sng"/>
              <a:t>विटामिन B3</a:t>
            </a:r>
            <a:endParaRPr lang="en-US" b="1" u="sn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BCA56-CD02-CB48-B385-A4DD9F1F9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/>
              <a:t>रासायनिक नाम-</a:t>
            </a:r>
            <a:r>
              <a:rPr lang="en-IN"/>
              <a:t>नियासिन</a:t>
            </a:r>
          </a:p>
          <a:p>
            <a:r>
              <a:rPr lang="en-IN" b="1"/>
              <a:t>अन्य नाम-</a:t>
            </a:r>
            <a:r>
              <a:rPr lang="en-IN"/>
              <a:t>विटामिन पी पी</a:t>
            </a:r>
          </a:p>
          <a:p>
            <a:r>
              <a:rPr lang="en-IN" b="1"/>
              <a:t>रोग-</a:t>
            </a:r>
            <a:r>
              <a:rPr lang="en-IN"/>
              <a:t>डर्मेटाइटिस,डिमेंशिया,डायरिया</a:t>
            </a:r>
            <a:endParaRPr lang="en-US" b="1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5DAB7DB-F649-F34D-BD0F-935092E73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3714749"/>
            <a:ext cx="8128000" cy="296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992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A3DF8-3785-5142-BF59-522B13CBC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u="sng"/>
              <a:t>विटामिन B5</a:t>
            </a:r>
            <a:endParaRPr lang="en-US" b="1" u="sn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0F6E0-1FE6-A541-B448-2A7B2733B9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/>
              <a:t>रासायनिक </a:t>
            </a:r>
            <a:r>
              <a:rPr lang="en-IN"/>
              <a:t>नाम-पैंटोथैनिक एसिड</a:t>
            </a:r>
          </a:p>
          <a:p>
            <a:r>
              <a:rPr lang="en-IN" b="1"/>
              <a:t>रोग-</a:t>
            </a:r>
            <a:r>
              <a:rPr lang="en-IN"/>
              <a:t>चर्म रोग</a:t>
            </a:r>
          </a:p>
          <a:p>
            <a:r>
              <a:rPr lang="en-IN" b="1"/>
              <a:t>स्रोत-</a:t>
            </a:r>
            <a:endParaRPr lang="en-US" b="1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4E5CD40-D2F1-A548-A267-4105B61D0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9672" y="3125390"/>
            <a:ext cx="6554391" cy="373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148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9E7CE-9FFC-684A-ACA8-7D19FF076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u="sng"/>
              <a:t>विटामिन बी 6</a:t>
            </a:r>
            <a:br>
              <a:rPr lang="en-IN" b="1" u="sng"/>
            </a:br>
            <a:endParaRPr lang="en-US" b="1" u="sn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33DF6-80F0-9E44-A550-938BB00696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/>
              <a:t>रासायनिक नाम-पायरी डॉक्सन</a:t>
            </a:r>
          </a:p>
          <a:p>
            <a:r>
              <a:rPr lang="en-IN" b="1"/>
              <a:t>अन्य नाम-</a:t>
            </a:r>
            <a:r>
              <a:rPr lang="en-IN"/>
              <a:t>प्रति त्वचा शोध रोधी विटामिन</a:t>
            </a:r>
          </a:p>
          <a:p>
            <a:r>
              <a:rPr lang="en-IN" b="1"/>
              <a:t>रोग-</a:t>
            </a:r>
            <a:r>
              <a:rPr lang="en-IN"/>
              <a:t>नाड़ी संबंधी मांसपेशियों में अकड़न</a:t>
            </a:r>
          </a:p>
          <a:p>
            <a:r>
              <a:rPr lang="en-IN" b="1"/>
              <a:t>स्रोत-</a:t>
            </a:r>
            <a:endParaRPr lang="en-US" b="1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870206D-A047-044F-B6DE-13A83940F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5" y="3429000"/>
            <a:ext cx="7161610" cy="3446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4168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Wood Type</vt:lpstr>
      <vt:lpstr>डॉ सुषमा सिंह एसोसिएट प्रोफेसर गृह विज्ञान विभाग ज्वाला देवी विद्या मंदिरपीजी कॉलेज कानपुर Mob.-9305393196 Email-perfectshusma6@gmail.com</vt:lpstr>
      <vt:lpstr>विटामिन का वर्गीकरण</vt:lpstr>
      <vt:lpstr>जल में घुलनशील विटामिन</vt:lpstr>
      <vt:lpstr>विटामिन बी के प्रकार</vt:lpstr>
      <vt:lpstr>विटामिन b1</vt:lpstr>
      <vt:lpstr>विटामिन B2</vt:lpstr>
      <vt:lpstr>विटामिन B3</vt:lpstr>
      <vt:lpstr>विटामिन B5</vt:lpstr>
      <vt:lpstr>विटामिन बी 6 </vt:lpstr>
      <vt:lpstr>विटामिन b7 </vt:lpstr>
      <vt:lpstr>विटामिन B9 </vt:lpstr>
      <vt:lpstr>विटामिन B12</vt:lpstr>
      <vt:lpstr>विटामिन सी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विटामिन का वर्गीकरण</dc:title>
  <dc:creator>tiwari.prachi199622@gmail.com</dc:creator>
  <cp:lastModifiedBy>919305393196</cp:lastModifiedBy>
  <cp:revision>28</cp:revision>
  <dcterms:created xsi:type="dcterms:W3CDTF">2021-11-26T13:52:55Z</dcterms:created>
  <dcterms:modified xsi:type="dcterms:W3CDTF">2021-12-19T10:54:04Z</dcterms:modified>
</cp:coreProperties>
</file>