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79" r:id="rId2"/>
    <p:sldId id="256" r:id="rId3"/>
    <p:sldId id="269" r:id="rId4"/>
    <p:sldId id="257" r:id="rId5"/>
    <p:sldId id="272" r:id="rId6"/>
    <p:sldId id="259" r:id="rId7"/>
    <p:sldId id="260" r:id="rId8"/>
    <p:sldId id="261" r:id="rId9"/>
    <p:sldId id="262" r:id="rId10"/>
    <p:sldId id="281" r:id="rId11"/>
    <p:sldId id="280" r:id="rId12"/>
    <p:sldId id="263" r:id="rId13"/>
    <p:sldId id="277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284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9BE51F-BFD2-4682-AD54-16C21A246A6A}" type="datetimeFigureOut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70AAC0-17B7-4E1D-8E61-99AEB2787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58A961-B0D2-4196-813A-1A56C41C72D9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F88DD7F-1FE1-43A8-8B5C-44D96A91B39D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3E48A9-8A11-4431-B97F-0AF8AC07AA9B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2835DB-CDEE-4C09-BCDE-E7D1DAF38471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41595CD-7E7D-48C5-80F5-E6E46489D9C9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FD169A-DB8E-41F9-8D1A-D7828485A159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EE529A-AE10-4A27-A5EA-FB81AE4E8015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6C5968-BFFC-4652-BB21-8012205D57EF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536D40-9925-411B-8F81-DFBBC903271E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754EC1A-E9F9-4D03-8460-F8AD358BE235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84A32-956C-49C7-A777-642CA32CDAFD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024CBD7-4F52-448D-B44C-DDDE0A0928A6}" type="datetime1">
              <a:rPr lang="en-US" smtClean="0"/>
              <a:pPr/>
              <a:t>1/10/2022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This e-content has been exclusively developed for the benefit of students &amp; is purely for the Educational and teaching purpose </a:t>
            </a:r>
          </a:p>
          <a:p>
            <a:pPr algn="ctr">
              <a:buNone/>
            </a:pPr>
            <a:r>
              <a:rPr lang="en-US" sz="2800" dirty="0" smtClean="0"/>
              <a:t>	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under Section 52(1)(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) of the Indian Copyright Act (1957)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	Copyright Disclaimer under section 107 of the Copyright Act 1976, allowance is made for “fair use” for purposes such as criticism, comment, news reporting, teaching, scholarship, education and research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286000" y="26903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276600" y="0"/>
            <a:ext cx="3505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Glycolysis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 Cycle</a:t>
            </a:r>
            <a:endParaRPr lang="en-US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67000" y="762000"/>
            <a:ext cx="821059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Glucose</a:t>
            </a:r>
            <a:endParaRPr lang="en-US" sz="1500" dirty="0"/>
          </a:p>
        </p:txBody>
      </p:sp>
      <p:cxnSp>
        <p:nvCxnSpPr>
          <p:cNvPr id="13" name="Straight Arrow Connector 12"/>
          <p:cNvCxnSpPr/>
          <p:nvPr/>
        </p:nvCxnSpPr>
        <p:spPr>
          <a:xfrm rot="5400000">
            <a:off x="2820194" y="1294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124200" y="1066800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Hexose</a:t>
            </a:r>
            <a:r>
              <a:rPr lang="en-US" sz="1400" dirty="0" smtClean="0"/>
              <a:t> </a:t>
            </a:r>
            <a:r>
              <a:rPr lang="en-US" sz="1400" dirty="0" err="1" smtClean="0"/>
              <a:t>Kinase</a:t>
            </a:r>
            <a:endParaRPr lang="en-US" sz="1400" dirty="0"/>
          </a:p>
        </p:txBody>
      </p:sp>
      <p:sp>
        <p:nvSpPr>
          <p:cNvPr id="18" name="Curved Left Arrow 17"/>
          <p:cNvSpPr/>
          <p:nvPr/>
        </p:nvSpPr>
        <p:spPr>
          <a:xfrm>
            <a:off x="2743200" y="106680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09800" y="914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</a:t>
            </a:r>
            <a:endParaRPr 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2209800" y="1219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ADP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209800" y="1524000"/>
            <a:ext cx="1826141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Glucose 6 Phosphate</a:t>
            </a:r>
            <a:endParaRPr lang="en-US" sz="1500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>
            <a:off x="2820194" y="2056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124200" y="1828800"/>
            <a:ext cx="2362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Phospho</a:t>
            </a:r>
            <a:r>
              <a:rPr lang="en-US" sz="1400" dirty="0" smtClean="0"/>
              <a:t> glucose </a:t>
            </a:r>
            <a:r>
              <a:rPr lang="en-US" sz="1400" dirty="0" err="1" smtClean="0"/>
              <a:t>isomerase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2209800" y="2286000"/>
            <a:ext cx="1872629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Fructose 6 Phosphate</a:t>
            </a:r>
            <a:endParaRPr lang="en-US" sz="1500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820194" y="2818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3124200" y="2590800"/>
            <a:ext cx="205740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Phospho</a:t>
            </a:r>
            <a:r>
              <a:rPr lang="en-US" sz="1400" dirty="0" smtClean="0"/>
              <a:t> Fructose </a:t>
            </a:r>
            <a:r>
              <a:rPr lang="en-US" sz="1400" dirty="0" err="1" smtClean="0"/>
              <a:t>kinase</a:t>
            </a:r>
            <a:endParaRPr lang="en-US" sz="1400" dirty="0"/>
          </a:p>
        </p:txBody>
      </p:sp>
      <p:sp>
        <p:nvSpPr>
          <p:cNvPr id="28" name="Curved Left Arrow 27"/>
          <p:cNvSpPr/>
          <p:nvPr/>
        </p:nvSpPr>
        <p:spPr>
          <a:xfrm>
            <a:off x="2743200" y="266700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209800" y="25908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ATP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28194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ADP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2133600" y="3048000"/>
            <a:ext cx="2321469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Fructose 1, 6 </a:t>
            </a:r>
            <a:r>
              <a:rPr lang="en-US" sz="1500" dirty="0" err="1" smtClean="0"/>
              <a:t>Bis</a:t>
            </a:r>
            <a:r>
              <a:rPr lang="en-US" sz="1500" dirty="0" smtClean="0"/>
              <a:t> Phosphate</a:t>
            </a:r>
            <a:endParaRPr lang="en-US" sz="1500" dirty="0"/>
          </a:p>
        </p:txBody>
      </p:sp>
      <p:cxnSp>
        <p:nvCxnSpPr>
          <p:cNvPr id="32" name="Straight Arrow Connector 31"/>
          <p:cNvCxnSpPr/>
          <p:nvPr/>
        </p:nvCxnSpPr>
        <p:spPr>
          <a:xfrm rot="5400000">
            <a:off x="4648994" y="3580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>
            <a:off x="2820194" y="3580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43200" y="3810000"/>
            <a:ext cx="647934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GLAP</a:t>
            </a:r>
            <a:endParaRPr lang="en-US" sz="1500" dirty="0"/>
          </a:p>
        </p:txBody>
      </p:sp>
      <p:sp>
        <p:nvSpPr>
          <p:cNvPr id="35" name="TextBox 34"/>
          <p:cNvSpPr txBox="1"/>
          <p:nvPr/>
        </p:nvSpPr>
        <p:spPr>
          <a:xfrm>
            <a:off x="4572000" y="3733800"/>
            <a:ext cx="694421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DHAP</a:t>
            </a:r>
            <a:endParaRPr lang="en-US" sz="1500" dirty="0"/>
          </a:p>
        </p:txBody>
      </p:sp>
      <p:cxnSp>
        <p:nvCxnSpPr>
          <p:cNvPr id="37" name="Straight Arrow Connector 36"/>
          <p:cNvCxnSpPr/>
          <p:nvPr/>
        </p:nvCxnSpPr>
        <p:spPr>
          <a:xfrm rot="10800000">
            <a:off x="3352800" y="3962400"/>
            <a:ext cx="1219200" cy="1588"/>
          </a:xfrm>
          <a:prstGeom prst="straightConnector1">
            <a:avLst/>
          </a:prstGeom>
          <a:ln w="190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276600" y="3962400"/>
            <a:ext cx="22098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Trios PO4 </a:t>
            </a:r>
            <a:r>
              <a:rPr lang="en-US" sz="1300" dirty="0" err="1" smtClean="0"/>
              <a:t>isomerase</a:t>
            </a:r>
            <a:endParaRPr lang="en-US" sz="1300" dirty="0"/>
          </a:p>
        </p:txBody>
      </p:sp>
      <p:cxnSp>
        <p:nvCxnSpPr>
          <p:cNvPr id="40" name="Straight Connector 39"/>
          <p:cNvCxnSpPr/>
          <p:nvPr/>
        </p:nvCxnSpPr>
        <p:spPr>
          <a:xfrm>
            <a:off x="4419600" y="3352800"/>
            <a:ext cx="4572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rot="5400000">
            <a:off x="2820194" y="4342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133600" y="4572000"/>
            <a:ext cx="2176943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1,3 </a:t>
            </a:r>
            <a:r>
              <a:rPr lang="en-US" sz="1500" dirty="0" err="1" smtClean="0"/>
              <a:t>Bisphospho</a:t>
            </a:r>
            <a:r>
              <a:rPr lang="en-US" sz="1500" dirty="0" smtClean="0"/>
              <a:t> </a:t>
            </a:r>
            <a:r>
              <a:rPr lang="en-US" sz="1500" dirty="0" err="1" smtClean="0"/>
              <a:t>Glycerate</a:t>
            </a:r>
            <a:endParaRPr lang="en-US" sz="1500" dirty="0"/>
          </a:p>
        </p:txBody>
      </p:sp>
      <p:sp>
        <p:nvSpPr>
          <p:cNvPr id="48" name="Curved Left Arrow 47"/>
          <p:cNvSpPr/>
          <p:nvPr/>
        </p:nvSpPr>
        <p:spPr>
          <a:xfrm>
            <a:off x="2743200" y="411480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49" name="Straight Arrow Connector 48"/>
          <p:cNvCxnSpPr/>
          <p:nvPr/>
        </p:nvCxnSpPr>
        <p:spPr>
          <a:xfrm rot="5400000">
            <a:off x="2820194" y="5104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676400" y="3962400"/>
            <a:ext cx="10679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 NAD</a:t>
            </a:r>
            <a:r>
              <a:rPr lang="en-US" sz="1200" baseline="30000" dirty="0" smtClean="0">
                <a:latin typeface="Times New Roman" pitchFamily="18" charset="0"/>
                <a:cs typeface="Times New Roman" pitchFamily="18" charset="0"/>
              </a:rPr>
              <a:t>+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 + 2Pi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1981200" y="4267200"/>
            <a:ext cx="7425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2 NADH</a:t>
            </a:r>
            <a:endParaRPr lang="en-US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057400" y="5334000"/>
            <a:ext cx="1947713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3 Phosphate </a:t>
            </a:r>
            <a:r>
              <a:rPr lang="en-US" sz="1500" dirty="0" err="1" smtClean="0"/>
              <a:t>Glycerate</a:t>
            </a:r>
            <a:endParaRPr lang="en-US" sz="1500" dirty="0"/>
          </a:p>
        </p:txBody>
      </p:sp>
      <p:sp>
        <p:nvSpPr>
          <p:cNvPr id="53" name="TextBox 52"/>
          <p:cNvSpPr txBox="1"/>
          <p:nvPr/>
        </p:nvSpPr>
        <p:spPr>
          <a:xfrm>
            <a:off x="3048000" y="4876800"/>
            <a:ext cx="19050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/>
              <a:t>Phospho</a:t>
            </a:r>
            <a:r>
              <a:rPr lang="en-US" sz="1300" dirty="0" smtClean="0"/>
              <a:t> </a:t>
            </a:r>
            <a:r>
              <a:rPr lang="en-US" sz="1300" dirty="0" err="1" smtClean="0"/>
              <a:t>glycerate</a:t>
            </a:r>
            <a:r>
              <a:rPr lang="en-US" sz="1300" dirty="0" smtClean="0"/>
              <a:t> </a:t>
            </a:r>
            <a:r>
              <a:rPr lang="en-US" sz="1300" dirty="0" err="1" smtClean="0"/>
              <a:t>kinase</a:t>
            </a:r>
            <a:endParaRPr lang="en-US" sz="1300" dirty="0"/>
          </a:p>
        </p:txBody>
      </p:sp>
      <p:sp>
        <p:nvSpPr>
          <p:cNvPr id="54" name="Curved Left Arrow 53"/>
          <p:cNvSpPr/>
          <p:nvPr/>
        </p:nvSpPr>
        <p:spPr>
          <a:xfrm>
            <a:off x="2743200" y="4876800"/>
            <a:ext cx="228600" cy="381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2133600" y="50292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ATP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2133600" y="48006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ADP</a:t>
            </a:r>
            <a:endParaRPr lang="en-US" sz="1200" dirty="0"/>
          </a:p>
        </p:txBody>
      </p:sp>
      <p:cxnSp>
        <p:nvCxnSpPr>
          <p:cNvPr id="57" name="Straight Arrow Connector 56"/>
          <p:cNvCxnSpPr/>
          <p:nvPr/>
        </p:nvCxnSpPr>
        <p:spPr>
          <a:xfrm rot="5400000">
            <a:off x="2743994" y="5866606"/>
            <a:ext cx="457200" cy="1588"/>
          </a:xfrm>
          <a:prstGeom prst="straightConnector1">
            <a:avLst/>
          </a:prstGeom>
          <a:ln w="28575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TextBox 57"/>
          <p:cNvSpPr txBox="1"/>
          <p:nvPr/>
        </p:nvSpPr>
        <p:spPr>
          <a:xfrm>
            <a:off x="2209800" y="6096000"/>
            <a:ext cx="1947713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smtClean="0"/>
              <a:t>2 Phosphate </a:t>
            </a:r>
            <a:r>
              <a:rPr lang="en-US" sz="1500" dirty="0" err="1" smtClean="0"/>
              <a:t>Glycerate</a:t>
            </a:r>
            <a:endParaRPr lang="en-US" sz="1500" dirty="0"/>
          </a:p>
        </p:txBody>
      </p:sp>
      <p:sp>
        <p:nvSpPr>
          <p:cNvPr id="59" name="TextBox 58"/>
          <p:cNvSpPr txBox="1"/>
          <p:nvPr/>
        </p:nvSpPr>
        <p:spPr>
          <a:xfrm>
            <a:off x="3124200" y="5715000"/>
            <a:ext cx="20574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err="1" smtClean="0"/>
              <a:t>Phospho</a:t>
            </a:r>
            <a:r>
              <a:rPr lang="en-US" sz="1300" dirty="0" smtClean="0"/>
              <a:t> </a:t>
            </a:r>
            <a:r>
              <a:rPr lang="en-US" sz="1300" dirty="0" err="1" smtClean="0"/>
              <a:t>glycerate</a:t>
            </a:r>
            <a:r>
              <a:rPr lang="en-US" sz="1300" dirty="0" smtClean="0"/>
              <a:t> </a:t>
            </a:r>
            <a:r>
              <a:rPr lang="en-US" sz="1300" dirty="0" err="1" smtClean="0"/>
              <a:t>mutase</a:t>
            </a:r>
            <a:endParaRPr lang="en-US" sz="1300" dirty="0"/>
          </a:p>
        </p:txBody>
      </p:sp>
      <p:cxnSp>
        <p:nvCxnSpPr>
          <p:cNvPr id="62" name="Straight Arrow Connector 61"/>
          <p:cNvCxnSpPr>
            <a:endCxn id="63" idx="1"/>
          </p:cNvCxnSpPr>
          <p:nvPr/>
        </p:nvCxnSpPr>
        <p:spPr>
          <a:xfrm>
            <a:off x="4191000" y="6248400"/>
            <a:ext cx="609600" cy="918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4800600" y="6096000"/>
            <a:ext cx="1966885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err="1" smtClean="0"/>
              <a:t>Phospho</a:t>
            </a:r>
            <a:r>
              <a:rPr lang="en-US" sz="1500" dirty="0" smtClean="0"/>
              <a:t> </a:t>
            </a:r>
            <a:r>
              <a:rPr lang="en-US" sz="1500" dirty="0" err="1" smtClean="0"/>
              <a:t>enol</a:t>
            </a:r>
            <a:r>
              <a:rPr lang="en-US" sz="1500" dirty="0" smtClean="0"/>
              <a:t> </a:t>
            </a:r>
            <a:r>
              <a:rPr lang="en-US" sz="1500" dirty="0" err="1" smtClean="0"/>
              <a:t>pyruvate</a:t>
            </a:r>
            <a:endParaRPr lang="en-US" sz="1500" dirty="0"/>
          </a:p>
        </p:txBody>
      </p:sp>
      <p:sp>
        <p:nvSpPr>
          <p:cNvPr id="65" name="TextBox 64"/>
          <p:cNvSpPr txBox="1"/>
          <p:nvPr/>
        </p:nvSpPr>
        <p:spPr>
          <a:xfrm>
            <a:off x="4114800" y="62484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enolase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7" name="Straight Arrow Connector 66"/>
          <p:cNvCxnSpPr>
            <a:endCxn id="68" idx="1"/>
          </p:cNvCxnSpPr>
          <p:nvPr/>
        </p:nvCxnSpPr>
        <p:spPr>
          <a:xfrm flipV="1">
            <a:off x="6705600" y="6257583"/>
            <a:ext cx="762000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467600" y="6096000"/>
            <a:ext cx="862737" cy="323165"/>
          </a:xfrm>
          <a:prstGeom prst="rect">
            <a:avLst/>
          </a:prstGeom>
          <a:solidFill>
            <a:schemeClr val="bg2"/>
          </a:solidFill>
        </p:spPr>
        <p:txBody>
          <a:bodyPr wrap="none" rtlCol="0">
            <a:spAutoFit/>
          </a:bodyPr>
          <a:lstStyle/>
          <a:p>
            <a:r>
              <a:rPr lang="en-US" sz="1500" dirty="0" err="1" smtClean="0"/>
              <a:t>Pyruvate</a:t>
            </a:r>
            <a:endParaRPr lang="en-US" sz="1500" dirty="0"/>
          </a:p>
        </p:txBody>
      </p:sp>
      <p:sp>
        <p:nvSpPr>
          <p:cNvPr id="70" name="TextBox 69"/>
          <p:cNvSpPr txBox="1"/>
          <p:nvPr/>
        </p:nvSpPr>
        <p:spPr>
          <a:xfrm>
            <a:off x="6477000" y="6324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Pyruvate</a:t>
            </a:r>
            <a:r>
              <a:rPr lang="en-US" sz="1400" dirty="0" smtClean="0"/>
              <a:t> </a:t>
            </a:r>
            <a:r>
              <a:rPr lang="en-US" sz="1400" dirty="0" err="1" smtClean="0"/>
              <a:t>kinase</a:t>
            </a:r>
            <a:endParaRPr lang="en-US" sz="1400" dirty="0"/>
          </a:p>
        </p:txBody>
      </p:sp>
      <p:sp>
        <p:nvSpPr>
          <p:cNvPr id="72" name="Curved Right Arrow 71"/>
          <p:cNvSpPr/>
          <p:nvPr/>
        </p:nvSpPr>
        <p:spPr>
          <a:xfrm rot="16200000">
            <a:off x="6915150" y="5810250"/>
            <a:ext cx="190500" cy="6096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086600" y="5715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ATP</a:t>
            </a:r>
            <a:endParaRPr lang="en-US" sz="1200" dirty="0"/>
          </a:p>
        </p:txBody>
      </p:sp>
      <p:sp>
        <p:nvSpPr>
          <p:cNvPr id="74" name="TextBox 73"/>
          <p:cNvSpPr txBox="1"/>
          <p:nvPr/>
        </p:nvSpPr>
        <p:spPr>
          <a:xfrm>
            <a:off x="6400800" y="57150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 ADP</a:t>
            </a:r>
            <a:endParaRPr lang="en-US" sz="1200" dirty="0"/>
          </a:p>
        </p:txBody>
      </p:sp>
      <p:sp>
        <p:nvSpPr>
          <p:cNvPr id="75" name="TextBox 74"/>
          <p:cNvSpPr txBox="1"/>
          <p:nvPr/>
        </p:nvSpPr>
        <p:spPr>
          <a:xfrm>
            <a:off x="3124200" y="3352800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aldolase</a:t>
            </a: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124200" y="4267200"/>
            <a:ext cx="160020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GLAP  </a:t>
            </a:r>
            <a:r>
              <a:rPr lang="en-US" sz="1300" dirty="0" err="1" smtClean="0"/>
              <a:t>hydrogenase</a:t>
            </a:r>
            <a:endParaRPr lang="en-US" sz="1300" dirty="0"/>
          </a:p>
        </p:txBody>
      </p:sp>
      <p:sp>
        <p:nvSpPr>
          <p:cNvPr id="77" name="Rectangle 76"/>
          <p:cNvSpPr/>
          <p:nvPr/>
        </p:nvSpPr>
        <p:spPr>
          <a:xfrm>
            <a:off x="6172200" y="5029200"/>
            <a:ext cx="30711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DHAP: </a:t>
            </a:r>
            <a:r>
              <a:rPr lang="en-US" sz="1400" dirty="0" err="1" smtClean="0"/>
              <a:t>di</a:t>
            </a:r>
            <a:r>
              <a:rPr lang="en-US" sz="1400" dirty="0" smtClean="0"/>
              <a:t> </a:t>
            </a:r>
            <a:r>
              <a:rPr lang="en-US" sz="1400" dirty="0" err="1" smtClean="0"/>
              <a:t>hydroxy</a:t>
            </a:r>
            <a:r>
              <a:rPr lang="en-US" sz="1400" dirty="0" smtClean="0"/>
              <a:t> acetone phosphate</a:t>
            </a:r>
            <a:endParaRPr lang="en-US" sz="1400" dirty="0"/>
          </a:p>
        </p:txBody>
      </p:sp>
      <p:sp>
        <p:nvSpPr>
          <p:cNvPr id="78" name="Rectangle 77"/>
          <p:cNvSpPr/>
          <p:nvPr/>
        </p:nvSpPr>
        <p:spPr>
          <a:xfrm>
            <a:off x="6301414" y="4724400"/>
            <a:ext cx="2842586" cy="304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GLAP:  </a:t>
            </a:r>
            <a:r>
              <a:rPr lang="en-US" sz="1400" dirty="0" err="1" smtClean="0"/>
              <a:t>Glyceraldehyde</a:t>
            </a:r>
            <a:r>
              <a:rPr lang="en-US" sz="1400" dirty="0" smtClean="0"/>
              <a:t> 3 </a:t>
            </a:r>
            <a:r>
              <a:rPr lang="en-US" sz="1400" dirty="0" err="1" smtClean="0"/>
              <a:t>Phospahte</a:t>
            </a:r>
            <a:endParaRPr lang="en-US" sz="1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498080" cy="5032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Citric acid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0"/>
            <a:ext cx="8153400" cy="6858000"/>
          </a:xfrm>
          <a:solidFill>
            <a:schemeClr val="bg2"/>
          </a:solidFill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		    CITRIC ACID CYCLE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1028" name="AutoShape 4" descr="File:TCA cycle.sv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File:TCA cycle.sv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File:TCA cycle.svg - Wikimedia Common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8" name="Picture 14" descr="File:TCA cycle.sv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33600" y="533400"/>
            <a:ext cx="5172075" cy="5715000"/>
          </a:xfrm>
          <a:prstGeom prst="rect">
            <a:avLst/>
          </a:prstGeom>
          <a:noFill/>
        </p:spPr>
      </p:pic>
      <p:sp>
        <p:nvSpPr>
          <p:cNvPr id="12" name="Rectangle 11"/>
          <p:cNvSpPr/>
          <p:nvPr/>
        </p:nvSpPr>
        <p:spPr>
          <a:xfrm>
            <a:off x="3048000" y="6581001"/>
            <a:ext cx="37338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/>
              <a:t>https://commons.wikimedia.org/wiki/File:TCA_cycle.svg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09600"/>
            <a:ext cx="8153400" cy="62484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Sugar or glucose alternatively enters pentose phosphate pathway (HMP)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It helps in formation of NADPH from fatty acids, synthesis of ribose for nucleotide &amp; nucleic acid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(oxidative pathway)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Helps in formation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erthyrose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4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phosphate, used in synthesis of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aromatic amino acids </a:t>
            </a:r>
          </a:p>
          <a:p>
            <a:pPr>
              <a:buNone/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          (non oxidative)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	↓ precursor for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		       lignin, 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   &amp; other biosynthetic pathways</a:t>
            </a:r>
          </a:p>
          <a:p>
            <a:pPr>
              <a:buNone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676400" y="5715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048000" y="5791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endParaRPr lang="en-US" dirty="0"/>
          </a:p>
        </p:txBody>
      </p:sp>
      <p:grpSp>
        <p:nvGrpSpPr>
          <p:cNvPr id="50" name="Group 49"/>
          <p:cNvGrpSpPr/>
          <p:nvPr/>
        </p:nvGrpSpPr>
        <p:grpSpPr>
          <a:xfrm>
            <a:off x="5334000" y="2438400"/>
            <a:ext cx="3810000" cy="4088726"/>
            <a:chOff x="1981200" y="224803"/>
            <a:chExt cx="4419600" cy="4292451"/>
          </a:xfrm>
        </p:grpSpPr>
        <p:sp>
          <p:nvSpPr>
            <p:cNvPr id="51" name="TextBox 50"/>
            <p:cNvSpPr txBox="1"/>
            <p:nvPr/>
          </p:nvSpPr>
          <p:spPr>
            <a:xfrm>
              <a:off x="3041904" y="224803"/>
              <a:ext cx="2581657" cy="3231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HMP SHUNT PATHWAY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307080" y="704783"/>
              <a:ext cx="2121408" cy="32311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Glucose 6 Phosphate 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53" name="Straight Arrow Connector 52"/>
            <p:cNvCxnSpPr/>
            <p:nvPr/>
          </p:nvCxnSpPr>
          <p:spPr>
            <a:xfrm rot="5400000">
              <a:off x="3822985" y="1481177"/>
              <a:ext cx="914401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Curved Left Arrow 53"/>
            <p:cNvSpPr/>
            <p:nvPr/>
          </p:nvSpPr>
          <p:spPr>
            <a:xfrm>
              <a:off x="3925824" y="1024770"/>
              <a:ext cx="350520" cy="7620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2865120" y="1024770"/>
              <a:ext cx="914400" cy="29261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NADP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34768" y="1584748"/>
              <a:ext cx="1600200" cy="29261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NADPH + H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572256" y="1264761"/>
              <a:ext cx="533764" cy="292614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Mg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+2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4343400" y="1184764"/>
              <a:ext cx="2057400" cy="54929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Glucose 6 P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dehydrogenase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130296" y="1984731"/>
              <a:ext cx="2653932" cy="29261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6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Phosphoglucanolactone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rot="5400000">
              <a:off x="3899186" y="2684924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TextBox 60"/>
            <p:cNvSpPr txBox="1"/>
            <p:nvPr/>
          </p:nvSpPr>
          <p:spPr>
            <a:xfrm>
              <a:off x="4367784" y="2384715"/>
              <a:ext cx="1828800" cy="4974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Glucanolactone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hydrolase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307080" y="3024689"/>
              <a:ext cx="2133600" cy="29261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6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Phosphogluconate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63" name="Straight Arrow Connector 62"/>
            <p:cNvCxnSpPr/>
            <p:nvPr/>
          </p:nvCxnSpPr>
          <p:spPr>
            <a:xfrm rot="5400000">
              <a:off x="3899186" y="3724882"/>
              <a:ext cx="762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4" name="Curved Left Arrow 63"/>
            <p:cNvSpPr/>
            <p:nvPr/>
          </p:nvSpPr>
          <p:spPr>
            <a:xfrm>
              <a:off x="3925824" y="3344676"/>
              <a:ext cx="350520" cy="762000"/>
            </a:xfrm>
            <a:prstGeom prst="curvedLef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2688336" y="3344676"/>
              <a:ext cx="914400" cy="292614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NADP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3483864" y="3504669"/>
              <a:ext cx="707136" cy="32311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Mg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+2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1981200" y="3904653"/>
              <a:ext cx="1856232" cy="323112"/>
            </a:xfrm>
            <a:prstGeom prst="rect">
              <a:avLst/>
            </a:prstGeom>
            <a:solidFill>
              <a:srgbClr val="00B0F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CO</a:t>
              </a:r>
              <a:r>
                <a:rPr lang="en-US" sz="1400" baseline="-25000" dirty="0" smtClean="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, NADPH + H</a:t>
              </a:r>
              <a:r>
                <a:rPr lang="en-US" sz="1400" baseline="30000" dirty="0" smtClean="0">
                  <a:latin typeface="Times New Roman" pitchFamily="18" charset="0"/>
                  <a:cs typeface="Times New Roman" pitchFamily="18" charset="0"/>
                </a:rPr>
                <a:t>+</a:t>
              </a:r>
              <a:endParaRPr lang="en-US" sz="1400" baseline="300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419600" y="3584666"/>
              <a:ext cx="1981200" cy="497442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Phosphogluconate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dehydrogenase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3307080" y="4224640"/>
              <a:ext cx="2438400" cy="292614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r>
                <a:rPr lang="en-US" sz="1400" dirty="0" err="1" smtClean="0">
                  <a:latin typeface="Times New Roman" pitchFamily="18" charset="0"/>
                  <a:cs typeface="Times New Roman" pitchFamily="18" charset="0"/>
                </a:rPr>
                <a:t>Ribulose</a:t>
              </a:r>
              <a:r>
                <a:rPr lang="en-US" sz="1400" dirty="0" smtClean="0">
                  <a:latin typeface="Times New Roman" pitchFamily="18" charset="0"/>
                  <a:cs typeface="Times New Roman" pitchFamily="18" charset="0"/>
                </a:rPr>
                <a:t> 5 phosphate</a:t>
              </a:r>
              <a:endParaRPr lang="en-US" sz="14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References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Medicinal Natural Products: A Biosynthetic Approach, Paul M.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Dewick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en-US" sz="2600" baseline="30000" dirty="0" smtClean="0"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Ed. 2009, John Wiley &amp; Sons, Ltd. England . 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Biosynthesis of secondary metabolites, R.B. Herbert, 1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Ed. 1981, Chapman &amp; hall, London.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Pharmacognosy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C.K.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Kokate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A.P.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Purohit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S.B.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Gokhale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54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Ed. 2017,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Nirali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Publication, New Delhi</a:t>
            </a:r>
          </a:p>
          <a:p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Trease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and Evans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Pharmacognosy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W.C. Evans, 15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Ed. Elsevier, 2002.</a:t>
            </a: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https://www.slideshare.net</a:t>
            </a:r>
          </a:p>
          <a:p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0"/>
            <a:ext cx="8153400" cy="13716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B.PHARM. 5</a:t>
            </a:r>
            <a:r>
              <a:rPr lang="en-US" sz="3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 SEMESTER </a:t>
            </a:r>
            <a:br>
              <a:rPr lang="en-US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000" b="1" dirty="0" smtClean="0">
                <a:latin typeface="Times New Roman" pitchFamily="18" charset="0"/>
                <a:cs typeface="Times New Roman" pitchFamily="18" charset="0"/>
              </a:rPr>
              <a:t>BP504 T. PHARMACOGNOSY AND PHYTOCHEMISTRY II (Theory)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1371600"/>
            <a:ext cx="8153400" cy="548640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UNIT-I</a:t>
            </a:r>
          </a:p>
          <a:p>
            <a:r>
              <a:rPr lang="en-US" sz="29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Brief study of basic metabolic pathways</a:t>
            </a: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2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Nisha</a:t>
            </a:r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Sharma</a:t>
            </a:r>
          </a:p>
          <a:p>
            <a:r>
              <a:rPr lang="en-US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nishasharma@csjmu.ac.in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6858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is Biosynthesis?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  <a:solidFill>
            <a:schemeClr val="bg2"/>
          </a:solidFill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Process of forming large molecules from smaller subunits within living organism, done by mainly enzymes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Also known as anabolism- simple molecules join to form macromolecules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Ex: Photosynthesis in chloroplast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Conversion of light energy into chemical energy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Synthesis of glucose from H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O+CO</a:t>
            </a:r>
            <a:r>
              <a:rPr lang="en-US" sz="27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Bef>
                <a:spcPts val="1200"/>
              </a:spcBef>
              <a:spcAft>
                <a:spcPts val="600"/>
              </a:spcAft>
              <a:buNone/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7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endParaRPr lang="en-US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8153400" cy="9906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Metabolism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1"/>
            <a:ext cx="8382000" cy="5867399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What is Metabolism?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Metabole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Greek word: Means Change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Controls total chemical reactions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Metabolic pathway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is a series of steps in biochemical reactions that help to convert molecules or substrates like sugar into different usable materials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All these reactions take place inside cell, enzymes which are protein molecules break down or build up molecules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Enzymes are catalyst to these metabolic reactions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66800" y="228600"/>
            <a:ext cx="8077200" cy="1692771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Anabolism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synthesis of larger/ complex mol. – requires energy, Glucose → glycogen</a:t>
            </a:r>
          </a:p>
          <a:p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Catabolism: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Met.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Reac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in cell that degrade substrate into smaller/ simpler products- release energy- Glucose→CO</a:t>
            </a:r>
            <a:r>
              <a:rPr lang="en-US" sz="26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3200400"/>
            <a:ext cx="8153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71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981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5908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276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75438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0866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66294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172200" y="33528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029200" y="3505200"/>
            <a:ext cx="914400" cy="152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990600" y="2286000"/>
            <a:ext cx="8153400" cy="86177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500" dirty="0" smtClean="0">
                <a:latin typeface="Times New Roman" pitchFamily="18" charset="0"/>
                <a:cs typeface="Times New Roman" pitchFamily="18" charset="0"/>
              </a:rPr>
              <a:t>Anabolic:  Small molecules join into larger ones. Hence Energy is required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90600" y="4114800"/>
            <a:ext cx="81534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13716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18288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86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27432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3429000" y="4495800"/>
            <a:ext cx="1143000" cy="1524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47244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334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436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6477000" y="4343400"/>
            <a:ext cx="4572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086600" y="43434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Energy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1066800" y="5105400"/>
            <a:ext cx="8077200" cy="80021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Catabolic: Large Molecules are broken down into the smaller one and hence energy is released </a:t>
            </a:r>
            <a:endParaRPr lang="en-US" sz="2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810000" y="34290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+ Energy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pathways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  <a:solidFill>
            <a:schemeClr val="bg2"/>
          </a:solidFill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Two types:</a:t>
            </a:r>
          </a:p>
          <a:p>
            <a:pPr>
              <a:spcBef>
                <a:spcPts val="12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Anabolic Pathway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Utilization of energy for biosynthetic reactions. Utilizes NADH, FADH2, ATP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Metabolites: intermediates, small mol. products of metabolism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Primary metabolites- responsible for primary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fnc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 Like- photosynthesis, respiration, reproduction etc.</a:t>
            </a:r>
          </a:p>
          <a:p>
            <a:pPr>
              <a:spcBef>
                <a:spcPts val="12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Catabolic Pathway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release energy by breaking down molecules into simpler molecules. Ex. Cellular respiration: Sugar is taken in by cells and broken down to release energy.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Ex: Citric 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krebs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cycle- acetate from macronutrients like protein, fat, carbohydrate molecules under oxidation produces NADH, FADH2, ATP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pathways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8153400" cy="6096000"/>
          </a:xfrm>
          <a:solidFill>
            <a:schemeClr val="bg2"/>
          </a:solidFill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Primary metabolites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carbohydrates, lipids, proteins, amino acids, nucleic acids, cellulose etc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Not responsible for therapeutic activity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Primary metabolic pathway: pathways followed for production of primary metabolites</a:t>
            </a:r>
          </a:p>
          <a:p>
            <a:pPr>
              <a:spcBef>
                <a:spcPts val="1200"/>
              </a:spcBef>
            </a:pP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Secondary metabolites: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not responsible for growth 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Secondary metabolites: synthesized for adaptation by plants under stress conditions, toxic subs, for attracting pollination, for defense etc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are therapeutically active 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Ex: Alkaloids, glycosides etc.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They are the derivatives of primary metabolites</a:t>
            </a:r>
          </a:p>
          <a:p>
            <a:pPr>
              <a:spcBef>
                <a:spcPts val="1200"/>
              </a:spcBef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Synthesis of secondary metabolites: pathway known Secondary metabolic pathway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pathways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Metabolic pathways:</a:t>
            </a:r>
          </a:p>
          <a:p>
            <a:pPr>
              <a:buAutoNum type="arabicPeriod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Glycolysis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TCA/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Kreb’s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/ Citrate pathway</a:t>
            </a:r>
          </a:p>
          <a:p>
            <a:pPr>
              <a:buFont typeface="Arial" pitchFamily="34" charset="0"/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Pentose phosphate pathway/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Hexose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monophosphate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P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Primary metabolic pathway of carbon</a:t>
            </a:r>
            <a:br>
              <a:rPr lang="en-US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step is photosynthesis </a:t>
            </a:r>
          </a:p>
          <a:p>
            <a:pPr>
              <a:buAutoNum type="arabicPeriod"/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349795" y="4193810"/>
            <a:ext cx="233917" cy="920450"/>
          </a:xfrm>
          <a:custGeom>
            <a:avLst/>
            <a:gdLst>
              <a:gd name="connsiteX0" fmla="*/ 0 w 233917"/>
              <a:gd name="connsiteY0" fmla="*/ 6050 h 920450"/>
              <a:gd name="connsiteX1" fmla="*/ 95693 w 233917"/>
              <a:gd name="connsiteY1" fmla="*/ 59213 h 920450"/>
              <a:gd name="connsiteX2" fmla="*/ 138224 w 233917"/>
              <a:gd name="connsiteY2" fmla="*/ 123009 h 920450"/>
              <a:gd name="connsiteX3" fmla="*/ 148856 w 233917"/>
              <a:gd name="connsiteY3" fmla="*/ 154906 h 920450"/>
              <a:gd name="connsiteX4" fmla="*/ 159489 w 233917"/>
              <a:gd name="connsiteY4" fmla="*/ 197437 h 920450"/>
              <a:gd name="connsiteX5" fmla="*/ 180754 w 233917"/>
              <a:gd name="connsiteY5" fmla="*/ 229334 h 920450"/>
              <a:gd name="connsiteX6" fmla="*/ 202019 w 233917"/>
              <a:gd name="connsiteY6" fmla="*/ 303762 h 920450"/>
              <a:gd name="connsiteX7" fmla="*/ 212652 w 233917"/>
              <a:gd name="connsiteY7" fmla="*/ 335660 h 920450"/>
              <a:gd name="connsiteX8" fmla="*/ 223284 w 233917"/>
              <a:gd name="connsiteY8" fmla="*/ 441985 h 920450"/>
              <a:gd name="connsiteX9" fmla="*/ 233917 w 233917"/>
              <a:gd name="connsiteY9" fmla="*/ 484516 h 920450"/>
              <a:gd name="connsiteX10" fmla="*/ 223284 w 233917"/>
              <a:gd name="connsiteY10" fmla="*/ 739697 h 920450"/>
              <a:gd name="connsiteX11" fmla="*/ 202019 w 233917"/>
              <a:gd name="connsiteY11" fmla="*/ 856655 h 920450"/>
              <a:gd name="connsiteX12" fmla="*/ 180754 w 233917"/>
              <a:gd name="connsiteY12" fmla="*/ 920450 h 92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33917" h="920450">
                <a:moveTo>
                  <a:pt x="0" y="6050"/>
                </a:moveTo>
                <a:cubicBezTo>
                  <a:pt x="77160" y="18910"/>
                  <a:pt x="54244" y="0"/>
                  <a:pt x="95693" y="59213"/>
                </a:cubicBezTo>
                <a:cubicBezTo>
                  <a:pt x="110349" y="80151"/>
                  <a:pt x="138224" y="123009"/>
                  <a:pt x="138224" y="123009"/>
                </a:cubicBezTo>
                <a:cubicBezTo>
                  <a:pt x="141768" y="133641"/>
                  <a:pt x="145777" y="144130"/>
                  <a:pt x="148856" y="154906"/>
                </a:cubicBezTo>
                <a:cubicBezTo>
                  <a:pt x="152871" y="168957"/>
                  <a:pt x="153732" y="184005"/>
                  <a:pt x="159489" y="197437"/>
                </a:cubicBezTo>
                <a:cubicBezTo>
                  <a:pt x="164523" y="209182"/>
                  <a:pt x="173666" y="218702"/>
                  <a:pt x="180754" y="229334"/>
                </a:cubicBezTo>
                <a:cubicBezTo>
                  <a:pt x="206253" y="305835"/>
                  <a:pt x="175309" y="210280"/>
                  <a:pt x="202019" y="303762"/>
                </a:cubicBezTo>
                <a:cubicBezTo>
                  <a:pt x="205098" y="314539"/>
                  <a:pt x="209108" y="325027"/>
                  <a:pt x="212652" y="335660"/>
                </a:cubicBezTo>
                <a:cubicBezTo>
                  <a:pt x="216196" y="371102"/>
                  <a:pt x="218247" y="406725"/>
                  <a:pt x="223284" y="441985"/>
                </a:cubicBezTo>
                <a:cubicBezTo>
                  <a:pt x="225351" y="456451"/>
                  <a:pt x="233917" y="469903"/>
                  <a:pt x="233917" y="484516"/>
                </a:cubicBezTo>
                <a:cubicBezTo>
                  <a:pt x="233917" y="569650"/>
                  <a:pt x="228765" y="654739"/>
                  <a:pt x="223284" y="739697"/>
                </a:cubicBezTo>
                <a:cubicBezTo>
                  <a:pt x="219095" y="804631"/>
                  <a:pt x="213769" y="803783"/>
                  <a:pt x="202019" y="856655"/>
                </a:cubicBezTo>
                <a:cubicBezTo>
                  <a:pt x="188744" y="916392"/>
                  <a:pt x="204625" y="896579"/>
                  <a:pt x="180754" y="92045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2509284" y="4338084"/>
            <a:ext cx="457200" cy="178177"/>
          </a:xfrm>
          <a:custGeom>
            <a:avLst/>
            <a:gdLst>
              <a:gd name="connsiteX0" fmla="*/ 0 w 457200"/>
              <a:gd name="connsiteY0" fmla="*/ 0 h 178177"/>
              <a:gd name="connsiteX1" fmla="*/ 116958 w 457200"/>
              <a:gd name="connsiteY1" fmla="*/ 31897 h 178177"/>
              <a:gd name="connsiteX2" fmla="*/ 350874 w 457200"/>
              <a:gd name="connsiteY2" fmla="*/ 31897 h 178177"/>
              <a:gd name="connsiteX3" fmla="*/ 372139 w 457200"/>
              <a:gd name="connsiteY3" fmla="*/ 53163 h 178177"/>
              <a:gd name="connsiteX4" fmla="*/ 404037 w 457200"/>
              <a:gd name="connsiteY4" fmla="*/ 74428 h 178177"/>
              <a:gd name="connsiteX5" fmla="*/ 414669 w 457200"/>
              <a:gd name="connsiteY5" fmla="*/ 106325 h 178177"/>
              <a:gd name="connsiteX6" fmla="*/ 457200 w 457200"/>
              <a:gd name="connsiteY6" fmla="*/ 148856 h 178177"/>
              <a:gd name="connsiteX7" fmla="*/ 425302 w 457200"/>
              <a:gd name="connsiteY7" fmla="*/ 170121 h 178177"/>
              <a:gd name="connsiteX8" fmla="*/ 318976 w 457200"/>
              <a:gd name="connsiteY8" fmla="*/ 138223 h 178177"/>
              <a:gd name="connsiteX9" fmla="*/ 287079 w 457200"/>
              <a:gd name="connsiteY9" fmla="*/ 127590 h 178177"/>
              <a:gd name="connsiteX10" fmla="*/ 223283 w 457200"/>
              <a:gd name="connsiteY10" fmla="*/ 74428 h 178177"/>
              <a:gd name="connsiteX11" fmla="*/ 138223 w 457200"/>
              <a:gd name="connsiteY11" fmla="*/ 53163 h 178177"/>
              <a:gd name="connsiteX12" fmla="*/ 85060 w 457200"/>
              <a:gd name="connsiteY12" fmla="*/ 31897 h 178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57200" h="178177">
                <a:moveTo>
                  <a:pt x="0" y="0"/>
                </a:moveTo>
                <a:cubicBezTo>
                  <a:pt x="95933" y="23983"/>
                  <a:pt x="57334" y="12023"/>
                  <a:pt x="116958" y="31897"/>
                </a:cubicBezTo>
                <a:cubicBezTo>
                  <a:pt x="192922" y="26054"/>
                  <a:pt x="274717" y="11127"/>
                  <a:pt x="350874" y="31897"/>
                </a:cubicBezTo>
                <a:cubicBezTo>
                  <a:pt x="360545" y="34535"/>
                  <a:pt x="364311" y="46901"/>
                  <a:pt x="372139" y="53163"/>
                </a:cubicBezTo>
                <a:cubicBezTo>
                  <a:pt x="382118" y="61146"/>
                  <a:pt x="393404" y="67340"/>
                  <a:pt x="404037" y="74428"/>
                </a:cubicBezTo>
                <a:cubicBezTo>
                  <a:pt x="407581" y="85060"/>
                  <a:pt x="408155" y="97205"/>
                  <a:pt x="414669" y="106325"/>
                </a:cubicBezTo>
                <a:cubicBezTo>
                  <a:pt x="426322" y="122640"/>
                  <a:pt x="457200" y="148856"/>
                  <a:pt x="457200" y="148856"/>
                </a:cubicBezTo>
                <a:cubicBezTo>
                  <a:pt x="446567" y="155944"/>
                  <a:pt x="438017" y="168850"/>
                  <a:pt x="425302" y="170121"/>
                </a:cubicBezTo>
                <a:cubicBezTo>
                  <a:pt x="344736" y="178177"/>
                  <a:pt x="368405" y="162938"/>
                  <a:pt x="318976" y="138223"/>
                </a:cubicBezTo>
                <a:cubicBezTo>
                  <a:pt x="308952" y="133211"/>
                  <a:pt x="297711" y="131134"/>
                  <a:pt x="287079" y="127590"/>
                </a:cubicBezTo>
                <a:cubicBezTo>
                  <a:pt x="263563" y="104075"/>
                  <a:pt x="252890" y="89232"/>
                  <a:pt x="223283" y="74428"/>
                </a:cubicBezTo>
                <a:cubicBezTo>
                  <a:pt x="198974" y="62273"/>
                  <a:pt x="162496" y="59231"/>
                  <a:pt x="138223" y="53163"/>
                </a:cubicBezTo>
                <a:cubicBezTo>
                  <a:pt x="111946" y="46594"/>
                  <a:pt x="107059" y="42897"/>
                  <a:pt x="85060" y="31897"/>
                </a:cubicBezTo>
              </a:path>
            </a:pathLst>
          </a:custGeom>
          <a:solidFill>
            <a:srgbClr val="00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2580168" y="4624042"/>
            <a:ext cx="376259" cy="330730"/>
          </a:xfrm>
          <a:custGeom>
            <a:avLst/>
            <a:gdLst>
              <a:gd name="connsiteX0" fmla="*/ 24809 w 376259"/>
              <a:gd name="connsiteY0" fmla="*/ 1121 h 330730"/>
              <a:gd name="connsiteX1" fmla="*/ 184297 w 376259"/>
              <a:gd name="connsiteY1" fmla="*/ 11753 h 330730"/>
              <a:gd name="connsiteX2" fmla="*/ 216195 w 376259"/>
              <a:gd name="connsiteY2" fmla="*/ 43651 h 330730"/>
              <a:gd name="connsiteX3" fmla="*/ 258725 w 376259"/>
              <a:gd name="connsiteY3" fmla="*/ 149977 h 330730"/>
              <a:gd name="connsiteX4" fmla="*/ 279990 w 376259"/>
              <a:gd name="connsiteY4" fmla="*/ 213772 h 330730"/>
              <a:gd name="connsiteX5" fmla="*/ 333153 w 376259"/>
              <a:gd name="connsiteY5" fmla="*/ 320098 h 330730"/>
              <a:gd name="connsiteX6" fmla="*/ 365051 w 376259"/>
              <a:gd name="connsiteY6" fmla="*/ 330730 h 330730"/>
              <a:gd name="connsiteX7" fmla="*/ 311888 w 376259"/>
              <a:gd name="connsiteY7" fmla="*/ 320098 h 330730"/>
              <a:gd name="connsiteX8" fmla="*/ 301255 w 376259"/>
              <a:gd name="connsiteY8" fmla="*/ 288200 h 330730"/>
              <a:gd name="connsiteX9" fmla="*/ 258725 w 376259"/>
              <a:gd name="connsiteY9" fmla="*/ 213772 h 330730"/>
              <a:gd name="connsiteX10" fmla="*/ 226827 w 376259"/>
              <a:gd name="connsiteY10" fmla="*/ 139344 h 330730"/>
              <a:gd name="connsiteX11" fmla="*/ 163032 w 376259"/>
              <a:gd name="connsiteY11" fmla="*/ 96814 h 330730"/>
              <a:gd name="connsiteX12" fmla="*/ 99237 w 376259"/>
              <a:gd name="connsiteY12" fmla="*/ 33018 h 330730"/>
              <a:gd name="connsiteX13" fmla="*/ 35441 w 376259"/>
              <a:gd name="connsiteY13" fmla="*/ 11753 h 330730"/>
              <a:gd name="connsiteX14" fmla="*/ 24809 w 376259"/>
              <a:gd name="connsiteY14" fmla="*/ 1121 h 3307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76259" h="330730">
                <a:moveTo>
                  <a:pt x="24809" y="1121"/>
                </a:moveTo>
                <a:cubicBezTo>
                  <a:pt x="49618" y="1121"/>
                  <a:pt x="132285" y="195"/>
                  <a:pt x="184297" y="11753"/>
                </a:cubicBezTo>
                <a:cubicBezTo>
                  <a:pt x="198976" y="15015"/>
                  <a:pt x="207455" y="31415"/>
                  <a:pt x="216195" y="43651"/>
                </a:cubicBezTo>
                <a:cubicBezTo>
                  <a:pt x="235752" y="71030"/>
                  <a:pt x="249041" y="120925"/>
                  <a:pt x="258725" y="149977"/>
                </a:cubicBezTo>
                <a:lnTo>
                  <a:pt x="279990" y="213772"/>
                </a:lnTo>
                <a:cubicBezTo>
                  <a:pt x="287609" y="244247"/>
                  <a:pt x="298630" y="308591"/>
                  <a:pt x="333153" y="320098"/>
                </a:cubicBezTo>
                <a:cubicBezTo>
                  <a:pt x="343786" y="323642"/>
                  <a:pt x="376259" y="330730"/>
                  <a:pt x="365051" y="330730"/>
                </a:cubicBezTo>
                <a:cubicBezTo>
                  <a:pt x="346979" y="330730"/>
                  <a:pt x="329609" y="323642"/>
                  <a:pt x="311888" y="320098"/>
                </a:cubicBezTo>
                <a:cubicBezTo>
                  <a:pt x="308344" y="309465"/>
                  <a:pt x="305670" y="298502"/>
                  <a:pt x="301255" y="288200"/>
                </a:cubicBezTo>
                <a:cubicBezTo>
                  <a:pt x="285067" y="250428"/>
                  <a:pt x="280081" y="245807"/>
                  <a:pt x="258725" y="213772"/>
                </a:cubicBezTo>
                <a:cubicBezTo>
                  <a:pt x="251710" y="185715"/>
                  <a:pt x="250323" y="159903"/>
                  <a:pt x="226827" y="139344"/>
                </a:cubicBezTo>
                <a:cubicBezTo>
                  <a:pt x="207593" y="122514"/>
                  <a:pt x="178367" y="117260"/>
                  <a:pt x="163032" y="96814"/>
                </a:cubicBezTo>
                <a:cubicBezTo>
                  <a:pt x="139640" y="65625"/>
                  <a:pt x="134216" y="48564"/>
                  <a:pt x="99237" y="33018"/>
                </a:cubicBezTo>
                <a:cubicBezTo>
                  <a:pt x="78753" y="23914"/>
                  <a:pt x="56706" y="18841"/>
                  <a:pt x="35441" y="11753"/>
                </a:cubicBezTo>
                <a:cubicBezTo>
                  <a:pt x="182" y="0"/>
                  <a:pt x="0" y="1121"/>
                  <a:pt x="24809" y="1121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2112335" y="4497572"/>
            <a:ext cx="419986" cy="450112"/>
          </a:xfrm>
          <a:custGeom>
            <a:avLst/>
            <a:gdLst>
              <a:gd name="connsiteX0" fmla="*/ 418214 w 419986"/>
              <a:gd name="connsiteY0" fmla="*/ 0 h 450112"/>
              <a:gd name="connsiteX1" fmla="*/ 407581 w 419986"/>
              <a:gd name="connsiteY1" fmla="*/ 42530 h 450112"/>
              <a:gd name="connsiteX2" fmla="*/ 396949 w 419986"/>
              <a:gd name="connsiteY2" fmla="*/ 95693 h 450112"/>
              <a:gd name="connsiteX3" fmla="*/ 333153 w 419986"/>
              <a:gd name="connsiteY3" fmla="*/ 212651 h 450112"/>
              <a:gd name="connsiteX4" fmla="*/ 301256 w 419986"/>
              <a:gd name="connsiteY4" fmla="*/ 255181 h 450112"/>
              <a:gd name="connsiteX5" fmla="*/ 216195 w 419986"/>
              <a:gd name="connsiteY5" fmla="*/ 350875 h 450112"/>
              <a:gd name="connsiteX6" fmla="*/ 184298 w 419986"/>
              <a:gd name="connsiteY6" fmla="*/ 372140 h 450112"/>
              <a:gd name="connsiteX7" fmla="*/ 163032 w 419986"/>
              <a:gd name="connsiteY7" fmla="*/ 393405 h 450112"/>
              <a:gd name="connsiteX8" fmla="*/ 99237 w 419986"/>
              <a:gd name="connsiteY8" fmla="*/ 414670 h 450112"/>
              <a:gd name="connsiteX9" fmla="*/ 14177 w 419986"/>
              <a:gd name="connsiteY9" fmla="*/ 435935 h 450112"/>
              <a:gd name="connsiteX10" fmla="*/ 56707 w 419986"/>
              <a:gd name="connsiteY10" fmla="*/ 393405 h 450112"/>
              <a:gd name="connsiteX11" fmla="*/ 109870 w 419986"/>
              <a:gd name="connsiteY11" fmla="*/ 297712 h 450112"/>
              <a:gd name="connsiteX12" fmla="*/ 131135 w 419986"/>
              <a:gd name="connsiteY12" fmla="*/ 265814 h 450112"/>
              <a:gd name="connsiteX13" fmla="*/ 141767 w 419986"/>
              <a:gd name="connsiteY13" fmla="*/ 233916 h 450112"/>
              <a:gd name="connsiteX14" fmla="*/ 205563 w 419986"/>
              <a:gd name="connsiteY14" fmla="*/ 159488 h 450112"/>
              <a:gd name="connsiteX15" fmla="*/ 237460 w 419986"/>
              <a:gd name="connsiteY15" fmla="*/ 127591 h 450112"/>
              <a:gd name="connsiteX16" fmla="*/ 269358 w 419986"/>
              <a:gd name="connsiteY16" fmla="*/ 116958 h 450112"/>
              <a:gd name="connsiteX17" fmla="*/ 333153 w 419986"/>
              <a:gd name="connsiteY17" fmla="*/ 74428 h 450112"/>
              <a:gd name="connsiteX18" fmla="*/ 396949 w 419986"/>
              <a:gd name="connsiteY18" fmla="*/ 42530 h 450112"/>
              <a:gd name="connsiteX19" fmla="*/ 418214 w 419986"/>
              <a:gd name="connsiteY19" fmla="*/ 0 h 4501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19986" h="450112">
                <a:moveTo>
                  <a:pt x="418214" y="0"/>
                </a:moveTo>
                <a:cubicBezTo>
                  <a:pt x="419986" y="0"/>
                  <a:pt x="410751" y="28265"/>
                  <a:pt x="407581" y="42530"/>
                </a:cubicBezTo>
                <a:cubicBezTo>
                  <a:pt x="403661" y="60172"/>
                  <a:pt x="403436" y="78826"/>
                  <a:pt x="396949" y="95693"/>
                </a:cubicBezTo>
                <a:cubicBezTo>
                  <a:pt x="380856" y="137534"/>
                  <a:pt x="359041" y="176407"/>
                  <a:pt x="333153" y="212651"/>
                </a:cubicBezTo>
                <a:cubicBezTo>
                  <a:pt x="322853" y="227071"/>
                  <a:pt x="311556" y="240761"/>
                  <a:pt x="301256" y="255181"/>
                </a:cubicBezTo>
                <a:cubicBezTo>
                  <a:pt x="272201" y="295858"/>
                  <a:pt x="268101" y="316271"/>
                  <a:pt x="216195" y="350875"/>
                </a:cubicBezTo>
                <a:cubicBezTo>
                  <a:pt x="205563" y="357963"/>
                  <a:pt x="194276" y="364157"/>
                  <a:pt x="184298" y="372140"/>
                </a:cubicBezTo>
                <a:cubicBezTo>
                  <a:pt x="176470" y="378402"/>
                  <a:pt x="171998" y="388922"/>
                  <a:pt x="163032" y="393405"/>
                </a:cubicBezTo>
                <a:cubicBezTo>
                  <a:pt x="142983" y="403429"/>
                  <a:pt x="120983" y="409233"/>
                  <a:pt x="99237" y="414670"/>
                </a:cubicBezTo>
                <a:lnTo>
                  <a:pt x="14177" y="435935"/>
                </a:lnTo>
                <a:cubicBezTo>
                  <a:pt x="42529" y="350874"/>
                  <a:pt x="0" y="450112"/>
                  <a:pt x="56707" y="393405"/>
                </a:cubicBezTo>
                <a:cubicBezTo>
                  <a:pt x="123752" y="326360"/>
                  <a:pt x="83130" y="351190"/>
                  <a:pt x="109870" y="297712"/>
                </a:cubicBezTo>
                <a:cubicBezTo>
                  <a:pt x="115585" y="286282"/>
                  <a:pt x="124047" y="276447"/>
                  <a:pt x="131135" y="265814"/>
                </a:cubicBezTo>
                <a:cubicBezTo>
                  <a:pt x="134679" y="255181"/>
                  <a:pt x="136755" y="243941"/>
                  <a:pt x="141767" y="233916"/>
                </a:cubicBezTo>
                <a:cubicBezTo>
                  <a:pt x="157959" y="201532"/>
                  <a:pt x="179405" y="185646"/>
                  <a:pt x="205563" y="159488"/>
                </a:cubicBezTo>
                <a:cubicBezTo>
                  <a:pt x="216195" y="148856"/>
                  <a:pt x="223195" y="132346"/>
                  <a:pt x="237460" y="127591"/>
                </a:cubicBezTo>
                <a:cubicBezTo>
                  <a:pt x="248093" y="124047"/>
                  <a:pt x="259561" y="122401"/>
                  <a:pt x="269358" y="116958"/>
                </a:cubicBezTo>
                <a:cubicBezTo>
                  <a:pt x="291699" y="104546"/>
                  <a:pt x="308907" y="82510"/>
                  <a:pt x="333153" y="74428"/>
                </a:cubicBezTo>
                <a:cubicBezTo>
                  <a:pt x="377174" y="59754"/>
                  <a:pt x="355725" y="70012"/>
                  <a:pt x="396949" y="42530"/>
                </a:cubicBezTo>
                <a:cubicBezTo>
                  <a:pt x="410087" y="3115"/>
                  <a:pt x="416442" y="0"/>
                  <a:pt x="418214" y="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533227" y="4942645"/>
            <a:ext cx="487652" cy="275618"/>
          </a:xfrm>
          <a:custGeom>
            <a:avLst/>
            <a:gdLst>
              <a:gd name="connsiteX0" fmla="*/ 50485 w 487652"/>
              <a:gd name="connsiteY0" fmla="*/ 54657 h 275618"/>
              <a:gd name="connsiteX1" fmla="*/ 103647 w 487652"/>
              <a:gd name="connsiteY1" fmla="*/ 118453 h 275618"/>
              <a:gd name="connsiteX2" fmla="*/ 156810 w 487652"/>
              <a:gd name="connsiteY2" fmla="*/ 171615 h 275618"/>
              <a:gd name="connsiteX3" fmla="*/ 178075 w 487652"/>
              <a:gd name="connsiteY3" fmla="*/ 192881 h 275618"/>
              <a:gd name="connsiteX4" fmla="*/ 199340 w 487652"/>
              <a:gd name="connsiteY4" fmla="*/ 224778 h 275618"/>
              <a:gd name="connsiteX5" fmla="*/ 231238 w 487652"/>
              <a:gd name="connsiteY5" fmla="*/ 235411 h 275618"/>
              <a:gd name="connsiteX6" fmla="*/ 348196 w 487652"/>
              <a:gd name="connsiteY6" fmla="*/ 267308 h 275618"/>
              <a:gd name="connsiteX7" fmla="*/ 475787 w 487652"/>
              <a:gd name="connsiteY7" fmla="*/ 256676 h 275618"/>
              <a:gd name="connsiteX8" fmla="*/ 454522 w 487652"/>
              <a:gd name="connsiteY8" fmla="*/ 224778 h 275618"/>
              <a:gd name="connsiteX9" fmla="*/ 422624 w 487652"/>
              <a:gd name="connsiteY9" fmla="*/ 214146 h 275618"/>
              <a:gd name="connsiteX10" fmla="*/ 358829 w 487652"/>
              <a:gd name="connsiteY10" fmla="*/ 182248 h 275618"/>
              <a:gd name="connsiteX11" fmla="*/ 326931 w 487652"/>
              <a:gd name="connsiteY11" fmla="*/ 160983 h 275618"/>
              <a:gd name="connsiteX12" fmla="*/ 305666 w 487652"/>
              <a:gd name="connsiteY12" fmla="*/ 129085 h 275618"/>
              <a:gd name="connsiteX13" fmla="*/ 178075 w 487652"/>
              <a:gd name="connsiteY13" fmla="*/ 65290 h 275618"/>
              <a:gd name="connsiteX14" fmla="*/ 114280 w 487652"/>
              <a:gd name="connsiteY14" fmla="*/ 44025 h 275618"/>
              <a:gd name="connsiteX15" fmla="*/ 50485 w 487652"/>
              <a:gd name="connsiteY15" fmla="*/ 54657 h 275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87652" h="275618">
                <a:moveTo>
                  <a:pt x="50485" y="54657"/>
                </a:moveTo>
                <a:cubicBezTo>
                  <a:pt x="178541" y="182717"/>
                  <a:pt x="0" y="0"/>
                  <a:pt x="103647" y="118453"/>
                </a:cubicBezTo>
                <a:cubicBezTo>
                  <a:pt x="120150" y="137313"/>
                  <a:pt x="139089" y="153894"/>
                  <a:pt x="156810" y="171615"/>
                </a:cubicBezTo>
                <a:cubicBezTo>
                  <a:pt x="163899" y="178704"/>
                  <a:pt x="172514" y="184540"/>
                  <a:pt x="178075" y="192881"/>
                </a:cubicBezTo>
                <a:cubicBezTo>
                  <a:pt x="185163" y="203513"/>
                  <a:pt x="189362" y="216795"/>
                  <a:pt x="199340" y="224778"/>
                </a:cubicBezTo>
                <a:cubicBezTo>
                  <a:pt x="208092" y="231779"/>
                  <a:pt x="221213" y="230399"/>
                  <a:pt x="231238" y="235411"/>
                </a:cubicBezTo>
                <a:cubicBezTo>
                  <a:pt x="311653" y="275618"/>
                  <a:pt x="195132" y="248176"/>
                  <a:pt x="348196" y="267308"/>
                </a:cubicBezTo>
                <a:cubicBezTo>
                  <a:pt x="390726" y="263764"/>
                  <a:pt x="436162" y="272526"/>
                  <a:pt x="475787" y="256676"/>
                </a:cubicBezTo>
                <a:cubicBezTo>
                  <a:pt x="487652" y="251930"/>
                  <a:pt x="464501" y="232761"/>
                  <a:pt x="454522" y="224778"/>
                </a:cubicBezTo>
                <a:cubicBezTo>
                  <a:pt x="445770" y="217777"/>
                  <a:pt x="433257" y="217690"/>
                  <a:pt x="422624" y="214146"/>
                </a:cubicBezTo>
                <a:cubicBezTo>
                  <a:pt x="331208" y="153203"/>
                  <a:pt x="446870" y="226269"/>
                  <a:pt x="358829" y="182248"/>
                </a:cubicBezTo>
                <a:cubicBezTo>
                  <a:pt x="347399" y="176533"/>
                  <a:pt x="337564" y="168071"/>
                  <a:pt x="326931" y="160983"/>
                </a:cubicBezTo>
                <a:cubicBezTo>
                  <a:pt x="319843" y="150350"/>
                  <a:pt x="315283" y="137500"/>
                  <a:pt x="305666" y="129085"/>
                </a:cubicBezTo>
                <a:cubicBezTo>
                  <a:pt x="254929" y="84690"/>
                  <a:pt x="238306" y="85367"/>
                  <a:pt x="178075" y="65290"/>
                </a:cubicBezTo>
                <a:cubicBezTo>
                  <a:pt x="178070" y="65288"/>
                  <a:pt x="114285" y="44025"/>
                  <a:pt x="114280" y="44025"/>
                </a:cubicBezTo>
                <a:lnTo>
                  <a:pt x="50485" y="54657"/>
                </a:ln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102267" y="4926232"/>
            <a:ext cx="483603" cy="281171"/>
          </a:xfrm>
          <a:custGeom>
            <a:avLst/>
            <a:gdLst>
              <a:gd name="connsiteX0" fmla="*/ 470812 w 483603"/>
              <a:gd name="connsiteY0" fmla="*/ 17908 h 281171"/>
              <a:gd name="connsiteX1" fmla="*/ 417649 w 483603"/>
              <a:gd name="connsiteY1" fmla="*/ 92335 h 281171"/>
              <a:gd name="connsiteX2" fmla="*/ 396384 w 483603"/>
              <a:gd name="connsiteY2" fmla="*/ 124233 h 281171"/>
              <a:gd name="connsiteX3" fmla="*/ 290059 w 483603"/>
              <a:gd name="connsiteY3" fmla="*/ 198661 h 281171"/>
              <a:gd name="connsiteX4" fmla="*/ 258161 w 483603"/>
              <a:gd name="connsiteY4" fmla="*/ 209294 h 281171"/>
              <a:gd name="connsiteX5" fmla="*/ 226263 w 483603"/>
              <a:gd name="connsiteY5" fmla="*/ 230559 h 281171"/>
              <a:gd name="connsiteX6" fmla="*/ 173100 w 483603"/>
              <a:gd name="connsiteY6" fmla="*/ 241191 h 281171"/>
              <a:gd name="connsiteX7" fmla="*/ 56142 w 483603"/>
              <a:gd name="connsiteY7" fmla="*/ 262456 h 281171"/>
              <a:gd name="connsiteX8" fmla="*/ 88040 w 483603"/>
              <a:gd name="connsiteY8" fmla="*/ 230559 h 281171"/>
              <a:gd name="connsiteX9" fmla="*/ 119938 w 483603"/>
              <a:gd name="connsiteY9" fmla="*/ 209294 h 281171"/>
              <a:gd name="connsiteX10" fmla="*/ 141203 w 483603"/>
              <a:gd name="connsiteY10" fmla="*/ 188028 h 281171"/>
              <a:gd name="connsiteX11" fmla="*/ 204998 w 483603"/>
              <a:gd name="connsiteY11" fmla="*/ 145498 h 281171"/>
              <a:gd name="connsiteX12" fmla="*/ 247528 w 483603"/>
              <a:gd name="connsiteY12" fmla="*/ 92335 h 281171"/>
              <a:gd name="connsiteX13" fmla="*/ 279426 w 483603"/>
              <a:gd name="connsiteY13" fmla="*/ 81703 h 281171"/>
              <a:gd name="connsiteX14" fmla="*/ 364486 w 483603"/>
              <a:gd name="connsiteY14" fmla="*/ 28540 h 281171"/>
              <a:gd name="connsiteX15" fmla="*/ 396384 w 483603"/>
              <a:gd name="connsiteY15" fmla="*/ 17908 h 281171"/>
              <a:gd name="connsiteX16" fmla="*/ 470812 w 483603"/>
              <a:gd name="connsiteY16" fmla="*/ 17908 h 281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83603" h="281171">
                <a:moveTo>
                  <a:pt x="470812" y="17908"/>
                </a:moveTo>
                <a:cubicBezTo>
                  <a:pt x="474356" y="30313"/>
                  <a:pt x="483603" y="0"/>
                  <a:pt x="417649" y="92335"/>
                </a:cubicBezTo>
                <a:cubicBezTo>
                  <a:pt x="410221" y="102734"/>
                  <a:pt x="405420" y="115197"/>
                  <a:pt x="396384" y="124233"/>
                </a:cubicBezTo>
                <a:cubicBezTo>
                  <a:pt x="384252" y="136365"/>
                  <a:pt x="295271" y="196924"/>
                  <a:pt x="290059" y="198661"/>
                </a:cubicBezTo>
                <a:cubicBezTo>
                  <a:pt x="279426" y="202205"/>
                  <a:pt x="268186" y="204282"/>
                  <a:pt x="258161" y="209294"/>
                </a:cubicBezTo>
                <a:cubicBezTo>
                  <a:pt x="246731" y="215009"/>
                  <a:pt x="238228" y="226072"/>
                  <a:pt x="226263" y="230559"/>
                </a:cubicBezTo>
                <a:cubicBezTo>
                  <a:pt x="209342" y="236904"/>
                  <a:pt x="190742" y="237271"/>
                  <a:pt x="173100" y="241191"/>
                </a:cubicBezTo>
                <a:cubicBezTo>
                  <a:pt x="82853" y="261246"/>
                  <a:pt x="185174" y="244024"/>
                  <a:pt x="56142" y="262456"/>
                </a:cubicBezTo>
                <a:cubicBezTo>
                  <a:pt x="0" y="281171"/>
                  <a:pt x="14919" y="279306"/>
                  <a:pt x="88040" y="230559"/>
                </a:cubicBezTo>
                <a:cubicBezTo>
                  <a:pt x="98673" y="223471"/>
                  <a:pt x="110902" y="218330"/>
                  <a:pt x="119938" y="209294"/>
                </a:cubicBezTo>
                <a:cubicBezTo>
                  <a:pt x="127026" y="202205"/>
                  <a:pt x="133183" y="194043"/>
                  <a:pt x="141203" y="188028"/>
                </a:cubicBezTo>
                <a:cubicBezTo>
                  <a:pt x="161649" y="172693"/>
                  <a:pt x="204998" y="145498"/>
                  <a:pt x="204998" y="145498"/>
                </a:cubicBezTo>
                <a:cubicBezTo>
                  <a:pt x="214655" y="131013"/>
                  <a:pt x="230696" y="102434"/>
                  <a:pt x="247528" y="92335"/>
                </a:cubicBezTo>
                <a:cubicBezTo>
                  <a:pt x="257139" y="86569"/>
                  <a:pt x="268793" y="85247"/>
                  <a:pt x="279426" y="81703"/>
                </a:cubicBezTo>
                <a:cubicBezTo>
                  <a:pt x="313124" y="31155"/>
                  <a:pt x="288568" y="53845"/>
                  <a:pt x="364486" y="28540"/>
                </a:cubicBezTo>
                <a:lnTo>
                  <a:pt x="396384" y="17908"/>
                </a:lnTo>
                <a:cubicBezTo>
                  <a:pt x="463676" y="29123"/>
                  <a:pt x="467268" y="5504"/>
                  <a:pt x="470812" y="17908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353967" y="5092995"/>
            <a:ext cx="197847" cy="381382"/>
          </a:xfrm>
          <a:custGeom>
            <a:avLst/>
            <a:gdLst>
              <a:gd name="connsiteX0" fmla="*/ 197847 w 197847"/>
              <a:gd name="connsiteY0" fmla="*/ 0 h 381382"/>
              <a:gd name="connsiteX1" fmla="*/ 176582 w 197847"/>
              <a:gd name="connsiteY1" fmla="*/ 63796 h 381382"/>
              <a:gd name="connsiteX2" fmla="*/ 112786 w 197847"/>
              <a:gd name="connsiteY2" fmla="*/ 106326 h 381382"/>
              <a:gd name="connsiteX3" fmla="*/ 70256 w 197847"/>
              <a:gd name="connsiteY3" fmla="*/ 223284 h 381382"/>
              <a:gd name="connsiteX4" fmla="*/ 48991 w 197847"/>
              <a:gd name="connsiteY4" fmla="*/ 287079 h 381382"/>
              <a:gd name="connsiteX5" fmla="*/ 27726 w 197847"/>
              <a:gd name="connsiteY5" fmla="*/ 372140 h 381382"/>
              <a:gd name="connsiteX6" fmla="*/ 91521 w 197847"/>
              <a:gd name="connsiteY6" fmla="*/ 340242 h 381382"/>
              <a:gd name="connsiteX7" fmla="*/ 112786 w 197847"/>
              <a:gd name="connsiteY7" fmla="*/ 308345 h 381382"/>
              <a:gd name="connsiteX8" fmla="*/ 144684 w 197847"/>
              <a:gd name="connsiteY8" fmla="*/ 297712 h 381382"/>
              <a:gd name="connsiteX9" fmla="*/ 155317 w 197847"/>
              <a:gd name="connsiteY9" fmla="*/ 265814 h 381382"/>
              <a:gd name="connsiteX10" fmla="*/ 176582 w 197847"/>
              <a:gd name="connsiteY10" fmla="*/ 233917 h 381382"/>
              <a:gd name="connsiteX11" fmla="*/ 187214 w 197847"/>
              <a:gd name="connsiteY11" fmla="*/ 63796 h 381382"/>
              <a:gd name="connsiteX12" fmla="*/ 197847 w 197847"/>
              <a:gd name="connsiteY12" fmla="*/ 0 h 3813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847" h="381382">
                <a:moveTo>
                  <a:pt x="197847" y="0"/>
                </a:moveTo>
                <a:cubicBezTo>
                  <a:pt x="190759" y="21265"/>
                  <a:pt x="195233" y="51362"/>
                  <a:pt x="176582" y="63796"/>
                </a:cubicBezTo>
                <a:lnTo>
                  <a:pt x="112786" y="106326"/>
                </a:lnTo>
                <a:cubicBezTo>
                  <a:pt x="68207" y="173195"/>
                  <a:pt x="110863" y="101462"/>
                  <a:pt x="70256" y="223284"/>
                </a:cubicBezTo>
                <a:cubicBezTo>
                  <a:pt x="63168" y="244549"/>
                  <a:pt x="54427" y="265333"/>
                  <a:pt x="48991" y="287079"/>
                </a:cubicBezTo>
                <a:cubicBezTo>
                  <a:pt x="41903" y="315433"/>
                  <a:pt x="0" y="381382"/>
                  <a:pt x="27726" y="372140"/>
                </a:cubicBezTo>
                <a:cubicBezTo>
                  <a:pt x="71747" y="357466"/>
                  <a:pt x="50299" y="367724"/>
                  <a:pt x="91521" y="340242"/>
                </a:cubicBezTo>
                <a:cubicBezTo>
                  <a:pt x="98609" y="329610"/>
                  <a:pt x="102808" y="316328"/>
                  <a:pt x="112786" y="308345"/>
                </a:cubicBezTo>
                <a:cubicBezTo>
                  <a:pt x="121538" y="301344"/>
                  <a:pt x="136759" y="305637"/>
                  <a:pt x="144684" y="297712"/>
                </a:cubicBezTo>
                <a:cubicBezTo>
                  <a:pt x="152609" y="289787"/>
                  <a:pt x="150305" y="275839"/>
                  <a:pt x="155317" y="265814"/>
                </a:cubicBezTo>
                <a:cubicBezTo>
                  <a:pt x="161032" y="254385"/>
                  <a:pt x="169494" y="244549"/>
                  <a:pt x="176582" y="233917"/>
                </a:cubicBezTo>
                <a:cubicBezTo>
                  <a:pt x="180126" y="177210"/>
                  <a:pt x="181266" y="120301"/>
                  <a:pt x="187214" y="63796"/>
                </a:cubicBezTo>
                <a:cubicBezTo>
                  <a:pt x="188387" y="52650"/>
                  <a:pt x="197847" y="31898"/>
                  <a:pt x="197847" y="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2222205" y="4051005"/>
            <a:ext cx="212651" cy="202018"/>
          </a:xfrm>
          <a:custGeom>
            <a:avLst/>
            <a:gdLst>
              <a:gd name="connsiteX0" fmla="*/ 212651 w 212651"/>
              <a:gd name="connsiteY0" fmla="*/ 202018 h 202018"/>
              <a:gd name="connsiteX1" fmla="*/ 202018 w 212651"/>
              <a:gd name="connsiteY1" fmla="*/ 170121 h 202018"/>
              <a:gd name="connsiteX2" fmla="*/ 170121 w 212651"/>
              <a:gd name="connsiteY2" fmla="*/ 148855 h 202018"/>
              <a:gd name="connsiteX3" fmla="*/ 95693 w 212651"/>
              <a:gd name="connsiteY3" fmla="*/ 127590 h 202018"/>
              <a:gd name="connsiteX4" fmla="*/ 63795 w 212651"/>
              <a:gd name="connsiteY4" fmla="*/ 106325 h 202018"/>
              <a:gd name="connsiteX5" fmla="*/ 42530 w 212651"/>
              <a:gd name="connsiteY5" fmla="*/ 74428 h 202018"/>
              <a:gd name="connsiteX6" fmla="*/ 21265 w 212651"/>
              <a:gd name="connsiteY6" fmla="*/ 53162 h 202018"/>
              <a:gd name="connsiteX7" fmla="*/ 0 w 212651"/>
              <a:gd name="connsiteY7" fmla="*/ 0 h 20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2651" h="202018">
                <a:moveTo>
                  <a:pt x="212651" y="202018"/>
                </a:moveTo>
                <a:cubicBezTo>
                  <a:pt x="209107" y="191386"/>
                  <a:pt x="209019" y="178873"/>
                  <a:pt x="202018" y="170121"/>
                </a:cubicBezTo>
                <a:cubicBezTo>
                  <a:pt x="194035" y="160142"/>
                  <a:pt x="181551" y="154570"/>
                  <a:pt x="170121" y="148855"/>
                </a:cubicBezTo>
                <a:cubicBezTo>
                  <a:pt x="154873" y="141231"/>
                  <a:pt x="109312" y="130995"/>
                  <a:pt x="95693" y="127590"/>
                </a:cubicBezTo>
                <a:cubicBezTo>
                  <a:pt x="85060" y="120502"/>
                  <a:pt x="72831" y="115361"/>
                  <a:pt x="63795" y="106325"/>
                </a:cubicBezTo>
                <a:cubicBezTo>
                  <a:pt x="54759" y="97289"/>
                  <a:pt x="50513" y="84406"/>
                  <a:pt x="42530" y="74428"/>
                </a:cubicBezTo>
                <a:cubicBezTo>
                  <a:pt x="36268" y="66600"/>
                  <a:pt x="28353" y="60251"/>
                  <a:pt x="21265" y="53162"/>
                </a:cubicBezTo>
                <a:cubicBezTo>
                  <a:pt x="8126" y="13747"/>
                  <a:pt x="15644" y="31289"/>
                  <a:pt x="0" y="0"/>
                </a:cubicBezTo>
              </a:path>
            </a:pathLst>
          </a:custGeom>
          <a:solidFill>
            <a:srgbClr val="00FF00"/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2014969" y="4212266"/>
            <a:ext cx="338370" cy="370367"/>
          </a:xfrm>
          <a:custGeom>
            <a:avLst/>
            <a:gdLst>
              <a:gd name="connsiteX0" fmla="*/ 334826 w 338370"/>
              <a:gd name="connsiteY0" fmla="*/ 8860 h 370367"/>
              <a:gd name="connsiteX1" fmla="*/ 292296 w 338370"/>
              <a:gd name="connsiteY1" fmla="*/ 104553 h 370367"/>
              <a:gd name="connsiteX2" fmla="*/ 185971 w 338370"/>
              <a:gd name="connsiteY2" fmla="*/ 168348 h 370367"/>
              <a:gd name="connsiteX3" fmla="*/ 132808 w 338370"/>
              <a:gd name="connsiteY3" fmla="*/ 200246 h 370367"/>
              <a:gd name="connsiteX4" fmla="*/ 37115 w 338370"/>
              <a:gd name="connsiteY4" fmla="*/ 285306 h 370367"/>
              <a:gd name="connsiteX5" fmla="*/ 37115 w 338370"/>
              <a:gd name="connsiteY5" fmla="*/ 370367 h 370367"/>
              <a:gd name="connsiteX6" fmla="*/ 154073 w 338370"/>
              <a:gd name="connsiteY6" fmla="*/ 338469 h 370367"/>
              <a:gd name="connsiteX7" fmla="*/ 185971 w 338370"/>
              <a:gd name="connsiteY7" fmla="*/ 317204 h 370367"/>
              <a:gd name="connsiteX8" fmla="*/ 217868 w 338370"/>
              <a:gd name="connsiteY8" fmla="*/ 306571 h 370367"/>
              <a:gd name="connsiteX9" fmla="*/ 239133 w 338370"/>
              <a:gd name="connsiteY9" fmla="*/ 274674 h 370367"/>
              <a:gd name="connsiteX10" fmla="*/ 260398 w 338370"/>
              <a:gd name="connsiteY10" fmla="*/ 253408 h 370367"/>
              <a:gd name="connsiteX11" fmla="*/ 271031 w 338370"/>
              <a:gd name="connsiteY11" fmla="*/ 221511 h 370367"/>
              <a:gd name="connsiteX12" fmla="*/ 292296 w 338370"/>
              <a:gd name="connsiteY12" fmla="*/ 189613 h 370367"/>
              <a:gd name="connsiteX13" fmla="*/ 313561 w 338370"/>
              <a:gd name="connsiteY13" fmla="*/ 51390 h 370367"/>
              <a:gd name="connsiteX14" fmla="*/ 334826 w 338370"/>
              <a:gd name="connsiteY14" fmla="*/ 8860 h 370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38370" h="370367">
                <a:moveTo>
                  <a:pt x="334826" y="8860"/>
                </a:moveTo>
                <a:cubicBezTo>
                  <a:pt x="331282" y="17720"/>
                  <a:pt x="316083" y="83739"/>
                  <a:pt x="292296" y="104553"/>
                </a:cubicBezTo>
                <a:cubicBezTo>
                  <a:pt x="207955" y="178352"/>
                  <a:pt x="255924" y="121714"/>
                  <a:pt x="185971" y="168348"/>
                </a:cubicBezTo>
                <a:cubicBezTo>
                  <a:pt x="127589" y="207269"/>
                  <a:pt x="206850" y="175564"/>
                  <a:pt x="132808" y="200246"/>
                </a:cubicBezTo>
                <a:cubicBezTo>
                  <a:pt x="59976" y="273077"/>
                  <a:pt x="94035" y="247359"/>
                  <a:pt x="37115" y="285306"/>
                </a:cubicBezTo>
                <a:cubicBezTo>
                  <a:pt x="12680" y="358611"/>
                  <a:pt x="0" y="333251"/>
                  <a:pt x="37115" y="370367"/>
                </a:cubicBezTo>
                <a:cubicBezTo>
                  <a:pt x="133048" y="346383"/>
                  <a:pt x="94449" y="358343"/>
                  <a:pt x="154073" y="338469"/>
                </a:cubicBezTo>
                <a:cubicBezTo>
                  <a:pt x="164706" y="331381"/>
                  <a:pt x="174541" y="322919"/>
                  <a:pt x="185971" y="317204"/>
                </a:cubicBezTo>
                <a:cubicBezTo>
                  <a:pt x="195995" y="312192"/>
                  <a:pt x="209116" y="313572"/>
                  <a:pt x="217868" y="306571"/>
                </a:cubicBezTo>
                <a:cubicBezTo>
                  <a:pt x="227846" y="298588"/>
                  <a:pt x="231150" y="284652"/>
                  <a:pt x="239133" y="274674"/>
                </a:cubicBezTo>
                <a:cubicBezTo>
                  <a:pt x="245395" y="266846"/>
                  <a:pt x="253310" y="260497"/>
                  <a:pt x="260398" y="253408"/>
                </a:cubicBezTo>
                <a:cubicBezTo>
                  <a:pt x="263942" y="242776"/>
                  <a:pt x="266019" y="231535"/>
                  <a:pt x="271031" y="221511"/>
                </a:cubicBezTo>
                <a:cubicBezTo>
                  <a:pt x="276746" y="210081"/>
                  <a:pt x="288934" y="201942"/>
                  <a:pt x="292296" y="189613"/>
                </a:cubicBezTo>
                <a:cubicBezTo>
                  <a:pt x="295664" y="177264"/>
                  <a:pt x="303338" y="75244"/>
                  <a:pt x="313561" y="51390"/>
                </a:cubicBezTo>
                <a:cubicBezTo>
                  <a:pt x="317510" y="42176"/>
                  <a:pt x="338370" y="0"/>
                  <a:pt x="334826" y="8860"/>
                </a:cubicBezTo>
                <a:close/>
              </a:path>
            </a:pathLst>
          </a:cu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Sun 26"/>
          <p:cNvSpPr/>
          <p:nvPr/>
        </p:nvSpPr>
        <p:spPr>
          <a:xfrm>
            <a:off x="762000" y="3581400"/>
            <a:ext cx="914400" cy="914400"/>
          </a:xfrm>
          <a:prstGeom prst="su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1143000" y="4724400"/>
            <a:ext cx="304800" cy="609600"/>
          </a:xfrm>
          <a:custGeom>
            <a:avLst/>
            <a:gdLst>
              <a:gd name="connsiteX0" fmla="*/ 53163 w 180754"/>
              <a:gd name="connsiteY0" fmla="*/ 63795 h 584790"/>
              <a:gd name="connsiteX1" fmla="*/ 31898 w 180754"/>
              <a:gd name="connsiteY1" fmla="*/ 180753 h 584790"/>
              <a:gd name="connsiteX2" fmla="*/ 21265 w 180754"/>
              <a:gd name="connsiteY2" fmla="*/ 223283 h 584790"/>
              <a:gd name="connsiteX3" fmla="*/ 10633 w 180754"/>
              <a:gd name="connsiteY3" fmla="*/ 297711 h 584790"/>
              <a:gd name="connsiteX4" fmla="*/ 0 w 180754"/>
              <a:gd name="connsiteY4" fmla="*/ 350874 h 584790"/>
              <a:gd name="connsiteX5" fmla="*/ 21265 w 180754"/>
              <a:gd name="connsiteY5" fmla="*/ 510362 h 584790"/>
              <a:gd name="connsiteX6" fmla="*/ 31898 w 180754"/>
              <a:gd name="connsiteY6" fmla="*/ 542260 h 584790"/>
              <a:gd name="connsiteX7" fmla="*/ 63796 w 180754"/>
              <a:gd name="connsiteY7" fmla="*/ 563525 h 584790"/>
              <a:gd name="connsiteX8" fmla="*/ 127591 w 180754"/>
              <a:gd name="connsiteY8" fmla="*/ 584790 h 584790"/>
              <a:gd name="connsiteX9" fmla="*/ 159489 w 180754"/>
              <a:gd name="connsiteY9" fmla="*/ 552893 h 584790"/>
              <a:gd name="connsiteX10" fmla="*/ 180754 w 180754"/>
              <a:gd name="connsiteY10" fmla="*/ 489097 h 584790"/>
              <a:gd name="connsiteX11" fmla="*/ 170121 w 180754"/>
              <a:gd name="connsiteY11" fmla="*/ 372139 h 584790"/>
              <a:gd name="connsiteX12" fmla="*/ 159489 w 180754"/>
              <a:gd name="connsiteY12" fmla="*/ 340241 h 584790"/>
              <a:gd name="connsiteX13" fmla="*/ 127591 w 180754"/>
              <a:gd name="connsiteY13" fmla="*/ 223283 h 584790"/>
              <a:gd name="connsiteX14" fmla="*/ 106326 w 180754"/>
              <a:gd name="connsiteY14" fmla="*/ 159488 h 584790"/>
              <a:gd name="connsiteX15" fmla="*/ 95693 w 180754"/>
              <a:gd name="connsiteY15" fmla="*/ 127590 h 584790"/>
              <a:gd name="connsiteX16" fmla="*/ 74428 w 180754"/>
              <a:gd name="connsiteY16" fmla="*/ 95693 h 584790"/>
              <a:gd name="connsiteX17" fmla="*/ 63796 w 180754"/>
              <a:gd name="connsiteY17" fmla="*/ 0 h 584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80754" h="584790">
                <a:moveTo>
                  <a:pt x="53163" y="63795"/>
                </a:moveTo>
                <a:cubicBezTo>
                  <a:pt x="29046" y="160257"/>
                  <a:pt x="57296" y="41063"/>
                  <a:pt x="31898" y="180753"/>
                </a:cubicBezTo>
                <a:cubicBezTo>
                  <a:pt x="29284" y="195130"/>
                  <a:pt x="23879" y="208906"/>
                  <a:pt x="21265" y="223283"/>
                </a:cubicBezTo>
                <a:cubicBezTo>
                  <a:pt x="16782" y="247940"/>
                  <a:pt x="14753" y="272991"/>
                  <a:pt x="10633" y="297711"/>
                </a:cubicBezTo>
                <a:cubicBezTo>
                  <a:pt x="7662" y="315537"/>
                  <a:pt x="3544" y="333153"/>
                  <a:pt x="0" y="350874"/>
                </a:cubicBezTo>
                <a:cubicBezTo>
                  <a:pt x="8360" y="442833"/>
                  <a:pt x="2481" y="444618"/>
                  <a:pt x="21265" y="510362"/>
                </a:cubicBezTo>
                <a:cubicBezTo>
                  <a:pt x="24344" y="521139"/>
                  <a:pt x="24896" y="533508"/>
                  <a:pt x="31898" y="542260"/>
                </a:cubicBezTo>
                <a:cubicBezTo>
                  <a:pt x="39881" y="552239"/>
                  <a:pt x="52119" y="558335"/>
                  <a:pt x="63796" y="563525"/>
                </a:cubicBezTo>
                <a:cubicBezTo>
                  <a:pt x="84279" y="572629"/>
                  <a:pt x="127591" y="584790"/>
                  <a:pt x="127591" y="584790"/>
                </a:cubicBezTo>
                <a:cubicBezTo>
                  <a:pt x="138224" y="574158"/>
                  <a:pt x="152187" y="566037"/>
                  <a:pt x="159489" y="552893"/>
                </a:cubicBezTo>
                <a:cubicBezTo>
                  <a:pt x="170375" y="533298"/>
                  <a:pt x="180754" y="489097"/>
                  <a:pt x="180754" y="489097"/>
                </a:cubicBezTo>
                <a:cubicBezTo>
                  <a:pt x="177210" y="450111"/>
                  <a:pt x="175657" y="410892"/>
                  <a:pt x="170121" y="372139"/>
                </a:cubicBezTo>
                <a:cubicBezTo>
                  <a:pt x="168536" y="361044"/>
                  <a:pt x="162207" y="351114"/>
                  <a:pt x="159489" y="340241"/>
                </a:cubicBezTo>
                <a:cubicBezTo>
                  <a:pt x="129437" y="220032"/>
                  <a:pt x="173205" y="360123"/>
                  <a:pt x="127591" y="223283"/>
                </a:cubicBezTo>
                <a:lnTo>
                  <a:pt x="106326" y="159488"/>
                </a:lnTo>
                <a:cubicBezTo>
                  <a:pt x="102782" y="148855"/>
                  <a:pt x="101910" y="136915"/>
                  <a:pt x="95693" y="127590"/>
                </a:cubicBezTo>
                <a:lnTo>
                  <a:pt x="74428" y="95693"/>
                </a:lnTo>
                <a:cubicBezTo>
                  <a:pt x="57072" y="43621"/>
                  <a:pt x="63796" y="75003"/>
                  <a:pt x="63796" y="0"/>
                </a:cubicBezTo>
              </a:path>
            </a:pathLst>
          </a:cu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loud 31"/>
          <p:cNvSpPr/>
          <p:nvPr/>
        </p:nvSpPr>
        <p:spPr>
          <a:xfrm>
            <a:off x="990600" y="5486400"/>
            <a:ext cx="838200" cy="685800"/>
          </a:xfrm>
          <a:prstGeom prst="cloud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ube 32"/>
          <p:cNvSpPr/>
          <p:nvPr/>
        </p:nvSpPr>
        <p:spPr>
          <a:xfrm>
            <a:off x="2819400" y="571500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ube 33"/>
          <p:cNvSpPr/>
          <p:nvPr/>
        </p:nvSpPr>
        <p:spPr>
          <a:xfrm>
            <a:off x="2971800" y="533400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ube 34"/>
          <p:cNvSpPr/>
          <p:nvPr/>
        </p:nvSpPr>
        <p:spPr>
          <a:xfrm>
            <a:off x="3276600" y="5638800"/>
            <a:ext cx="381000" cy="301752"/>
          </a:xfrm>
          <a:prstGeom prst="cub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loud 35"/>
          <p:cNvSpPr/>
          <p:nvPr/>
        </p:nvSpPr>
        <p:spPr>
          <a:xfrm>
            <a:off x="3124200" y="3962400"/>
            <a:ext cx="762000" cy="762000"/>
          </a:xfrm>
          <a:prstGeom prst="cloud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152400" y="36576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cxnSp>
        <p:nvCxnSpPr>
          <p:cNvPr id="48" name="Curved Connector 47"/>
          <p:cNvCxnSpPr/>
          <p:nvPr/>
        </p:nvCxnSpPr>
        <p:spPr>
          <a:xfrm flipV="1">
            <a:off x="1905000" y="5334000"/>
            <a:ext cx="381000" cy="3048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/>
          <p:nvPr/>
        </p:nvCxnSpPr>
        <p:spPr>
          <a:xfrm flipV="1">
            <a:off x="1447800" y="4876800"/>
            <a:ext cx="6096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urved Connector 53"/>
          <p:cNvCxnSpPr/>
          <p:nvPr/>
        </p:nvCxnSpPr>
        <p:spPr>
          <a:xfrm>
            <a:off x="1600200" y="3886200"/>
            <a:ext cx="457200" cy="3048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urved Connector 55"/>
          <p:cNvCxnSpPr/>
          <p:nvPr/>
        </p:nvCxnSpPr>
        <p:spPr>
          <a:xfrm flipV="1">
            <a:off x="2590800" y="4038600"/>
            <a:ext cx="533400" cy="1524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/>
          <p:nvPr/>
        </p:nvCxnSpPr>
        <p:spPr>
          <a:xfrm rot="16200000" flipH="1">
            <a:off x="2933700" y="4838700"/>
            <a:ext cx="457200" cy="381000"/>
          </a:xfrm>
          <a:prstGeom prst="curvedConnector3">
            <a:avLst>
              <a:gd name="adj1" fmla="val 50000"/>
            </a:avLst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304800" y="4876800"/>
            <a:ext cx="76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 smtClean="0"/>
              <a:t>Water </a:t>
            </a:r>
            <a:endParaRPr lang="en-US" sz="1500" dirty="0"/>
          </a:p>
        </p:txBody>
      </p:sp>
      <p:sp>
        <p:nvSpPr>
          <p:cNvPr id="73" name="TextBox 72"/>
          <p:cNvSpPr txBox="1"/>
          <p:nvPr/>
        </p:nvSpPr>
        <p:spPr>
          <a:xfrm>
            <a:off x="6858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4" name="TextBox 73"/>
          <p:cNvSpPr txBox="1"/>
          <p:nvPr/>
        </p:nvSpPr>
        <p:spPr>
          <a:xfrm>
            <a:off x="3124200" y="60198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Sugar </a:t>
            </a:r>
            <a:endParaRPr lang="en-US" dirty="0"/>
          </a:p>
        </p:txBody>
      </p:sp>
      <p:sp>
        <p:nvSpPr>
          <p:cNvPr id="75" name="TextBox 74"/>
          <p:cNvSpPr txBox="1"/>
          <p:nvPr/>
        </p:nvSpPr>
        <p:spPr>
          <a:xfrm>
            <a:off x="3810000" y="38100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76" name="TextBox 75"/>
          <p:cNvSpPr txBox="1"/>
          <p:nvPr/>
        </p:nvSpPr>
        <p:spPr>
          <a:xfrm>
            <a:off x="4038600" y="4876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6CO</a:t>
            </a:r>
            <a:r>
              <a:rPr lang="en-US" baseline="-25000" dirty="0" smtClean="0"/>
              <a:t>2</a:t>
            </a:r>
            <a:r>
              <a:rPr lang="en-US" dirty="0" smtClean="0"/>
              <a:t> + 6H</a:t>
            </a:r>
            <a:r>
              <a:rPr lang="en-US" baseline="-25000" dirty="0" smtClean="0"/>
              <a:t>2</a:t>
            </a:r>
            <a:r>
              <a:rPr lang="en-US" dirty="0" smtClean="0"/>
              <a:t>O                C</a:t>
            </a:r>
            <a:r>
              <a:rPr lang="en-US" baseline="-25000" dirty="0" smtClean="0"/>
              <a:t>6</a:t>
            </a:r>
            <a:r>
              <a:rPr lang="en-US" dirty="0" smtClean="0"/>
              <a:t>H</a:t>
            </a:r>
            <a:r>
              <a:rPr lang="en-US" baseline="-25000" dirty="0" smtClean="0"/>
              <a:t>12</a:t>
            </a:r>
            <a:r>
              <a:rPr lang="en-US" dirty="0" smtClean="0"/>
              <a:t>O</a:t>
            </a:r>
            <a:r>
              <a:rPr lang="en-US" baseline="-25000" dirty="0" smtClean="0"/>
              <a:t>6</a:t>
            </a:r>
            <a:r>
              <a:rPr lang="en-US" dirty="0" smtClean="0"/>
              <a:t> +6O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7" name="Right Arrow 76"/>
          <p:cNvSpPr/>
          <p:nvPr/>
        </p:nvSpPr>
        <p:spPr>
          <a:xfrm>
            <a:off x="5715000" y="5029200"/>
            <a:ext cx="6096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TextBox 77"/>
          <p:cNvSpPr txBox="1"/>
          <p:nvPr/>
        </p:nvSpPr>
        <p:spPr>
          <a:xfrm>
            <a:off x="4191000" y="35814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Photosynthesis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73183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Metabolic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8153400" cy="6172200"/>
          </a:xfrm>
          <a:solidFill>
            <a:schemeClr val="bg2"/>
          </a:solidFill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Sugar or Glucose enters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cycle &amp; finally converted to 2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+ 2 NADH + 4 ATP with many intermediates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After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glycolysis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Pyruvate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presence of O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(aerobic) is converted to Acetyl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TCA cycle- Oxidation of Acetyl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derived from carbohydrates, fats, proteins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Oxidation of nutrients to produce usable chemical energy in the form of ATP</a:t>
            </a:r>
            <a:r>
              <a:rPr lang="en-US" dirty="0" smtClean="0"/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2746</TotalTime>
  <Words>772</Words>
  <Application>Microsoft Office PowerPoint</Application>
  <PresentationFormat>On-screen Show (4:3)</PresentationFormat>
  <Paragraphs>156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Slide 1</vt:lpstr>
      <vt:lpstr>B.PHARM. 5th SEMESTER  BP504 T. PHARMACOGNOSY AND PHYTOCHEMISTRY II (Theory)</vt:lpstr>
      <vt:lpstr>What is Biosynthesis?</vt:lpstr>
      <vt:lpstr>Metabolism</vt:lpstr>
      <vt:lpstr>Slide 5</vt:lpstr>
      <vt:lpstr>Metabolic pathways</vt:lpstr>
      <vt:lpstr>Metabolic pathways</vt:lpstr>
      <vt:lpstr>Metabolic pathways</vt:lpstr>
      <vt:lpstr>Metabolic pathways</vt:lpstr>
      <vt:lpstr>Slide 10</vt:lpstr>
      <vt:lpstr>Citric acid Cycle</vt:lpstr>
      <vt:lpstr>Metabolic pathways</vt:lpstr>
      <vt:lpstr>References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admin</cp:lastModifiedBy>
  <cp:revision>275</cp:revision>
  <dcterms:created xsi:type="dcterms:W3CDTF">2006-08-16T00:00:00Z</dcterms:created>
  <dcterms:modified xsi:type="dcterms:W3CDTF">2022-01-09T18:31:37Z</dcterms:modified>
</cp:coreProperties>
</file>