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60" r:id="rId5"/>
    <p:sldId id="261" r:id="rId6"/>
    <p:sldId id="259" r:id="rId7"/>
    <p:sldId id="263" r:id="rId8"/>
    <p:sldId id="264" r:id="rId9"/>
    <p:sldId id="265" r:id="rId10"/>
    <p:sldId id="266" r:id="rId11"/>
    <p:sldId id="262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47727DC-02AE-4B90-922F-7309CC19A953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0540813-C61E-43EE-8DB0-D3A1820C4D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3203-C580-4021-BBD7-CE5F4BFCE4D0}" type="datetime1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6F999-0F06-42EE-AE64-3D54DB7381B7}" type="datetime1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29AA5-57D7-47AF-BBF4-EEFA2B24DCD8}" type="datetime1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504BC-26BE-444A-A43F-95DB70E8A8BE}" type="datetime1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DA2BA-616E-4F04-B81F-A006B9DDEEFC}" type="datetime1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F2A94-82BA-476C-9FF3-3F1EAB7774DE}" type="datetime1">
              <a:rPr lang="en-US" smtClean="0"/>
              <a:pPr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DA3B8-BA1F-46A8-93FD-77163C4E13B0}" type="datetime1">
              <a:rPr lang="en-US" smtClean="0"/>
              <a:pPr/>
              <a:t>9/4/2020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338F-BD7C-4CC6-BDB7-B0C307831969}" type="datetime1">
              <a:rPr lang="en-US" smtClean="0"/>
              <a:pPr/>
              <a:t>9/4/2020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31DC1-39FA-42B7-A06C-A06A86BB09F2}" type="datetime1">
              <a:rPr lang="en-US" smtClean="0"/>
              <a:pPr/>
              <a:t>9/4/2020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B68F6-30F1-43FA-9263-AD9C14C173E8}" type="datetime1">
              <a:rPr lang="en-US" smtClean="0"/>
              <a:pPr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312C6-606F-436A-8352-6AECCB183CAC}" type="datetime1">
              <a:rPr lang="en-US" smtClean="0"/>
              <a:pPr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6AE7F-C496-4AF5-8892-1EF89624222E}" type="datetime1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28600"/>
            <a:ext cx="7239000" cy="1371600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BP504 T. PHARMACOGNOSY AND PHYTOCHEMISTRY II (Theory)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447800"/>
            <a:ext cx="7543800" cy="464820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UNIT-II</a:t>
            </a:r>
          </a:p>
          <a:p>
            <a:pPr algn="l">
              <a:spcBef>
                <a:spcPts val="600"/>
              </a:spcBef>
            </a:pP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General introduction, composition, chemistry &amp; chemical classes,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biosources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therapeutic uses and commercial applications of following secondary metabolites:</a:t>
            </a:r>
          </a:p>
          <a:p>
            <a:pPr algn="l">
              <a:spcBef>
                <a:spcPts val="600"/>
              </a:spcBef>
            </a:pPr>
            <a:r>
              <a:rPr lang="en-US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Steroids, Cardiac Glycosides &amp; </a:t>
            </a:r>
            <a:r>
              <a:rPr lang="en-US" sz="25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Triterpenoids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l">
              <a:spcBef>
                <a:spcPts val="600"/>
              </a:spcBef>
            </a:pP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Digitalis </a:t>
            </a:r>
            <a:r>
              <a:rPr lang="en-US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steroidal/ cardiac glycoside</a:t>
            </a:r>
          </a:p>
          <a:p>
            <a:pPr algn="l">
              <a:spcBef>
                <a:spcPts val="600"/>
              </a:spcBef>
            </a:pP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Liquorice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Triterpenoids</a:t>
            </a:r>
            <a:r>
              <a:rPr lang="en-US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Saponin</a:t>
            </a:r>
            <a:endParaRPr lang="en-US" sz="2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600"/>
              </a:spcBef>
            </a:pP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Dioscorea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Steroidal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saponins</a:t>
            </a:r>
            <a:endParaRPr lang="en-US" sz="2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600"/>
              </a:spcBef>
            </a:pP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Dioscorea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229600" cy="5181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Rhizomes are  also found to contain an enzyme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sapogenase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Tubers are also rich in glycosides, and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phenolic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compounds.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Diosgenin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the hydrolytic product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saponin-dioscin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Uses:  Pharmaceutically, the rhizomes are used as rich source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diosgenin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Diosgenin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being steroidal  in nature is used as precursor for synthesis of several corticosteroids, sex-hormones, and oral contraceptives.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Dioscorea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used in the treatment of rheumatic arthritis. 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 l="53258" t="30208" r="21176" b="44792"/>
          <a:stretch>
            <a:fillRect/>
          </a:stretch>
        </p:blipFill>
        <p:spPr bwMode="auto">
          <a:xfrm>
            <a:off x="4724400" y="4267200"/>
            <a:ext cx="35877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21765" t="30208" r="49954" b="44792"/>
          <a:stretch>
            <a:fillRect/>
          </a:stretch>
        </p:blipFill>
        <p:spPr bwMode="auto">
          <a:xfrm>
            <a:off x="762000" y="4191000"/>
            <a:ext cx="39687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08038"/>
          </a:xfrm>
        </p:spPr>
        <p:txBody>
          <a:bodyPr>
            <a:normAutofit/>
          </a:bodyPr>
          <a:lstStyle/>
          <a:p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Allied Species </a:t>
            </a:r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077200" cy="5181600"/>
          </a:xfrm>
        </p:spPr>
        <p:txBody>
          <a:bodyPr>
            <a:normAutofit lnSpcReduction="10000"/>
          </a:bodyPr>
          <a:lstStyle/>
          <a:p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Dioscorea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flouribunda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: cultivated in Central America &amp; India (Karnataka State). </a:t>
            </a:r>
          </a:p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Contains  3 to 5%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diosgenin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villosa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from Virginia and Carolina in U.S.A. rich in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diosgenin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content. It is a twining perennial with yellow flowers and  triangular capsules. </a:t>
            </a:r>
          </a:p>
          <a:p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Sikkimensis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Prain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Burkill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(syn. D.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deltoidea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wall var.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sikkimensis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Prain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) occurs in Eastern Himalayas, Nepal, Sikkim, Bhutan, Assam, Bihar and Bengal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upto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an altitude of  1600 - 2000 m. Contains 2 to 2.8 % of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diosgenin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Costus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speciosus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is an alternative potential source for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diosgenin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(1.5%) and can be used  as a substitute for the genuine drug. </a:t>
            </a:r>
          </a:p>
          <a:p>
            <a:pPr>
              <a:buNone/>
            </a:pP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08038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Liquorice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8001000" cy="5105400"/>
          </a:xfrm>
        </p:spPr>
        <p:txBody>
          <a:bodyPr>
            <a:normAutofit/>
          </a:bodyPr>
          <a:lstStyle/>
          <a:p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Glycyrrhiza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Liquorice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root,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Glycyrrhizae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radix,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Mulethi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Yasti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consists of dried, unpeeled, roots and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stolons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Glycyrrhiza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glabra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Linn, belonging to  family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Leguminosae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Yasti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contains not less than 3.0 per cent of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glycyrrhinic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acid. 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is commercially cultivated on a large scale in Spain, Sicily and England.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Glycyrrhiza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glabra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var.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glandulifera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(Russian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liquorice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) grows in Russia and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Glycyrrhiza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glabra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var.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violacea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comes from Iran.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>
            <a:normAutofit/>
          </a:bodyPr>
          <a:lstStyle/>
          <a:p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Different varieties of G.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glabra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077200" cy="5257800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1. G.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glabra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var.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typica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: (Spanish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liquorice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): This plant has purplish blue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coloured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papilionaceous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flowers. It gives out large number of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stolons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2. G.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glabra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var.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glandulifera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(Russian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liquorice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): It has a big root stock along with a number  of elongated roots, but does not bear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stolons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3. G.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glabra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var.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violacea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(Persian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liquorice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): This plant shows violet flowers. 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Spanish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liquorice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is cultivated on a large scale in Spain and Italy.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Propagation is  done with young pieces of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stolons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 divided into young pieces, each piece must be with  2 - 3 buds of aerial shoot.</a:t>
            </a:r>
          </a:p>
          <a:p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31838"/>
          </a:xfrm>
        </p:spPr>
        <p:txBody>
          <a:bodyPr>
            <a:normAutofit/>
          </a:bodyPr>
          <a:lstStyle/>
          <a:p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Liquorice</a:t>
            </a:r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077200" cy="5059363"/>
          </a:xfrm>
        </p:spPr>
        <p:txBody>
          <a:bodyPr>
            <a:normAutofit/>
          </a:bodyPr>
          <a:lstStyle/>
          <a:p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Mophology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: Color - Unpeeled-yellowish-brown or dark brown externally, &amp; yellowish internally,  Peeled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liquorice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pale yellow in color.  Odor - Faint and characteristic.  Taste - Sweet.  Size - Length 20 to 50 cm and 2 cm in diameter.  Shape - Cylindrical pieces that are straight may be peeled or unpeeled. Peeled 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liquorice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is angular.  Fracture - It is fibrous in the bark and splintery in wood. </a:t>
            </a:r>
          </a:p>
          <a:p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 l="50588" t="34375" r="20000" b="40625"/>
          <a:stretch>
            <a:fillRect/>
          </a:stretch>
        </p:blipFill>
        <p:spPr bwMode="auto">
          <a:xfrm>
            <a:off x="1981200" y="4465320"/>
            <a:ext cx="4508500" cy="216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808038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Liquorice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153400" cy="5059363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Unpeeled pieces show presence of small buds encircling scaly leaves and longitudinally the  drug is wrinkled, while the peeled drug is fibrous without wrinkles. 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Chemical Constituents:  Chief constituent of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liquorice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is a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triterpenoid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saponin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known as glycyrrhizin (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glycyrrhizic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acid),  it is K and Ca salt of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glycyrrhizinic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acid. </a:t>
            </a:r>
          </a:p>
          <a:p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Glycyrrhizinic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acid is a glycoside &amp; on  hydrolysis yields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glycyrrhetinic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acid (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glycyrrhetic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acid),  which has a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triterpenoid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structure. The different varieties  are found to contain varying amounts of glycyrrhizin  (from 6 to 14). </a:t>
            </a:r>
          </a:p>
          <a:p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808038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Liquorice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153400" cy="5059363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Spanish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liquorice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contains 5 to 10%, Russian variety contains about 10 %, while  Persian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liquorice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contains 7.5 to 13 % of  glycyrrhizin. 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Other constituents of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Liquorice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are glucose  (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upto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4%); sucrose (2.5 to 6.5%); bitter  principle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glycyramarin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resins,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asparagin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(2 to 4%)  and fat. 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Important chemical aspect of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liquorice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is the presence of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flavonoids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which cause 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antigastric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effect and are useful in peptic ulcer treatment. The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flavonoids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yellow in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colour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are 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liquiritin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isoliquiritin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The Indian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liquorice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roots : presence of 2 -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methylisoflavones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and a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coumarin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viz.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Iiquo-coumarin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08038"/>
          </a:xfrm>
        </p:spPr>
        <p:txBody>
          <a:bodyPr>
            <a:normAutofit/>
          </a:bodyPr>
          <a:lstStyle/>
          <a:p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Liquorice</a:t>
            </a:r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153400" cy="5486400"/>
          </a:xfrm>
        </p:spPr>
        <p:txBody>
          <a:bodyPr>
            <a:noAutofit/>
          </a:bodyPr>
          <a:lstStyle/>
          <a:p>
            <a:r>
              <a:rPr lang="en-US" sz="2550" dirty="0" err="1" smtClean="0">
                <a:latin typeface="Times New Roman" pitchFamily="18" charset="0"/>
                <a:cs typeface="Times New Roman" pitchFamily="18" charset="0"/>
              </a:rPr>
              <a:t>Carbenoxolone</a:t>
            </a:r>
            <a:r>
              <a:rPr lang="en-US" sz="2550" dirty="0" smtClean="0">
                <a:latin typeface="Times New Roman" pitchFamily="18" charset="0"/>
                <a:cs typeface="Times New Roman" pitchFamily="18" charset="0"/>
              </a:rPr>
              <a:t> : an </a:t>
            </a:r>
            <a:r>
              <a:rPr lang="en-US" sz="2550" dirty="0" err="1" smtClean="0">
                <a:latin typeface="Times New Roman" pitchFamily="18" charset="0"/>
                <a:cs typeface="Times New Roman" pitchFamily="18" charset="0"/>
              </a:rPr>
              <a:t>oleandane</a:t>
            </a:r>
            <a:r>
              <a:rPr lang="en-US" sz="2550" dirty="0" smtClean="0">
                <a:latin typeface="Times New Roman" pitchFamily="18" charset="0"/>
                <a:cs typeface="Times New Roman" pitchFamily="18" charset="0"/>
              </a:rPr>
              <a:t> derivative prepared from </a:t>
            </a:r>
            <a:r>
              <a:rPr lang="en-US" sz="2550" dirty="0" err="1" smtClean="0">
                <a:latin typeface="Times New Roman" pitchFamily="18" charset="0"/>
                <a:cs typeface="Times New Roman" pitchFamily="18" charset="0"/>
              </a:rPr>
              <a:t>glycyrrhiza</a:t>
            </a:r>
            <a:r>
              <a:rPr lang="en-US" sz="2550" dirty="0" smtClean="0">
                <a:latin typeface="Times New Roman" pitchFamily="18" charset="0"/>
                <a:cs typeface="Times New Roman" pitchFamily="18" charset="0"/>
              </a:rPr>
              <a:t> &amp; possesses significant  </a:t>
            </a:r>
            <a:r>
              <a:rPr lang="en-US" sz="2550" dirty="0" err="1" smtClean="0">
                <a:latin typeface="Times New Roman" pitchFamily="18" charset="0"/>
                <a:cs typeface="Times New Roman" pitchFamily="18" charset="0"/>
              </a:rPr>
              <a:t>minerocorticoid</a:t>
            </a:r>
            <a:r>
              <a:rPr lang="en-US" sz="2550" dirty="0" smtClean="0">
                <a:latin typeface="Times New Roman" pitchFamily="18" charset="0"/>
                <a:cs typeface="Times New Roman" pitchFamily="18" charset="0"/>
              </a:rPr>
              <a:t> activity. used as an anti-ulcer drug. It changes the composition of mucous and  increases mucosal barrier for the diffusion of acid. </a:t>
            </a:r>
          </a:p>
          <a:p>
            <a:r>
              <a:rPr lang="en-US" sz="2550" dirty="0" smtClean="0">
                <a:latin typeface="Times New Roman" pitchFamily="18" charset="0"/>
                <a:cs typeface="Times New Roman" pitchFamily="18" charset="0"/>
              </a:rPr>
              <a:t>It is postulated that </a:t>
            </a:r>
            <a:r>
              <a:rPr lang="en-US" sz="2550" dirty="0" err="1" smtClean="0">
                <a:latin typeface="Times New Roman" pitchFamily="18" charset="0"/>
                <a:cs typeface="Times New Roman" pitchFamily="18" charset="0"/>
              </a:rPr>
              <a:t>carbenoxolone</a:t>
            </a:r>
            <a:r>
              <a:rPr lang="en-US" sz="2550" dirty="0" smtClean="0">
                <a:latin typeface="Times New Roman" pitchFamily="18" charset="0"/>
                <a:cs typeface="Times New Roman" pitchFamily="18" charset="0"/>
              </a:rPr>
              <a:t> inhibits the  enzymes which inactivate prostaglandins and suppresses the activation of </a:t>
            </a:r>
            <a:r>
              <a:rPr lang="en-US" sz="2550" dirty="0" err="1" smtClean="0">
                <a:latin typeface="Times New Roman" pitchFamily="18" charset="0"/>
                <a:cs typeface="Times New Roman" pitchFamily="18" charset="0"/>
              </a:rPr>
              <a:t>pepsinogen</a:t>
            </a:r>
            <a:r>
              <a:rPr lang="en-US" sz="255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550" dirty="0" smtClean="0">
                <a:latin typeface="Times New Roman" pitchFamily="18" charset="0"/>
                <a:cs typeface="Times New Roman" pitchFamily="18" charset="0"/>
              </a:rPr>
              <a:t>This drug has marked anti-inflammatory effects. </a:t>
            </a:r>
          </a:p>
          <a:p>
            <a:r>
              <a:rPr lang="en-US" sz="2550" dirty="0" smtClean="0">
                <a:latin typeface="Times New Roman" pitchFamily="18" charset="0"/>
                <a:cs typeface="Times New Roman" pitchFamily="18" charset="0"/>
              </a:rPr>
              <a:t>It is employed in treatment of gastric and duodenal ulcers. </a:t>
            </a:r>
          </a:p>
          <a:p>
            <a:r>
              <a:rPr lang="en-US" sz="2550" dirty="0" smtClean="0">
                <a:latin typeface="Times New Roman" pitchFamily="18" charset="0"/>
                <a:cs typeface="Times New Roman" pitchFamily="18" charset="0"/>
              </a:rPr>
              <a:t>It is  also used along with antacids for treatment of gastric reflux and reflux </a:t>
            </a:r>
            <a:r>
              <a:rPr lang="en-US" sz="2550" dirty="0" err="1" smtClean="0">
                <a:latin typeface="Times New Roman" pitchFamily="18" charset="0"/>
                <a:cs typeface="Times New Roman" pitchFamily="18" charset="0"/>
              </a:rPr>
              <a:t>oesophagitis</a:t>
            </a:r>
            <a:r>
              <a:rPr lang="en-US" sz="2550" dirty="0" smtClean="0">
                <a:latin typeface="Times New Roman" pitchFamily="18" charset="0"/>
                <a:cs typeface="Times New Roman" pitchFamily="18" charset="0"/>
              </a:rPr>
              <a:t>. It has also  application in the form of gel for mouthwash in treatment of oral ulcers. </a:t>
            </a:r>
          </a:p>
          <a:p>
            <a:endParaRPr lang="en-US" sz="255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5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21765" t="35417" r="53529" b="27083"/>
          <a:stretch>
            <a:fillRect/>
          </a:stretch>
        </p:blipFill>
        <p:spPr bwMode="auto">
          <a:xfrm>
            <a:off x="609600" y="533399"/>
            <a:ext cx="4038600" cy="346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46471" t="35417" r="20000" b="27083"/>
          <a:stretch>
            <a:fillRect/>
          </a:stretch>
        </p:blipFill>
        <p:spPr bwMode="auto">
          <a:xfrm>
            <a:off x="3886200" y="2514600"/>
            <a:ext cx="49466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57200"/>
            <a:ext cx="8153400" cy="5715000"/>
          </a:xfrm>
        </p:spPr>
        <p:txBody>
          <a:bodyPr>
            <a:noAutofit/>
          </a:bodyPr>
          <a:lstStyle/>
          <a:p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Chemical Test 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On addition of 80 per cent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sulphuric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acid, the thick section of drug or powder shows deep  yellow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colour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Uses : It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has been used as an expectorant and demulcent. </a:t>
            </a:r>
          </a:p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Used in cough  mixtures, &amp; as a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flavouring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agent in formulations with nauseous drugs like, ammonium chloride,  alkali iodides, quinine, cascara, etc.  </a:t>
            </a:r>
          </a:p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Due to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flavonoids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content (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isoliquiritin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) with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antigastric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effects, it is used in peptic ulcer in the  form of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deglycyrrhized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liquorice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(DGL). This form has a reduced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minerocorticoid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activity and  therefore used in treatment of peptic ulcer, for healing purposes.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31838"/>
          </a:xfrm>
        </p:spPr>
        <p:txBody>
          <a:bodyPr>
            <a:normAutofit/>
          </a:bodyPr>
          <a:lstStyle/>
          <a:p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SAPONIN GLYCOSIDE</a:t>
            </a:r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153400" cy="5059363"/>
          </a:xfrm>
        </p:spPr>
        <p:txBody>
          <a:bodyPr>
            <a:normAutofit/>
          </a:bodyPr>
          <a:lstStyle/>
          <a:p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aglycone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part of these glycosides has soap  like action.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some physical properties like  foaming action by shaking with water and yielding  colloidal solutions.</a:t>
            </a:r>
          </a:p>
          <a:p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haemotoxic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because they cause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haemolysis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of  erythrocytes.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used  as fish poisons.</a:t>
            </a:r>
          </a:p>
          <a:p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Saponins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have a bitter and acrid taste. 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cause irritation of mucous membrane.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Contain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aglycone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called as 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sapogenin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harmful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sapogenins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are called as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sapotoxins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31838"/>
          </a:xfrm>
        </p:spPr>
        <p:txBody>
          <a:bodyPr>
            <a:normAutofit/>
          </a:bodyPr>
          <a:lstStyle/>
          <a:p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Uses </a:t>
            </a:r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077200" cy="5410200"/>
          </a:xfrm>
        </p:spPr>
        <p:txBody>
          <a:bodyPr>
            <a:noAutofit/>
          </a:bodyPr>
          <a:lstStyle/>
          <a:p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The drug is also an antispasmodic. </a:t>
            </a:r>
          </a:p>
          <a:p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This is due to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flavonoids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glycoside viz.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isoliquiritin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, the 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aglycone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part of this glycoside has antispasmodic effects.  </a:t>
            </a:r>
          </a:p>
          <a:p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Because of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minerocorticoid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activity (due to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glycyrrhetinic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acid), it is employed in place of  corticosteroids for the treatment of rheumatoid arthritis, inflammations and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Addision's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disease. </a:t>
            </a:r>
          </a:p>
          <a:p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But,  the heavy doses may cause sodium retention, consequently leading to hypertension, water retention  and severe electrolyte imbalance. </a:t>
            </a:r>
          </a:p>
          <a:p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Glycyrrhizin is an established anti-inflammatory drug.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153400" cy="5135563"/>
          </a:xfrm>
        </p:spPr>
        <p:txBody>
          <a:bodyPr>
            <a:normAutofit/>
          </a:bodyPr>
          <a:lstStyle/>
          <a:p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Liquorice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is used most commonly as a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flavouring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agent for chewing tobacco and snuff tobacco.  </a:t>
            </a:r>
          </a:p>
          <a:p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Ammoniated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glycyrrhiza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is used as a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flavouring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agent in beverages, confectionery and  pharmaceuticals.</a:t>
            </a:r>
          </a:p>
          <a:p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Residual matter remaining in the preparation of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liquorice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liquid extract is reported to have been  used as a foam stabilizer in foam type of fire extinguisher.</a:t>
            </a:r>
          </a:p>
          <a:p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Liquorice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is an ingredient of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liquorice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 compound powder which is claimed to have a potentiating action of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senna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84238"/>
          </a:xfrm>
        </p:spPr>
        <p:txBody>
          <a:bodyPr/>
          <a:lstStyle/>
          <a:p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Other Preparations </a:t>
            </a:r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8001000" cy="51054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Liquorice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powder: It is a powder of peeled drug. 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Liquorice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compound powder: It contains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senna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leaf,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liquorice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fennel, sublimed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sulphur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and sucrose and is used as laxative.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Liquorice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liquid extract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Glycyrrhiza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fluid extract: It contains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liquorice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ammonia and alcohol. 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Liquorice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lozenges: It contains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liquorice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extract and anise oil along with a base. 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6. Ammoniated glycyrrhizin: It is the ammonium salt of glycyrrhizin and used as sweetening  agent. 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7. Stick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liquorice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08038"/>
          </a:xfrm>
        </p:spPr>
        <p:txBody>
          <a:bodyPr>
            <a:normAutofit/>
          </a:bodyPr>
          <a:lstStyle/>
          <a:p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Adulterants and Substitutes </a:t>
            </a:r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8001000" cy="50292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Manchurian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liquorice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obtained from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Glycyrrhiza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uralensis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It is pale chocolate brown in 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colour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with exfoliated cork and wavy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medullary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rays. It is free from sugar, but contains glycyrrhizin.  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Russian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liquorice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may be peeled and obtained from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Glycyrrhiza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glabra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variety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glandulifera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The  drug is purplish in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colour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with numerous long roots, but no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stolons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31838"/>
          </a:xfrm>
        </p:spPr>
        <p:txBody>
          <a:bodyPr>
            <a:normAutofit/>
          </a:bodyPr>
          <a:lstStyle/>
          <a:p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SAPONIN GLYCOSIDE</a:t>
            </a:r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153400" cy="5059363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Depending on the nature of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aglycone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saponins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are  categorized into 2 groups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) Steroidal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saponins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Tetracyclic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triterpenoid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saponins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)  (ii)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Pentacyclic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triterpenoid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saponins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Both types of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aglycones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are linked with different types of sugars and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uronic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acids. </a:t>
            </a:r>
          </a:p>
          <a:p>
            <a:pPr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 l="57059" t="17708" r="19412" b="50000"/>
          <a:stretch>
            <a:fillRect/>
          </a:stretch>
        </p:blipFill>
        <p:spPr bwMode="auto">
          <a:xfrm>
            <a:off x="990600" y="3962400"/>
            <a:ext cx="3048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57059" t="51042" r="19412" b="17708"/>
          <a:stretch>
            <a:fillRect/>
          </a:stretch>
        </p:blipFill>
        <p:spPr bwMode="auto">
          <a:xfrm>
            <a:off x="4495800" y="39624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3183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Steroidal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Saponins</a:t>
            </a:r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077200" cy="5181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	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ore important- used as raw material for the  synthesis of various medicinally useful steroids like vitamin D, cardiac glycosides, corticoids like 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betamethasone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and cortisone acetate, sex hormones like progesterone, testosterone and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oestradiol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 oral contraceptives such as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mestranol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norethisterone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; and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spironolactone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which is a diuretic  steroid. 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Steroidal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sapogenins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ex.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diosgenin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hecogenin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- considered  representative  example of this group of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saponins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Distribution -limited to plant kingdom.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dicot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plants, important sources are :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Leguminosae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Solanaceae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Apocynaceae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etc. 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From monocot plants like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Liliaceae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Dioscoreaceae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Amaryllidaceae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31838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Pentacyclic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Triterpenoid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Saponins</a:t>
            </a:r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077200" cy="2209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Pentacyclic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Triterpenoid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Saponins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This group contains the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sapogenin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with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pentacyclic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triterpenoid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nucleus, which is linked with  sugars or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uronic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acids. The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sapogenin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is further differentiated into  (a) </a:t>
            </a:r>
            <a:r>
              <a:rPr lang="el-GR" sz="2500" dirty="0" smtClean="0">
                <a:latin typeface="Times New Roman" pitchFamily="18" charset="0"/>
                <a:cs typeface="Times New Roman" pitchFamily="18" charset="0"/>
              </a:rPr>
              <a:t>α -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amyrin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type; (b) </a:t>
            </a:r>
            <a:r>
              <a:rPr lang="el-GR" sz="2500" dirty="0" smtClean="0">
                <a:latin typeface="Times New Roman" pitchFamily="18" charset="0"/>
                <a:cs typeface="Times New Roman" pitchFamily="18" charset="0"/>
              </a:rPr>
              <a:t>β -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amyrin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type; and (c)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Lupeol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 l="21765" t="34375" r="20588" b="31250"/>
          <a:stretch>
            <a:fillRect/>
          </a:stretch>
        </p:blipFill>
        <p:spPr bwMode="auto">
          <a:xfrm>
            <a:off x="0" y="3429000"/>
            <a:ext cx="8610600" cy="2899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Triterpenoid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acids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An important derivative of this group is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triterpenoid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acids. These acids are present in various  drugs formed by substitution of carboxylic group at C4, C17 and C20.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 l="54118" t="37084" r="22353" b="27916"/>
          <a:stretch>
            <a:fillRect/>
          </a:stretch>
        </p:blipFill>
        <p:spPr bwMode="auto">
          <a:xfrm>
            <a:off x="4953000" y="2819400"/>
            <a:ext cx="3810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20000" t="35417" r="52941" b="41666"/>
          <a:stretch>
            <a:fillRect/>
          </a:stretch>
        </p:blipFill>
        <p:spPr bwMode="auto">
          <a:xfrm>
            <a:off x="381000" y="2590800"/>
            <a:ext cx="4461164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08038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Pentacyclic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triterpenoid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Saponins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772400" cy="46482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They differ from steroidal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saponins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in their chemical structure and by way of  their distribution.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Reported in various families of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dicot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plants like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Polygalaceae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Caryophyllaceae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Berberidaceae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Umbelliferae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Rubiaceae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Compositae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Primulaceae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Rutaceae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Chenopodiaceae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etc. They are however scarcely found in monocot plants.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Dioscorea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8001000" cy="5181600"/>
          </a:xfrm>
        </p:spPr>
        <p:txBody>
          <a:bodyPr>
            <a:normAutofit fontScale="92500"/>
          </a:bodyPr>
          <a:lstStyle/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Synonyms:  Yam, Rheumatism root.  Biological Source: consists of dried tubers of the plants,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Dioscorea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deltoidea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, D.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composita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, and other species of 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Dioscorea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, family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Dioscoreaceae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deltoidea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found in North Western Himalayas Kashmir &amp; Punjab to Nepal &amp; China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upto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an altitude of 1000 to 3000 m. Cultivated in Jammu and Kashmir and in part of  Himachal Pradesh. D.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deltoidea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also found in U.S.A. and Mexico. </a:t>
            </a:r>
          </a:p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Fresh tuber-yield as high as, 18 tones per hectare, can be expected from two year crop. </a:t>
            </a:r>
          </a:p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Harvesting - by deep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ploughing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in the dormant season, during this the 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diosgenin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content is high.</a:t>
            </a:r>
          </a:p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Rhizomes lose about 50 per  cent of their weight on drying. </a:t>
            </a:r>
          </a:p>
          <a:p>
            <a:pPr>
              <a:buNone/>
            </a:pP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Dioscorea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8001000" cy="5181600"/>
          </a:xfrm>
        </p:spPr>
        <p:txBody>
          <a:bodyPr>
            <a:normAutofit lnSpcReduction="10000"/>
          </a:bodyPr>
          <a:lstStyle/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Morphology: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Colour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- Slightly brown 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Odour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Odourless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 Taste - Bitter  Size - Varies depending upon age of rhizomes </a:t>
            </a:r>
          </a:p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It is a climber with alternate leaves </a:t>
            </a:r>
          </a:p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Rhizomes are soft, horizontally arranged and are very  close to the soil. </a:t>
            </a:r>
          </a:p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Drug is covered with scattered roots.  They weigh about 20-50 g. </a:t>
            </a:r>
          </a:p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Chemical Constituents : 75 per cent of starch. They are non-edible, as very  bitter in taste. Chief active constituent of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dioscorea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diosgenin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, a steroidal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sapogenin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(4 to 6%), &amp; its glycosides,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smilagenin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epismilagenin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l-GR" sz="2500" dirty="0" smtClean="0">
                <a:latin typeface="Times New Roman" pitchFamily="18" charset="0"/>
                <a:cs typeface="Times New Roman" pitchFamily="18" charset="0"/>
              </a:rPr>
              <a:t>β-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isomer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yammogenin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1155</TotalTime>
  <Words>1728</Words>
  <Application>Microsoft Office PowerPoint</Application>
  <PresentationFormat>On-screen Show (4:3)</PresentationFormat>
  <Paragraphs>140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BP504 T. PHARMACOGNOSY AND PHYTOCHEMISTRY II (Theory)</vt:lpstr>
      <vt:lpstr>SAPONIN GLYCOSIDE</vt:lpstr>
      <vt:lpstr>SAPONIN GLYCOSIDE</vt:lpstr>
      <vt:lpstr>Steroidal Saponins</vt:lpstr>
      <vt:lpstr>Pentacyclic Triterpenoid Saponins</vt:lpstr>
      <vt:lpstr>Triterpenoid acids</vt:lpstr>
      <vt:lpstr>Pentacyclic triterpenoid Saponins </vt:lpstr>
      <vt:lpstr>Dioscorea</vt:lpstr>
      <vt:lpstr>Dioscorea</vt:lpstr>
      <vt:lpstr>Dioscorea</vt:lpstr>
      <vt:lpstr>Allied Species </vt:lpstr>
      <vt:lpstr>Liquorice</vt:lpstr>
      <vt:lpstr>Different varieties of G. glabra </vt:lpstr>
      <vt:lpstr>Liquorice</vt:lpstr>
      <vt:lpstr>Liquorice</vt:lpstr>
      <vt:lpstr>Liquorice</vt:lpstr>
      <vt:lpstr>Liquorice</vt:lpstr>
      <vt:lpstr>Slide 18</vt:lpstr>
      <vt:lpstr>Slide 19</vt:lpstr>
      <vt:lpstr>Uses </vt:lpstr>
      <vt:lpstr>Uses</vt:lpstr>
      <vt:lpstr>Other Preparations </vt:lpstr>
      <vt:lpstr>Adulterants and Substitutes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BP504 T. PHARMACOGNOSY AND PHYTOCHEMISTRY II (Theory)</dc:title>
  <dc:creator>admin</dc:creator>
  <cp:lastModifiedBy>admin</cp:lastModifiedBy>
  <cp:revision>125</cp:revision>
  <dcterms:created xsi:type="dcterms:W3CDTF">2006-08-16T00:00:00Z</dcterms:created>
  <dcterms:modified xsi:type="dcterms:W3CDTF">2020-09-04T17:58:39Z</dcterms:modified>
</cp:coreProperties>
</file>