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9" r:id="rId18"/>
    <p:sldId id="273" r:id="rId19"/>
    <p:sldId id="274" r:id="rId20"/>
    <p:sldId id="290" r:id="rId21"/>
    <p:sldId id="275" r:id="rId22"/>
    <p:sldId id="276" r:id="rId23"/>
    <p:sldId id="277" r:id="rId24"/>
    <p:sldId id="278" r:id="rId25"/>
    <p:sldId id="279" r:id="rId26"/>
    <p:sldId id="280" r:id="rId27"/>
    <p:sldId id="281" r:id="rId28"/>
    <p:sldId id="293" r:id="rId29"/>
    <p:sldId id="282" r:id="rId30"/>
    <p:sldId id="283" r:id="rId31"/>
    <p:sldId id="284" r:id="rId32"/>
    <p:sldId id="291" r:id="rId33"/>
    <p:sldId id="285" r:id="rId34"/>
    <p:sldId id="288" r:id="rId35"/>
    <p:sldId id="286" r:id="rId36"/>
    <p:sldId id="287" r:id="rId37"/>
    <p:sldId id="292"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47727DC-02AE-4B90-922F-7309CC19A953}" type="datetimeFigureOut">
              <a:rPr lang="en-US" smtClean="0"/>
              <a:pPr/>
              <a:t>11/15/2021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0540813-C61E-43EE-8DB0-D3A1820C4D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B3203-C580-4021-BBD7-CE5F4BFCE4D0}" type="datetime1">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96F999-0F06-42EE-AE64-3D54DB7381B7}" type="datetime1">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D29AA5-57D7-47AF-BBF4-EEFA2B24DCD8}" type="datetime1">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504BC-26BE-444A-A43F-95DB70E8A8BE}" type="datetime1">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1DA2BA-616E-4F04-B81F-A006B9DDEEFC}" type="datetime1">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8F2A94-82BA-476C-9FF3-3F1EAB7774DE}" type="datetime1">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DA3B8-BA1F-46A8-93FD-77163C4E13B0}" type="datetime1">
              <a:rPr lang="en-US" smtClean="0"/>
              <a:pPr/>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2338F-BD7C-4CC6-BDB7-B0C307831969}" type="datetime1">
              <a:rPr lang="en-US" smtClean="0"/>
              <a:pPr/>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31DC1-39FA-42B7-A06C-A06A86BB09F2}" type="datetime1">
              <a:rPr lang="en-US" smtClean="0"/>
              <a:pPr/>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0B68F6-30F1-43FA-9263-AD9C14C173E8}" type="datetime1">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312C6-606F-436A-8352-6AECCB183CAC}" type="datetime1">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6AE7F-C496-4AF5-8892-1EF89624222E}" type="datetime1">
              <a:rPr lang="en-US" smtClean="0"/>
              <a:pPr/>
              <a:t>11/15/2021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600"/>
            <a:ext cx="7239000" cy="1371600"/>
          </a:xfrm>
        </p:spPr>
        <p:txBody>
          <a:bodyPr>
            <a:noAutofit/>
          </a:bodyPr>
          <a:lstStyle/>
          <a:p>
            <a:r>
              <a:rPr lang="en-US" sz="3000" b="1" dirty="0" smtClean="0">
                <a:latin typeface="Times New Roman" pitchFamily="18" charset="0"/>
                <a:cs typeface="Times New Roman" pitchFamily="18" charset="0"/>
              </a:rPr>
              <a:t>BP504 T. PHARMACOGNOSY AND PHYTOCHEMISTRY II (Theory)</a:t>
            </a:r>
            <a:endParaRPr lang="en-US" sz="3000" dirty="0">
              <a:latin typeface="Times New Roman" pitchFamily="18" charset="0"/>
              <a:cs typeface="Times New Roman" pitchFamily="18" charset="0"/>
            </a:endParaRPr>
          </a:p>
        </p:txBody>
      </p:sp>
      <p:sp>
        <p:nvSpPr>
          <p:cNvPr id="3" name="Subtitle 2"/>
          <p:cNvSpPr>
            <a:spLocks noGrp="1"/>
          </p:cNvSpPr>
          <p:nvPr>
            <p:ph type="subTitle" idx="1"/>
          </p:nvPr>
        </p:nvSpPr>
        <p:spPr>
          <a:xfrm>
            <a:off x="685800" y="1447800"/>
            <a:ext cx="7848600" cy="4876800"/>
          </a:xfrm>
        </p:spPr>
        <p:txBody>
          <a:bodyPr>
            <a:noAutofit/>
          </a:bodyPr>
          <a:lstStyle/>
          <a:p>
            <a:pPr algn="l">
              <a:spcBef>
                <a:spcPts val="600"/>
              </a:spcBef>
            </a:pPr>
            <a:r>
              <a:rPr lang="en-US" sz="2900" b="1" dirty="0" smtClean="0">
                <a:solidFill>
                  <a:schemeClr val="tx1"/>
                </a:solidFill>
                <a:latin typeface="Times New Roman" pitchFamily="18" charset="0"/>
                <a:cs typeface="Times New Roman" pitchFamily="18" charset="0"/>
              </a:rPr>
              <a:t>UNIT-II</a:t>
            </a:r>
          </a:p>
          <a:p>
            <a:pPr algn="l">
              <a:spcBef>
                <a:spcPts val="600"/>
              </a:spcBef>
            </a:pPr>
            <a:r>
              <a:rPr lang="en-US" sz="2900" dirty="0" smtClean="0">
                <a:solidFill>
                  <a:schemeClr val="tx1"/>
                </a:solidFill>
                <a:latin typeface="Times New Roman" pitchFamily="18" charset="0"/>
                <a:cs typeface="Times New Roman" pitchFamily="18" charset="0"/>
              </a:rPr>
              <a:t>General introduction, composition, chemistry &amp; chemical classes, </a:t>
            </a:r>
            <a:r>
              <a:rPr lang="en-US" sz="2900" dirty="0" err="1" smtClean="0">
                <a:solidFill>
                  <a:schemeClr val="tx1"/>
                </a:solidFill>
                <a:latin typeface="Times New Roman" pitchFamily="18" charset="0"/>
                <a:cs typeface="Times New Roman" pitchFamily="18" charset="0"/>
              </a:rPr>
              <a:t>biosources</a:t>
            </a:r>
            <a:r>
              <a:rPr lang="en-US" sz="2900" dirty="0" smtClean="0">
                <a:solidFill>
                  <a:schemeClr val="tx1"/>
                </a:solidFill>
                <a:latin typeface="Times New Roman" pitchFamily="18" charset="0"/>
                <a:cs typeface="Times New Roman" pitchFamily="18" charset="0"/>
              </a:rPr>
              <a:t>, therapeutic uses and commercial applications of following secondary metabolites:</a:t>
            </a:r>
          </a:p>
          <a:p>
            <a:pPr algn="l">
              <a:spcBef>
                <a:spcPts val="600"/>
              </a:spcBef>
            </a:pPr>
            <a:r>
              <a:rPr lang="en-US" sz="2900" b="1" dirty="0" smtClean="0">
                <a:solidFill>
                  <a:schemeClr val="tx1"/>
                </a:solidFill>
                <a:latin typeface="Times New Roman" pitchFamily="18" charset="0"/>
                <a:cs typeface="Times New Roman" pitchFamily="18" charset="0"/>
              </a:rPr>
              <a:t>Resins</a:t>
            </a:r>
            <a:r>
              <a:rPr lang="en-US" sz="2900" dirty="0" smtClean="0">
                <a:solidFill>
                  <a:schemeClr val="tx1"/>
                </a:solidFill>
                <a:latin typeface="Times New Roman" pitchFamily="18" charset="0"/>
                <a:cs typeface="Times New Roman" pitchFamily="18" charset="0"/>
              </a:rPr>
              <a:t> </a:t>
            </a:r>
          </a:p>
          <a:p>
            <a:pPr algn="l">
              <a:spcBef>
                <a:spcPts val="600"/>
              </a:spcBef>
            </a:pPr>
            <a:r>
              <a:rPr lang="en-US" sz="2900" dirty="0" err="1" smtClean="0">
                <a:solidFill>
                  <a:schemeClr val="tx1"/>
                </a:solidFill>
                <a:latin typeface="Times New Roman" pitchFamily="18" charset="0"/>
                <a:cs typeface="Times New Roman" pitchFamily="18" charset="0"/>
              </a:rPr>
              <a:t>Benzoin</a:t>
            </a:r>
            <a:r>
              <a:rPr lang="en-US" sz="2900" dirty="0" smtClean="0">
                <a:solidFill>
                  <a:schemeClr val="tx1"/>
                </a:solidFill>
                <a:latin typeface="Times New Roman" pitchFamily="18" charset="0"/>
                <a:cs typeface="Times New Roman" pitchFamily="18" charset="0"/>
              </a:rPr>
              <a:t>: Balsam Resin</a:t>
            </a:r>
          </a:p>
          <a:p>
            <a:pPr algn="l">
              <a:spcBef>
                <a:spcPts val="600"/>
              </a:spcBef>
            </a:pPr>
            <a:r>
              <a:rPr lang="en-US" sz="2900" dirty="0" err="1" smtClean="0">
                <a:solidFill>
                  <a:schemeClr val="tx1"/>
                </a:solidFill>
                <a:latin typeface="Times New Roman" pitchFamily="18" charset="0"/>
                <a:cs typeface="Times New Roman" pitchFamily="18" charset="0"/>
              </a:rPr>
              <a:t>Guggul</a:t>
            </a:r>
            <a:r>
              <a:rPr lang="en-US" sz="2900" dirty="0" smtClean="0">
                <a:solidFill>
                  <a:schemeClr val="tx1"/>
                </a:solidFill>
                <a:latin typeface="Times New Roman" pitchFamily="18" charset="0"/>
                <a:cs typeface="Times New Roman" pitchFamily="18" charset="0"/>
              </a:rPr>
              <a:t>: Oleo Gum Resin</a:t>
            </a:r>
          </a:p>
          <a:p>
            <a:pPr algn="l">
              <a:spcBef>
                <a:spcPts val="600"/>
              </a:spcBef>
            </a:pPr>
            <a:r>
              <a:rPr lang="en-US" sz="2900" dirty="0" smtClean="0">
                <a:solidFill>
                  <a:schemeClr val="tx1"/>
                </a:solidFill>
                <a:latin typeface="Times New Roman" pitchFamily="18" charset="0"/>
                <a:cs typeface="Times New Roman" pitchFamily="18" charset="0"/>
              </a:rPr>
              <a:t>Ginger: oleo resin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55638"/>
          </a:xfrm>
        </p:spPr>
        <p:txBody>
          <a:bodyPr>
            <a:normAutofit/>
          </a:bodyPr>
          <a:lstStyle/>
          <a:p>
            <a:r>
              <a:rPr lang="en-US" sz="3300" dirty="0" err="1" smtClean="0">
                <a:latin typeface="Times New Roman" pitchFamily="18" charset="0"/>
                <a:cs typeface="Times New Roman" pitchFamily="18" charset="0"/>
              </a:rPr>
              <a:t>Benzoin</a:t>
            </a:r>
            <a:r>
              <a:rPr lang="en-US" sz="3300" dirty="0" smtClean="0">
                <a:latin typeface="Times New Roman" pitchFamily="18" charset="0"/>
                <a:cs typeface="Times New Roman" pitchFamily="18" charset="0"/>
              </a:rPr>
              <a:t> </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49705" y="914400"/>
            <a:ext cx="8313295" cy="5410200"/>
          </a:xfrm>
        </p:spPr>
        <p:txBody>
          <a:bodyPr>
            <a:normAutofit fontScale="85000" lnSpcReduction="10000"/>
          </a:bodyPr>
          <a:lstStyle/>
          <a:p>
            <a:r>
              <a:rPr lang="en-US" dirty="0" err="1" smtClean="0">
                <a:latin typeface="Times New Roman" pitchFamily="18" charset="0"/>
                <a:cs typeface="Times New Roman" pitchFamily="18" charset="0"/>
              </a:rPr>
              <a:t>Benzoin</a:t>
            </a:r>
            <a:r>
              <a:rPr lang="en-US" dirty="0" smtClean="0">
                <a:latin typeface="Times New Roman" pitchFamily="18" charset="0"/>
                <a:cs typeface="Times New Roman" pitchFamily="18" charset="0"/>
              </a:rPr>
              <a:t> trees not grown in India, imported from Indonesia. </a:t>
            </a:r>
          </a:p>
          <a:p>
            <a:r>
              <a:rPr lang="en-US" dirty="0" smtClean="0">
                <a:latin typeface="Times New Roman" pitchFamily="18" charset="0"/>
                <a:cs typeface="Times New Roman" pitchFamily="18" charset="0"/>
              </a:rPr>
              <a:t>It is pathological resin &amp; collected from 6 yrs old wild/cultivated trees, collected by making incisions near base of tree. </a:t>
            </a:r>
          </a:p>
          <a:p>
            <a:r>
              <a:rPr lang="en-US" dirty="0" smtClean="0">
                <a:latin typeface="Times New Roman" pitchFamily="18" charset="0"/>
                <a:cs typeface="Times New Roman" pitchFamily="18" charset="0"/>
              </a:rPr>
              <a:t>Reported to contain neither </a:t>
            </a:r>
            <a:r>
              <a:rPr lang="en-US" dirty="0" err="1" smtClean="0">
                <a:latin typeface="Times New Roman" pitchFamily="18" charset="0"/>
                <a:cs typeface="Times New Roman" pitchFamily="18" charset="0"/>
              </a:rPr>
              <a:t>secretory</a:t>
            </a:r>
            <a:r>
              <a:rPr lang="en-US" dirty="0" smtClean="0">
                <a:latin typeface="Times New Roman" pitchFamily="18" charset="0"/>
                <a:cs typeface="Times New Roman" pitchFamily="18" charset="0"/>
              </a:rPr>
              <a:t> nor the resinous  constituents, produced only after incising the plant.  </a:t>
            </a:r>
          </a:p>
          <a:p>
            <a:r>
              <a:rPr lang="en-US" dirty="0" smtClean="0">
                <a:latin typeface="Times New Roman" pitchFamily="18" charset="0"/>
                <a:cs typeface="Times New Roman" pitchFamily="18" charset="0"/>
              </a:rPr>
              <a:t>Initial produce is amorphous &amp; yellow, not used in medicine. </a:t>
            </a:r>
          </a:p>
          <a:p>
            <a:r>
              <a:rPr lang="en-US" dirty="0" smtClean="0">
                <a:latin typeface="Times New Roman" pitchFamily="18" charset="0"/>
                <a:cs typeface="Times New Roman" pitchFamily="18" charset="0"/>
              </a:rPr>
              <a:t>Next flow oozing out of plant, collected &amp; utilized for medicinal purposes. </a:t>
            </a:r>
          </a:p>
          <a:p>
            <a:r>
              <a:rPr lang="en-US" dirty="0" smtClean="0">
                <a:latin typeface="Times New Roman" pitchFamily="18" charset="0"/>
                <a:cs typeface="Times New Roman" pitchFamily="18" charset="0"/>
              </a:rPr>
              <a:t>This resinous material is allowed to solidify &amp; sun dried. Single tree produces about 10 kg material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300" dirty="0" smtClean="0">
                <a:latin typeface="Times New Roman" pitchFamily="18" charset="0"/>
                <a:cs typeface="Times New Roman" pitchFamily="18" charset="0"/>
              </a:rPr>
              <a:t>BENZOIN</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609600"/>
            <a:ext cx="8382000" cy="6019800"/>
          </a:xfrm>
        </p:spPr>
        <p:txBody>
          <a:bodyPr>
            <a:noAutofit/>
          </a:bodyPr>
          <a:lstStyle/>
          <a:p>
            <a:r>
              <a:rPr lang="en-US" sz="2550" b="1" dirty="0" smtClean="0">
                <a:latin typeface="Times New Roman" pitchFamily="18" charset="0"/>
                <a:cs typeface="Times New Roman" pitchFamily="18" charset="0"/>
              </a:rPr>
              <a:t>Description</a:t>
            </a:r>
            <a:r>
              <a:rPr lang="en-US" sz="2550" dirty="0" smtClean="0">
                <a:latin typeface="Times New Roman" pitchFamily="18" charset="0"/>
                <a:cs typeface="Times New Roman" pitchFamily="18" charset="0"/>
              </a:rPr>
              <a:t>: </a:t>
            </a:r>
            <a:r>
              <a:rPr lang="en-US" sz="2550" b="1" dirty="0" smtClean="0">
                <a:solidFill>
                  <a:srgbClr val="FF0000"/>
                </a:solidFill>
                <a:latin typeface="Times New Roman" pitchFamily="18" charset="0"/>
                <a:cs typeface="Times New Roman" pitchFamily="18" charset="0"/>
              </a:rPr>
              <a:t>Sumatra </a:t>
            </a:r>
            <a:r>
              <a:rPr lang="en-US" sz="2550" b="1" dirty="0" err="1" smtClean="0">
                <a:solidFill>
                  <a:srgbClr val="FF0000"/>
                </a:solidFill>
                <a:latin typeface="Times New Roman" pitchFamily="18" charset="0"/>
                <a:cs typeface="Times New Roman" pitchFamily="18" charset="0"/>
              </a:rPr>
              <a:t>Benzoin</a:t>
            </a:r>
            <a:r>
              <a:rPr lang="en-US" sz="2550" b="1" dirty="0" smtClean="0">
                <a:solidFill>
                  <a:srgbClr val="FF0000"/>
                </a:solidFill>
                <a:latin typeface="Times New Roman" pitchFamily="18" charset="0"/>
                <a:cs typeface="Times New Roman" pitchFamily="18" charset="0"/>
              </a:rPr>
              <a:t> </a:t>
            </a:r>
          </a:p>
          <a:p>
            <a:r>
              <a:rPr lang="en-US" sz="2550" dirty="0" smtClean="0">
                <a:latin typeface="Times New Roman" pitchFamily="18" charset="0"/>
                <a:cs typeface="Times New Roman" pitchFamily="18" charset="0"/>
              </a:rPr>
              <a:t>Color-</a:t>
            </a:r>
            <a:r>
              <a:rPr lang="en-US" sz="2550" dirty="0" err="1" smtClean="0">
                <a:latin typeface="Times New Roman" pitchFamily="18" charset="0"/>
                <a:cs typeface="Times New Roman" pitchFamily="18" charset="0"/>
              </a:rPr>
              <a:t>greyish</a:t>
            </a:r>
            <a:r>
              <a:rPr lang="en-US" sz="2550" dirty="0" smtClean="0">
                <a:latin typeface="Times New Roman" pitchFamily="18" charset="0"/>
                <a:cs typeface="Times New Roman" pitchFamily="18" charset="0"/>
              </a:rPr>
              <a:t>-brown or grey. </a:t>
            </a:r>
          </a:p>
          <a:p>
            <a:pPr>
              <a:buNone/>
            </a:pPr>
            <a:r>
              <a:rPr lang="en-US" sz="2550" dirty="0" smtClean="0">
                <a:latin typeface="Times New Roman" pitchFamily="18" charset="0"/>
                <a:cs typeface="Times New Roman" pitchFamily="18" charset="0"/>
              </a:rPr>
              <a:t>	Odor-Aromatic &amp; characteristic. </a:t>
            </a:r>
          </a:p>
          <a:p>
            <a:pPr>
              <a:buNone/>
            </a:pPr>
            <a:r>
              <a:rPr lang="en-US" sz="2550" dirty="0" smtClean="0">
                <a:latin typeface="Times New Roman" pitchFamily="18" charset="0"/>
                <a:cs typeface="Times New Roman" pitchFamily="18" charset="0"/>
              </a:rPr>
              <a:t>	Taste-Sweetish &amp; slightly acrid.  </a:t>
            </a:r>
          </a:p>
          <a:p>
            <a:pPr>
              <a:buNone/>
            </a:pPr>
            <a:r>
              <a:rPr lang="en-US" sz="2550" dirty="0" smtClean="0">
                <a:latin typeface="Times New Roman" pitchFamily="18" charset="0"/>
                <a:cs typeface="Times New Roman" pitchFamily="18" charset="0"/>
              </a:rPr>
              <a:t>	Occurs in form of lumps of varying sizes or tears. Tears are externally yellowish, milky  white.  Surface is uneven. </a:t>
            </a:r>
          </a:p>
          <a:p>
            <a:pPr>
              <a:buNone/>
            </a:pPr>
            <a:r>
              <a:rPr lang="en-US" sz="2550" dirty="0" smtClean="0">
                <a:latin typeface="Times New Roman" pitchFamily="18" charset="0"/>
                <a:cs typeface="Times New Roman" pitchFamily="18" charset="0"/>
              </a:rPr>
              <a:t>	When heated, fumes of benzoic &amp; </a:t>
            </a:r>
            <a:r>
              <a:rPr lang="en-US" sz="2550" dirty="0" err="1" smtClean="0">
                <a:latin typeface="Times New Roman" pitchFamily="18" charset="0"/>
                <a:cs typeface="Times New Roman" pitchFamily="18" charset="0"/>
              </a:rPr>
              <a:t>cinnamic</a:t>
            </a:r>
            <a:r>
              <a:rPr lang="en-US" sz="2550" dirty="0" smtClean="0">
                <a:latin typeface="Times New Roman" pitchFamily="18" charset="0"/>
                <a:cs typeface="Times New Roman" pitchFamily="18" charset="0"/>
              </a:rPr>
              <a:t> acids are produced. </a:t>
            </a:r>
          </a:p>
          <a:p>
            <a:r>
              <a:rPr lang="en-US" sz="2550" b="1" dirty="0" smtClean="0">
                <a:solidFill>
                  <a:srgbClr val="FF0000"/>
                </a:solidFill>
                <a:latin typeface="Times New Roman" pitchFamily="18" charset="0"/>
                <a:cs typeface="Times New Roman" pitchFamily="18" charset="0"/>
              </a:rPr>
              <a:t>Siam </a:t>
            </a:r>
            <a:r>
              <a:rPr lang="en-US" sz="2550" b="1" dirty="0" err="1" smtClean="0">
                <a:solidFill>
                  <a:srgbClr val="FF0000"/>
                </a:solidFill>
                <a:latin typeface="Times New Roman" pitchFamily="18" charset="0"/>
                <a:cs typeface="Times New Roman" pitchFamily="18" charset="0"/>
              </a:rPr>
              <a:t>Benzoin</a:t>
            </a:r>
            <a:r>
              <a:rPr lang="en-US" sz="2550" dirty="0" smtClean="0">
                <a:latin typeface="Times New Roman" pitchFamily="18" charset="0"/>
                <a:cs typeface="Times New Roman" pitchFamily="18" charset="0"/>
              </a:rPr>
              <a:t>: Color-Yellowish-brown to rusty-brown.  </a:t>
            </a:r>
          </a:p>
          <a:p>
            <a:pPr>
              <a:buNone/>
            </a:pPr>
            <a:r>
              <a:rPr lang="en-US" sz="2550" dirty="0" smtClean="0">
                <a:latin typeface="Times New Roman" pitchFamily="18" charset="0"/>
                <a:cs typeface="Times New Roman" pitchFamily="18" charset="0"/>
              </a:rPr>
              <a:t>	Odor - Agreeable &amp; vanilla-like.  </a:t>
            </a:r>
          </a:p>
          <a:p>
            <a:pPr>
              <a:buNone/>
            </a:pPr>
            <a:r>
              <a:rPr lang="en-US" sz="2550" dirty="0" smtClean="0">
                <a:latin typeface="Times New Roman" pitchFamily="18" charset="0"/>
                <a:cs typeface="Times New Roman" pitchFamily="18" charset="0"/>
              </a:rPr>
              <a:t>	Taste - sweetish &amp; slightly acrid.  </a:t>
            </a:r>
          </a:p>
          <a:p>
            <a:pPr>
              <a:buNone/>
            </a:pPr>
            <a:r>
              <a:rPr lang="en-US" sz="2550" dirty="0" smtClean="0">
                <a:latin typeface="Times New Roman" pitchFamily="18" charset="0"/>
                <a:cs typeface="Times New Roman" pitchFamily="18" charset="0"/>
              </a:rPr>
              <a:t>	Occurs as hard &amp; brittle masses. </a:t>
            </a:r>
          </a:p>
          <a:p>
            <a:pPr>
              <a:buNone/>
            </a:pPr>
            <a:r>
              <a:rPr lang="en-US" sz="2550" dirty="0" smtClean="0">
                <a:latin typeface="Times New Roman" pitchFamily="18" charset="0"/>
                <a:cs typeface="Times New Roman" pitchFamily="18" charset="0"/>
              </a:rPr>
              <a:t>	When heated, it is softened &amp; becomes plastic. </a:t>
            </a:r>
          </a:p>
          <a:p>
            <a:endParaRPr lang="en-US" sz="2550" dirty="0" smtClean="0">
              <a:latin typeface="Times New Roman" pitchFamily="18" charset="0"/>
              <a:cs typeface="Times New Roman" pitchFamily="18" charset="0"/>
            </a:endParaRPr>
          </a:p>
          <a:p>
            <a:endParaRPr lang="en-US" sz="255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08038"/>
          </a:xfrm>
        </p:spPr>
        <p:txBody>
          <a:bodyPr>
            <a:normAutofit/>
          </a:bodyPr>
          <a:lstStyle/>
          <a:p>
            <a:r>
              <a:rPr lang="en-US" sz="3600" dirty="0" smtClean="0">
                <a:latin typeface="Times New Roman" pitchFamily="18" charset="0"/>
                <a:cs typeface="Times New Roman" pitchFamily="18" charset="0"/>
              </a:rPr>
              <a:t>Chemical Constituents: </a:t>
            </a:r>
            <a:r>
              <a:rPr lang="en-US" sz="3300" dirty="0" err="1" smtClean="0">
                <a:latin typeface="Times New Roman" pitchFamily="18" charset="0"/>
                <a:cs typeface="Times New Roman" pitchFamily="18" charset="0"/>
              </a:rPr>
              <a:t>Benzoin</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334000"/>
          </a:xfrm>
        </p:spPr>
        <p:txBody>
          <a:bodyPr>
            <a:normAutofit/>
          </a:bodyPr>
          <a:lstStyle/>
          <a:p>
            <a:r>
              <a:rPr lang="en-US" sz="2800" dirty="0" smtClean="0">
                <a:latin typeface="Times New Roman" pitchFamily="18" charset="0"/>
                <a:cs typeface="Times New Roman" pitchFamily="18" charset="0"/>
              </a:rPr>
              <a:t>Sumatra </a:t>
            </a:r>
            <a:r>
              <a:rPr lang="en-US" sz="2800" dirty="0" err="1" smtClean="0">
                <a:latin typeface="Times New Roman" pitchFamily="18" charset="0"/>
                <a:cs typeface="Times New Roman" pitchFamily="18" charset="0"/>
              </a:rPr>
              <a:t>benzoin</a:t>
            </a:r>
            <a:r>
              <a:rPr lang="en-US" sz="2800" dirty="0" smtClean="0">
                <a:latin typeface="Times New Roman" pitchFamily="18" charset="0"/>
                <a:cs typeface="Times New Roman" pitchFamily="18" charset="0"/>
              </a:rPr>
              <a:t>: contains free balsamic acids (benzoic and </a:t>
            </a:r>
            <a:r>
              <a:rPr lang="en-US" sz="2800" dirty="0" err="1" smtClean="0">
                <a:latin typeface="Times New Roman" pitchFamily="18" charset="0"/>
                <a:cs typeface="Times New Roman" pitchFamily="18" charset="0"/>
              </a:rPr>
              <a:t>cinnamic</a:t>
            </a:r>
            <a:r>
              <a:rPr lang="en-US" sz="2800" dirty="0" smtClean="0">
                <a:latin typeface="Times New Roman" pitchFamily="18" charset="0"/>
                <a:cs typeface="Times New Roman" pitchFamily="18" charset="0"/>
              </a:rPr>
              <a:t> acids) &amp; their esters </a:t>
            </a:r>
            <a:r>
              <a:rPr lang="en-US" sz="2800" dirty="0" err="1" smtClean="0">
                <a:latin typeface="Times New Roman" pitchFamily="18" charset="0"/>
                <a:cs typeface="Times New Roman" pitchFamily="18" charset="0"/>
              </a:rPr>
              <a:t>Triterpenoid</a:t>
            </a:r>
            <a:r>
              <a:rPr lang="en-US" sz="2800" dirty="0" smtClean="0">
                <a:latin typeface="Times New Roman" pitchFamily="18" charset="0"/>
                <a:cs typeface="Times New Roman" pitchFamily="18" charset="0"/>
              </a:rPr>
              <a:t> acids-summa </a:t>
            </a:r>
            <a:r>
              <a:rPr lang="en-US" sz="2800" dirty="0" err="1" smtClean="0">
                <a:latin typeface="Times New Roman" pitchFamily="18" charset="0"/>
                <a:cs typeface="Times New Roman" pitchFamily="18" charset="0"/>
              </a:rPr>
              <a:t>resinolic</a:t>
            </a:r>
            <a:r>
              <a:rPr lang="en-US" sz="2800" dirty="0" smtClean="0">
                <a:latin typeface="Times New Roman" pitchFamily="18" charset="0"/>
                <a:cs typeface="Times New Roman" pitchFamily="18" charset="0"/>
              </a:rPr>
              <a:t> &amp; </a:t>
            </a:r>
            <a:r>
              <a:rPr lang="en-US" sz="2800" dirty="0" err="1" smtClean="0">
                <a:latin typeface="Times New Roman" pitchFamily="18" charset="0"/>
                <a:cs typeface="Times New Roman" pitchFamily="18" charset="0"/>
              </a:rPr>
              <a:t>sia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resinolic</a:t>
            </a:r>
            <a:r>
              <a:rPr lang="en-US" sz="2800" dirty="0" smtClean="0">
                <a:latin typeface="Times New Roman" pitchFamily="18" charset="0"/>
                <a:cs typeface="Times New Roman" pitchFamily="18" charset="0"/>
              </a:rPr>
              <a:t> acids </a:t>
            </a:r>
          </a:p>
          <a:p>
            <a:r>
              <a:rPr lang="en-US" sz="2800" dirty="0" smtClean="0">
                <a:latin typeface="Times New Roman" pitchFamily="18" charset="0"/>
                <a:cs typeface="Times New Roman" pitchFamily="18" charset="0"/>
              </a:rPr>
              <a:t>Siam </a:t>
            </a:r>
            <a:r>
              <a:rPr lang="en-US" sz="2800" dirty="0" err="1" smtClean="0">
                <a:latin typeface="Times New Roman" pitchFamily="18" charset="0"/>
                <a:cs typeface="Times New Roman" pitchFamily="18" charset="0"/>
              </a:rPr>
              <a:t>benzoin</a:t>
            </a:r>
            <a:r>
              <a:rPr lang="en-US" sz="2800" dirty="0" smtClean="0">
                <a:latin typeface="Times New Roman" pitchFamily="18" charset="0"/>
                <a:cs typeface="Times New Roman" pitchFamily="18" charset="0"/>
              </a:rPr>
              <a:t>: Ester </a:t>
            </a:r>
            <a:r>
              <a:rPr lang="en-US" sz="2800" dirty="0" err="1" smtClean="0">
                <a:latin typeface="Times New Roman" pitchFamily="18" charset="0"/>
                <a:cs typeface="Times New Roman" pitchFamily="18" charset="0"/>
              </a:rPr>
              <a:t>coniferyl</a:t>
            </a:r>
            <a:r>
              <a:rPr lang="en-US" sz="2800" dirty="0" smtClean="0">
                <a:latin typeface="Times New Roman" pitchFamily="18" charset="0"/>
                <a:cs typeface="Times New Roman" pitchFamily="18" charset="0"/>
              </a:rPr>
              <a:t> benzoate (about 76%), contains </a:t>
            </a:r>
            <a:r>
              <a:rPr lang="en-US" sz="2800" dirty="0" err="1" smtClean="0">
                <a:latin typeface="Times New Roman" pitchFamily="18" charset="0"/>
                <a:cs typeface="Times New Roman" pitchFamily="18" charset="0"/>
              </a:rPr>
              <a:t>styrol</a:t>
            </a:r>
            <a:r>
              <a:rPr lang="en-US" sz="2800" dirty="0" smtClean="0">
                <a:latin typeface="Times New Roman" pitchFamily="18" charset="0"/>
                <a:cs typeface="Times New Roman" pitchFamily="18" charset="0"/>
              </a:rPr>
              <a:t>, vanillin &amp; phenyl </a:t>
            </a:r>
            <a:r>
              <a:rPr lang="en-US" sz="2800" dirty="0" err="1" smtClean="0">
                <a:latin typeface="Times New Roman" pitchFamily="18" charset="0"/>
                <a:cs typeface="Times New Roman" pitchFamily="18" charset="0"/>
              </a:rPr>
              <a:t>propyl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cinnamate</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Siam </a:t>
            </a:r>
            <a:r>
              <a:rPr lang="en-US" sz="2800" dirty="0" err="1" smtClean="0">
                <a:latin typeface="Times New Roman" pitchFamily="18" charset="0"/>
                <a:cs typeface="Times New Roman" pitchFamily="18" charset="0"/>
              </a:rPr>
              <a:t>benzoin</a:t>
            </a:r>
            <a:r>
              <a:rPr lang="en-US" sz="2800" dirty="0" smtClean="0">
                <a:latin typeface="Times New Roman" pitchFamily="18" charset="0"/>
                <a:cs typeface="Times New Roman" pitchFamily="18" charset="0"/>
              </a:rPr>
              <a:t> differs from Sumatra variety in that Siam contains insufficient </a:t>
            </a:r>
            <a:r>
              <a:rPr lang="en-US" sz="2800" dirty="0" err="1" smtClean="0">
                <a:latin typeface="Times New Roman" pitchFamily="18" charset="0"/>
                <a:cs typeface="Times New Roman" pitchFamily="18" charset="0"/>
              </a:rPr>
              <a:t>cinnamic</a:t>
            </a:r>
            <a:r>
              <a:rPr lang="en-US" sz="2800" dirty="0" smtClean="0">
                <a:latin typeface="Times New Roman" pitchFamily="18" charset="0"/>
                <a:cs typeface="Times New Roman" pitchFamily="18" charset="0"/>
              </a:rPr>
              <a:t> acid to give an odor of </a:t>
            </a:r>
            <a:r>
              <a:rPr lang="en-US" sz="2800" dirty="0" err="1" smtClean="0">
                <a:latin typeface="Times New Roman" pitchFamily="18" charset="0"/>
                <a:cs typeface="Times New Roman" pitchFamily="18" charset="0"/>
              </a:rPr>
              <a:t>benzaldehyde</a:t>
            </a:r>
            <a:r>
              <a:rPr lang="en-US" sz="2800" dirty="0" smtClean="0">
                <a:latin typeface="Times New Roman" pitchFamily="18" charset="0"/>
                <a:cs typeface="Times New Roman" pitchFamily="18" charset="0"/>
              </a:rPr>
              <a:t>, when warmed with KMnO</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sol.  </a:t>
            </a:r>
          </a:p>
          <a:p>
            <a:endParaRPr lang="en-US" sz="28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1026" name="Picture 2"/>
          <p:cNvPicPr>
            <a:picLocks noChangeAspect="1" noChangeArrowheads="1"/>
          </p:cNvPicPr>
          <p:nvPr/>
        </p:nvPicPr>
        <p:blipFill>
          <a:blip r:embed="rId2"/>
          <a:srcRect l="21176" t="40625" r="18824" b="38542"/>
          <a:stretch>
            <a:fillRect/>
          </a:stretch>
        </p:blipFill>
        <p:spPr bwMode="auto">
          <a:xfrm>
            <a:off x="304800" y="609600"/>
            <a:ext cx="8549640" cy="1676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38824" t="18750" r="36470" b="47708"/>
          <a:stretch>
            <a:fillRect/>
          </a:stretch>
        </p:blipFill>
        <p:spPr bwMode="auto">
          <a:xfrm>
            <a:off x="1524000" y="2819400"/>
            <a:ext cx="4724400" cy="362204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normAutofit/>
          </a:bodyPr>
          <a:lstStyle/>
          <a:p>
            <a:r>
              <a:rPr lang="en-US" sz="3300" dirty="0" smtClean="0">
                <a:latin typeface="Times New Roman" pitchFamily="18" charset="0"/>
                <a:cs typeface="Times New Roman" pitchFamily="18" charset="0"/>
              </a:rPr>
              <a:t>Identification test: </a:t>
            </a:r>
            <a:r>
              <a:rPr lang="en-US" sz="3300" dirty="0" err="1" smtClean="0">
                <a:latin typeface="Times New Roman" pitchFamily="18" charset="0"/>
                <a:cs typeface="Times New Roman" pitchFamily="18" charset="0"/>
              </a:rPr>
              <a:t>Benzoin</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914400"/>
            <a:ext cx="8077200" cy="5486400"/>
          </a:xfrm>
        </p:spPr>
        <p:txBody>
          <a:bodyPr>
            <a:normAutofit fontScale="92500" lnSpcReduction="20000"/>
          </a:bodyPr>
          <a:lstStyle/>
          <a:p>
            <a:pPr>
              <a:buNone/>
            </a:pPr>
            <a:r>
              <a:rPr lang="en-US" dirty="0" smtClean="0">
                <a:latin typeface="Times New Roman" pitchFamily="18" charset="0"/>
                <a:cs typeface="Times New Roman" pitchFamily="18" charset="0"/>
              </a:rPr>
              <a:t>1. Alc. Sol. of </a:t>
            </a:r>
            <a:r>
              <a:rPr lang="en-US" dirty="0" err="1" smtClean="0">
                <a:latin typeface="Times New Roman" pitchFamily="18" charset="0"/>
                <a:cs typeface="Times New Roman" pitchFamily="18" charset="0"/>
              </a:rPr>
              <a:t>benzoin</a:t>
            </a:r>
            <a:r>
              <a:rPr lang="en-US" dirty="0" smtClean="0">
                <a:latin typeface="Times New Roman" pitchFamily="18" charset="0"/>
                <a:cs typeface="Times New Roman" pitchFamily="18" charset="0"/>
              </a:rPr>
              <a:t> + water → milky white solution.  </a:t>
            </a:r>
          </a:p>
          <a:p>
            <a:pPr>
              <a:buNone/>
            </a:pPr>
            <a:r>
              <a:rPr lang="en-US" dirty="0" smtClean="0">
                <a:latin typeface="Times New Roman" pitchFamily="18" charset="0"/>
                <a:cs typeface="Times New Roman" pitchFamily="18" charset="0"/>
              </a:rPr>
              <a:t>2. Heat small qty </a:t>
            </a:r>
            <a:r>
              <a:rPr lang="en-US" dirty="0" err="1" smtClean="0">
                <a:latin typeface="Times New Roman" pitchFamily="18" charset="0"/>
                <a:cs typeface="Times New Roman" pitchFamily="18" charset="0"/>
              </a:rPr>
              <a:t>benzoin</a:t>
            </a:r>
            <a:r>
              <a:rPr lang="en-US" dirty="0" smtClean="0">
                <a:latin typeface="Times New Roman" pitchFamily="18" charset="0"/>
                <a:cs typeface="Times New Roman" pitchFamily="18" charset="0"/>
              </a:rPr>
              <a:t> (TT) covering opening of test tube with a glass  plate → Cool. Examine the glass plate under microscope. The  crystals of </a:t>
            </a:r>
            <a:r>
              <a:rPr lang="en-US" dirty="0" err="1" smtClean="0">
                <a:latin typeface="Times New Roman" pitchFamily="18" charset="0"/>
                <a:cs typeface="Times New Roman" pitchFamily="18" charset="0"/>
              </a:rPr>
              <a:t>cinnamic</a:t>
            </a:r>
            <a:r>
              <a:rPr lang="en-US" dirty="0" smtClean="0">
                <a:latin typeface="Times New Roman" pitchFamily="18" charset="0"/>
                <a:cs typeface="Times New Roman" pitchFamily="18" charset="0"/>
              </a:rPr>
              <a:t> acid  observed.  </a:t>
            </a:r>
          </a:p>
          <a:p>
            <a:pPr>
              <a:buNone/>
            </a:pPr>
            <a:r>
              <a:rPr lang="en-US" dirty="0" smtClean="0">
                <a:latin typeface="Times New Roman" pitchFamily="18" charset="0"/>
                <a:cs typeface="Times New Roman" pitchFamily="18" charset="0"/>
              </a:rPr>
              <a:t>3. 2.5 g </a:t>
            </a:r>
            <a:r>
              <a:rPr lang="en-US" dirty="0" err="1" smtClean="0">
                <a:latin typeface="Times New Roman" pitchFamily="18" charset="0"/>
                <a:cs typeface="Times New Roman" pitchFamily="18" charset="0"/>
              </a:rPr>
              <a:t>benzoin</a:t>
            </a:r>
            <a:r>
              <a:rPr lang="en-US" dirty="0" smtClean="0">
                <a:latin typeface="Times New Roman" pitchFamily="18" charset="0"/>
                <a:cs typeface="Times New Roman" pitchFamily="18" charset="0"/>
              </a:rPr>
              <a:t> + 10 ml ether + shake well → pour 2 to 3 ml of extract → porcelain dish + 2 to 3 drops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SO</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Sumatra </a:t>
            </a:r>
            <a:r>
              <a:rPr lang="en-US" dirty="0" err="1" smtClean="0">
                <a:latin typeface="Times New Roman" pitchFamily="18" charset="0"/>
                <a:cs typeface="Times New Roman" pitchFamily="18" charset="0"/>
              </a:rPr>
              <a:t>benzoin</a:t>
            </a:r>
            <a:r>
              <a:rPr lang="en-US" dirty="0" smtClean="0">
                <a:latin typeface="Times New Roman" pitchFamily="18" charset="0"/>
                <a:cs typeface="Times New Roman" pitchFamily="18" charset="0"/>
              </a:rPr>
              <a:t>: Deep brown </a:t>
            </a:r>
            <a:r>
              <a:rPr lang="en-US" dirty="0" err="1" smtClean="0">
                <a:latin typeface="Times New Roman" pitchFamily="18" charset="0"/>
                <a:cs typeface="Times New Roman" pitchFamily="18" charset="0"/>
              </a:rPr>
              <a:t>colour</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Siam </a:t>
            </a:r>
            <a:r>
              <a:rPr lang="en-US" dirty="0" err="1" smtClean="0">
                <a:latin typeface="Times New Roman" pitchFamily="18" charset="0"/>
                <a:cs typeface="Times New Roman" pitchFamily="18" charset="0"/>
              </a:rPr>
              <a:t>benzoin</a:t>
            </a:r>
            <a:r>
              <a:rPr lang="en-US" dirty="0" smtClean="0">
                <a:latin typeface="Times New Roman" pitchFamily="18" charset="0"/>
                <a:cs typeface="Times New Roman" pitchFamily="18" charset="0"/>
              </a:rPr>
              <a:t>: deep purplish red </a:t>
            </a:r>
            <a:r>
              <a:rPr lang="en-US" dirty="0" err="1" smtClean="0">
                <a:latin typeface="Times New Roman" pitchFamily="18" charset="0"/>
                <a:cs typeface="Times New Roman" pitchFamily="18" charset="0"/>
              </a:rPr>
              <a:t>colour</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4. 1g </a:t>
            </a:r>
            <a:r>
              <a:rPr lang="en-US" dirty="0" err="1" smtClean="0">
                <a:latin typeface="Times New Roman" pitchFamily="18" charset="0"/>
                <a:cs typeface="Times New Roman" pitchFamily="18" charset="0"/>
              </a:rPr>
              <a:t>benzoin</a:t>
            </a:r>
            <a:r>
              <a:rPr lang="en-US" dirty="0" smtClean="0">
                <a:latin typeface="Times New Roman" pitchFamily="18" charset="0"/>
                <a:cs typeface="Times New Roman" pitchFamily="18" charset="0"/>
              </a:rPr>
              <a:t> + 4 ml KMnO</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warm → </a:t>
            </a:r>
            <a:r>
              <a:rPr lang="en-US" dirty="0" err="1" smtClean="0">
                <a:latin typeface="Times New Roman" pitchFamily="18" charset="0"/>
                <a:cs typeface="Times New Roman" pitchFamily="18" charset="0"/>
              </a:rPr>
              <a:t>benzaldehyde</a:t>
            </a:r>
            <a:r>
              <a:rPr lang="en-US" dirty="0" smtClean="0">
                <a:latin typeface="Times New Roman" pitchFamily="18" charset="0"/>
                <a:cs typeface="Times New Roman" pitchFamily="18" charset="0"/>
              </a:rPr>
              <a:t>  smell  (Sumatra </a:t>
            </a:r>
            <a:r>
              <a:rPr lang="en-US" dirty="0" err="1" smtClean="0">
                <a:latin typeface="Times New Roman" pitchFamily="18" charset="0"/>
                <a:cs typeface="Times New Roman" pitchFamily="18" charset="0"/>
              </a:rPr>
              <a:t>benzoin</a:t>
            </a:r>
            <a:r>
              <a:rPr lang="en-US"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731838"/>
          </a:xfrm>
        </p:spPr>
        <p:txBody>
          <a:bodyPr>
            <a:normAutofit/>
          </a:bodyPr>
          <a:lstStyle/>
          <a:p>
            <a:r>
              <a:rPr lang="en-US" sz="3300" dirty="0" smtClean="0">
                <a:latin typeface="Times New Roman" pitchFamily="18" charset="0"/>
                <a:cs typeface="Times New Roman" pitchFamily="18" charset="0"/>
              </a:rPr>
              <a:t>Uses of </a:t>
            </a:r>
            <a:r>
              <a:rPr lang="en-US" sz="3300" dirty="0" err="1" smtClean="0">
                <a:latin typeface="Times New Roman" pitchFamily="18" charset="0"/>
                <a:cs typeface="Times New Roman" pitchFamily="18" charset="0"/>
              </a:rPr>
              <a:t>Benzoin</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rmAutofit fontScale="92500"/>
          </a:bodyPr>
          <a:lstStyle/>
          <a:p>
            <a:r>
              <a:rPr lang="en-US" dirty="0" smtClean="0">
                <a:latin typeface="Times New Roman" pitchFamily="18" charset="0"/>
                <a:cs typeface="Times New Roman" pitchFamily="18" charset="0"/>
              </a:rPr>
              <a:t>Irritating expectorant, a carminative &amp; diuretic.</a:t>
            </a:r>
          </a:p>
          <a:p>
            <a:r>
              <a:rPr lang="en-US" dirty="0" smtClean="0">
                <a:latin typeface="Times New Roman" pitchFamily="18" charset="0"/>
                <a:cs typeface="Times New Roman" pitchFamily="18" charset="0"/>
              </a:rPr>
              <a:t>Also used externally as antiseptic &amp; a protective</a:t>
            </a:r>
          </a:p>
          <a:p>
            <a:r>
              <a:rPr lang="en-US" dirty="0" smtClean="0">
                <a:latin typeface="Times New Roman" pitchFamily="18" charset="0"/>
                <a:cs typeface="Times New Roman" pitchFamily="18" charset="0"/>
              </a:rPr>
              <a:t>Used in form of compound tincture of </a:t>
            </a:r>
            <a:r>
              <a:rPr lang="en-US" dirty="0" err="1" smtClean="0">
                <a:latin typeface="Times New Roman" pitchFamily="18" charset="0"/>
                <a:cs typeface="Times New Roman" pitchFamily="18" charset="0"/>
              </a:rPr>
              <a:t>benzoin</a:t>
            </a:r>
            <a:r>
              <a:rPr lang="en-US" dirty="0" smtClean="0">
                <a:latin typeface="Times New Roman" pitchFamily="18" charset="0"/>
                <a:cs typeface="Times New Roman" pitchFamily="18" charset="0"/>
              </a:rPr>
              <a:t>, &amp; as an inhalation, in treatment of upper respiratory tract infection. </a:t>
            </a:r>
          </a:p>
          <a:p>
            <a:r>
              <a:rPr lang="en-US" dirty="0" smtClean="0">
                <a:latin typeface="Times New Roman" pitchFamily="18" charset="0"/>
                <a:cs typeface="Times New Roman" pitchFamily="18" charset="0"/>
              </a:rPr>
              <a:t>Preferred to retard  the rancidity of fats &amp; oil in the preparation of benzoate lard. </a:t>
            </a:r>
          </a:p>
          <a:p>
            <a:r>
              <a:rPr lang="en-US" dirty="0" smtClean="0">
                <a:latin typeface="Times New Roman" pitchFamily="18" charset="0"/>
                <a:cs typeface="Times New Roman" pitchFamily="18" charset="0"/>
              </a:rPr>
              <a:t>Industrially, used to fix the odor of incense, soaps, perfumes &amp; several other cosmetics &amp; to mask the taste of pharmaceutical  preparations. </a:t>
            </a:r>
          </a:p>
          <a:p>
            <a:pPr>
              <a:buNone/>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08038"/>
          </a:xfrm>
        </p:spPr>
        <p:txBody>
          <a:bodyPr/>
          <a:lstStyle/>
          <a:p>
            <a:r>
              <a:rPr lang="en-US" dirty="0" smtClean="0">
                <a:latin typeface="Times New Roman" pitchFamily="18" charset="0"/>
                <a:cs typeface="Times New Roman" pitchFamily="18" charset="0"/>
              </a:rPr>
              <a:t>GINGER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305800" cy="5486400"/>
          </a:xfrm>
        </p:spPr>
        <p:txBody>
          <a:bodyPr>
            <a:normAutofit/>
          </a:bodyPr>
          <a:lstStyle/>
          <a:p>
            <a:r>
              <a:rPr lang="en-US" dirty="0" err="1" smtClean="0">
                <a:latin typeface="Times New Roman" pitchFamily="18" charset="0"/>
                <a:cs typeface="Times New Roman" pitchFamily="18" charset="0"/>
              </a:rPr>
              <a:t>Zingiber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Zingiberis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Sunthi</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B S: whole or cut, dried scrapped or </a:t>
            </a:r>
            <a:r>
              <a:rPr lang="en-US" dirty="0" err="1" smtClean="0">
                <a:latin typeface="Times New Roman" pitchFamily="18" charset="0"/>
                <a:cs typeface="Times New Roman" pitchFamily="18" charset="0"/>
              </a:rPr>
              <a:t>unscrapped</a:t>
            </a:r>
            <a:r>
              <a:rPr lang="en-US" dirty="0" smtClean="0">
                <a:latin typeface="Times New Roman" pitchFamily="18" charset="0"/>
                <a:cs typeface="Times New Roman" pitchFamily="18" charset="0"/>
              </a:rPr>
              <a:t> rhizomes of </a:t>
            </a:r>
            <a:r>
              <a:rPr lang="en-US" dirty="0" err="1" smtClean="0">
                <a:latin typeface="Times New Roman" pitchFamily="18" charset="0"/>
                <a:cs typeface="Times New Roman" pitchFamily="18" charset="0"/>
              </a:rPr>
              <a:t>Zingiber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officinale</a:t>
            </a:r>
            <a:r>
              <a:rPr lang="en-US" dirty="0" smtClean="0">
                <a:latin typeface="Times New Roman" pitchFamily="18" charset="0"/>
                <a:cs typeface="Times New Roman" pitchFamily="18" charset="0"/>
              </a:rPr>
              <a:t> , family </a:t>
            </a:r>
            <a:r>
              <a:rPr lang="en-US" dirty="0" err="1" smtClean="0">
                <a:latin typeface="Times New Roman" pitchFamily="18" charset="0"/>
                <a:cs typeface="Times New Roman" pitchFamily="18" charset="0"/>
              </a:rPr>
              <a:t>Zingiberaceae</a:t>
            </a:r>
            <a:r>
              <a:rPr lang="en-US" dirty="0" smtClean="0">
                <a:latin typeface="Times New Roman" pitchFamily="18" charset="0"/>
                <a:cs typeface="Times New Roman" pitchFamily="18" charset="0"/>
              </a:rPr>
              <a:t>. contain not less than 0.8 % of total </a:t>
            </a:r>
            <a:r>
              <a:rPr lang="en-US" dirty="0" err="1" smtClean="0">
                <a:latin typeface="Times New Roman" pitchFamily="18" charset="0"/>
                <a:cs typeface="Times New Roman" pitchFamily="18" charset="0"/>
              </a:rPr>
              <a:t>gingerols</a:t>
            </a:r>
            <a:r>
              <a:rPr lang="en-US" dirty="0" smtClean="0">
                <a:latin typeface="Times New Roman" pitchFamily="18" charset="0"/>
                <a:cs typeface="Times New Roman" pitchFamily="18" charset="0"/>
              </a:rPr>
              <a:t> on dried basis.  </a:t>
            </a:r>
          </a:p>
          <a:p>
            <a:r>
              <a:rPr lang="en-US" dirty="0" smtClean="0">
                <a:latin typeface="Times New Roman" pitchFamily="18" charset="0"/>
                <a:cs typeface="Times New Roman" pitchFamily="18" charset="0"/>
              </a:rPr>
              <a:t>G S: native of S E Asia, cultivated in Caribbean islands, Africa, Australia,  Mauritius, Jamaica, Taiwan &amp; India. </a:t>
            </a:r>
          </a:p>
          <a:p>
            <a:r>
              <a:rPr lang="en-US" dirty="0" smtClean="0">
                <a:latin typeface="Times New Roman" pitchFamily="18" charset="0"/>
                <a:cs typeface="Times New Roman" pitchFamily="18" charset="0"/>
              </a:rPr>
              <a:t>&gt; 35% of  world's production -India.  </a:t>
            </a:r>
          </a:p>
          <a:p>
            <a:pPr>
              <a:buNone/>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08038"/>
          </a:xfrm>
        </p:spPr>
        <p:txBody>
          <a:bodyPr/>
          <a:lstStyle/>
          <a:p>
            <a:r>
              <a:rPr lang="en-US" dirty="0" smtClean="0">
                <a:latin typeface="Times New Roman" pitchFamily="18" charset="0"/>
                <a:cs typeface="Times New Roman" pitchFamily="18" charset="0"/>
              </a:rPr>
              <a:t>GINGER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305800" cy="5486400"/>
          </a:xfrm>
        </p:spPr>
        <p:txBody>
          <a:bodyPr>
            <a:normAutofit/>
          </a:bodyPr>
          <a:lstStyle/>
          <a:p>
            <a:r>
              <a:rPr lang="en-US" dirty="0" smtClean="0">
                <a:latin typeface="Times New Roman" pitchFamily="18" charset="0"/>
                <a:cs typeface="Times New Roman" pitchFamily="18" charset="0"/>
              </a:rPr>
              <a:t>Cultivation &amp; Collection:   Approx, 25,000 hectares of land in India, production of about  25,000 tones of dry ginger annually. </a:t>
            </a:r>
          </a:p>
          <a:p>
            <a:r>
              <a:rPr lang="en-US" dirty="0" smtClean="0">
                <a:latin typeface="Times New Roman" pitchFamily="18" charset="0"/>
                <a:cs typeface="Times New Roman" pitchFamily="18" charset="0"/>
              </a:rPr>
              <a:t>In  Kerala, Assam, HP, Orissa, W B, Karnataka. </a:t>
            </a:r>
          </a:p>
          <a:p>
            <a:r>
              <a:rPr lang="en-US" dirty="0" smtClean="0">
                <a:latin typeface="Times New Roman" pitchFamily="18" charset="0"/>
                <a:cs typeface="Times New Roman" pitchFamily="18" charset="0"/>
              </a:rPr>
              <a:t>Needs warm humid  climate, heavy rainfall. at sea level, but  thrives best at altitude of 1000 - 1500 m. If no sufficient rainfall is available, proper arrangements for irrigation are necessary</a:t>
            </a:r>
          </a:p>
          <a:p>
            <a:pPr>
              <a:buNone/>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79438"/>
          </a:xfrm>
        </p:spPr>
        <p:txBody>
          <a:bodyPr>
            <a:normAutofit fontScale="90000"/>
          </a:bodyPr>
          <a:lstStyle/>
          <a:p>
            <a:r>
              <a:rPr lang="en-US" sz="3300" dirty="0" smtClean="0">
                <a:latin typeface="Times New Roman" pitchFamily="18" charset="0"/>
                <a:cs typeface="Times New Roman" pitchFamily="18" charset="0"/>
              </a:rPr>
              <a:t>Ginger Cultivation</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229600" cy="5638800"/>
          </a:xfrm>
        </p:spPr>
        <p:txBody>
          <a:bodyPr>
            <a:noAutofit/>
          </a:bodyPr>
          <a:lstStyle/>
          <a:p>
            <a:r>
              <a:rPr lang="en-US" sz="2300" dirty="0" smtClean="0">
                <a:latin typeface="Times New Roman" pitchFamily="18" charset="0"/>
                <a:cs typeface="Times New Roman" pitchFamily="18" charset="0"/>
              </a:rPr>
              <a:t>Sandy or clay or red loamy soils , by sowing rhizomes-June</a:t>
            </a:r>
          </a:p>
          <a:p>
            <a:r>
              <a:rPr lang="en-US" sz="2300" dirty="0" smtClean="0">
                <a:latin typeface="Times New Roman" pitchFamily="18" charset="0"/>
                <a:cs typeface="Times New Roman" pitchFamily="18" charset="0"/>
              </a:rPr>
              <a:t>Seed-rhizomes- cut into  small pieces &amp; with one living bud in each</a:t>
            </a:r>
          </a:p>
          <a:p>
            <a:r>
              <a:rPr lang="en-US" sz="2300" dirty="0" smtClean="0">
                <a:latin typeface="Times New Roman" pitchFamily="18" charset="0"/>
                <a:cs typeface="Times New Roman" pitchFamily="18" charset="0"/>
              </a:rPr>
              <a:t>About 1200 - 1400 kg ginger seed-rhizomes- per hectare. </a:t>
            </a:r>
          </a:p>
          <a:p>
            <a:r>
              <a:rPr lang="en-US" sz="2300" dirty="0" smtClean="0">
                <a:latin typeface="Times New Roman" pitchFamily="18" charset="0"/>
                <a:cs typeface="Times New Roman" pitchFamily="18" charset="0"/>
              </a:rPr>
              <a:t>It is soil exhausting crop, needs good qty of manures &amp; fertilizers</a:t>
            </a:r>
          </a:p>
          <a:p>
            <a:r>
              <a:rPr lang="en-US" sz="2300" dirty="0" smtClean="0">
                <a:latin typeface="Times New Roman" pitchFamily="18" charset="0"/>
                <a:cs typeface="Times New Roman" pitchFamily="18" charset="0"/>
              </a:rPr>
              <a:t>Superphosphate,  ammonium </a:t>
            </a:r>
            <a:r>
              <a:rPr lang="en-US" sz="2300" dirty="0" err="1" smtClean="0">
                <a:latin typeface="Times New Roman" pitchFamily="18" charset="0"/>
                <a:cs typeface="Times New Roman" pitchFamily="18" charset="0"/>
              </a:rPr>
              <a:t>sulphate</a:t>
            </a:r>
            <a:r>
              <a:rPr lang="en-US" sz="2300" dirty="0" smtClean="0">
                <a:latin typeface="Times New Roman" pitchFamily="18" charset="0"/>
                <a:cs typeface="Times New Roman" pitchFamily="18" charset="0"/>
              </a:rPr>
              <a:t> &amp; potash </a:t>
            </a:r>
          </a:p>
          <a:p>
            <a:r>
              <a:rPr lang="en-US" sz="2300" dirty="0" smtClean="0">
                <a:latin typeface="Times New Roman" pitchFamily="18" charset="0"/>
                <a:cs typeface="Times New Roman" pitchFamily="18" charset="0"/>
              </a:rPr>
              <a:t>Harvesting – 6 months, leaves become yellow. </a:t>
            </a:r>
          </a:p>
          <a:p>
            <a:r>
              <a:rPr lang="en-US" sz="2300" dirty="0" smtClean="0">
                <a:latin typeface="Times New Roman" pitchFamily="18" charset="0"/>
                <a:cs typeface="Times New Roman" pitchFamily="18" charset="0"/>
              </a:rPr>
              <a:t>By digging rhizomes. </a:t>
            </a:r>
          </a:p>
          <a:p>
            <a:r>
              <a:rPr lang="en-US" sz="2300" dirty="0" smtClean="0">
                <a:latin typeface="Times New Roman" pitchFamily="18" charset="0"/>
                <a:cs typeface="Times New Roman" pitchFamily="18" charset="0"/>
              </a:rPr>
              <a:t>Washed, dried , improves color, prevent further growth. </a:t>
            </a:r>
          </a:p>
          <a:p>
            <a:r>
              <a:rPr lang="en-US" sz="2300" dirty="0" smtClean="0">
                <a:latin typeface="Times New Roman" pitchFamily="18" charset="0"/>
                <a:cs typeface="Times New Roman" pitchFamily="18" charset="0"/>
              </a:rPr>
              <a:t>Rhizomes are scrapped, dried &amp; coated with inert calcium </a:t>
            </a:r>
            <a:r>
              <a:rPr lang="en-US" sz="2300" dirty="0" err="1" smtClean="0">
                <a:latin typeface="Times New Roman" pitchFamily="18" charset="0"/>
                <a:cs typeface="Times New Roman" pitchFamily="18" charset="0"/>
              </a:rPr>
              <a:t>sulphate</a:t>
            </a:r>
            <a:endParaRPr lang="en-US" sz="2300" dirty="0" smtClean="0">
              <a:latin typeface="Times New Roman" pitchFamily="18" charset="0"/>
              <a:cs typeface="Times New Roman" pitchFamily="18" charset="0"/>
            </a:endParaRPr>
          </a:p>
          <a:p>
            <a:r>
              <a:rPr lang="en-US" sz="2300" dirty="0" smtClean="0">
                <a:latin typeface="Times New Roman" pitchFamily="18" charset="0"/>
                <a:cs typeface="Times New Roman" pitchFamily="18" charset="0"/>
              </a:rPr>
              <a:t>Yield of 1500 kg/ hectare of green ginger </a:t>
            </a:r>
          </a:p>
          <a:p>
            <a:r>
              <a:rPr lang="en-US" sz="2300" dirty="0" smtClean="0">
                <a:latin typeface="Times New Roman" pitchFamily="18" charset="0"/>
                <a:cs typeface="Times New Roman" pitchFamily="18" charset="0"/>
              </a:rPr>
              <a:t>India ranks 1</a:t>
            </a:r>
            <a:r>
              <a:rPr lang="en-US" sz="2300" baseline="30000" dirty="0" smtClean="0">
                <a:latin typeface="Times New Roman" pitchFamily="18" charset="0"/>
                <a:cs typeface="Times New Roman" pitchFamily="18" charset="0"/>
              </a:rPr>
              <a:t>st</a:t>
            </a:r>
            <a:r>
              <a:rPr lang="en-US" sz="2300" dirty="0" smtClean="0">
                <a:latin typeface="Times New Roman" pitchFamily="18" charset="0"/>
                <a:cs typeface="Times New Roman" pitchFamily="18" charset="0"/>
              </a:rPr>
              <a:t> among ginger producing  countries of the world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normAutofit/>
          </a:bodyPr>
          <a:lstStyle/>
          <a:p>
            <a:r>
              <a:rPr lang="en-US" sz="3300" dirty="0" smtClean="0">
                <a:latin typeface="Times New Roman" pitchFamily="18" charset="0"/>
                <a:cs typeface="Times New Roman" pitchFamily="18" charset="0"/>
              </a:rPr>
              <a:t>Preparation of Dry Ginger</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305800" cy="5334000"/>
          </a:xfrm>
        </p:spPr>
        <p:txBody>
          <a:bodyPr>
            <a:normAutofit fontScale="92500" lnSpcReduction="20000"/>
          </a:bodyPr>
          <a:lstStyle/>
          <a:p>
            <a:r>
              <a:rPr lang="en-US" dirty="0" smtClean="0">
                <a:latin typeface="Times New Roman" pitchFamily="18" charset="0"/>
                <a:cs typeface="Times New Roman" pitchFamily="18" charset="0"/>
              </a:rPr>
              <a:t>Full grown ginger rhizomes, </a:t>
            </a:r>
            <a:r>
              <a:rPr lang="en-US" dirty="0" err="1" smtClean="0">
                <a:latin typeface="Times New Roman" pitchFamily="18" charset="0"/>
                <a:cs typeface="Times New Roman" pitchFamily="18" charset="0"/>
              </a:rPr>
              <a:t>digged</a:t>
            </a:r>
            <a:r>
              <a:rPr lang="en-US" dirty="0" smtClean="0">
                <a:latin typeface="Times New Roman" pitchFamily="18" charset="0"/>
                <a:cs typeface="Times New Roman" pitchFamily="18" charset="0"/>
              </a:rPr>
              <a:t>, washed, to remove earthy  matter, kept in water for 6-8 hrs, subjected to remove cork by </a:t>
            </a:r>
            <a:r>
              <a:rPr lang="en-US" dirty="0" err="1" smtClean="0">
                <a:latin typeface="Times New Roman" pitchFamily="18" charset="0"/>
                <a:cs typeface="Times New Roman" pitchFamily="18" charset="0"/>
              </a:rPr>
              <a:t>scrabing</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After removal of cork, washed again &amp;  kept in 2.0% lime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 for about 6 hrs., shifted to small closed rooms &amp; spread uniformly, exposed to fumes of  S for12 hrs., repeated 3 times </a:t>
            </a:r>
          </a:p>
          <a:p>
            <a:r>
              <a:rPr lang="en-US" dirty="0" smtClean="0">
                <a:latin typeface="Times New Roman" pitchFamily="18" charset="0"/>
                <a:cs typeface="Times New Roman" pitchFamily="18" charset="0"/>
              </a:rPr>
              <a:t>Then taken to perforated </a:t>
            </a:r>
            <a:r>
              <a:rPr lang="en-US" dirty="0" err="1" smtClean="0">
                <a:latin typeface="Times New Roman" pitchFamily="18" charset="0"/>
                <a:cs typeface="Times New Roman" pitchFamily="18" charset="0"/>
              </a:rPr>
              <a:t>galvenised</a:t>
            </a:r>
            <a:r>
              <a:rPr lang="en-US" dirty="0" smtClean="0">
                <a:latin typeface="Times New Roman" pitchFamily="18" charset="0"/>
                <a:cs typeface="Times New Roman" pitchFamily="18" charset="0"/>
              </a:rPr>
              <a:t> cages of 50 × 75 cm size, further  3 vessels containing each 20%, 25% and 50% </a:t>
            </a:r>
            <a:r>
              <a:rPr lang="en-US" dirty="0" err="1" smtClean="0">
                <a:latin typeface="Times New Roman" pitchFamily="18" charset="0"/>
                <a:cs typeface="Times New Roman" pitchFamily="18" charset="0"/>
              </a:rPr>
              <a:t>sol.of</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NaOH</a:t>
            </a:r>
            <a:r>
              <a:rPr lang="en-US" dirty="0" smtClean="0">
                <a:latin typeface="Times New Roman" pitchFamily="18" charset="0"/>
                <a:cs typeface="Times New Roman" pitchFamily="18" charset="0"/>
              </a:rPr>
              <a:t> w/v are  prepared. </a:t>
            </a:r>
          </a:p>
          <a:p>
            <a:r>
              <a:rPr lang="en-US" dirty="0" smtClean="0">
                <a:latin typeface="Times New Roman" pitchFamily="18" charset="0"/>
                <a:cs typeface="Times New Roman" pitchFamily="18" charset="0"/>
              </a:rPr>
              <a:t>Vessels containing </a:t>
            </a:r>
            <a:r>
              <a:rPr lang="en-US" dirty="0" err="1" smtClean="0">
                <a:latin typeface="Times New Roman" pitchFamily="18" charset="0"/>
                <a:cs typeface="Times New Roman" pitchFamily="18" charset="0"/>
              </a:rPr>
              <a:t>NaOH</a:t>
            </a:r>
            <a:r>
              <a:rPr lang="en-US" dirty="0" smtClean="0">
                <a:latin typeface="Times New Roman" pitchFamily="18" charset="0"/>
                <a:cs typeface="Times New Roman" pitchFamily="18" charset="0"/>
              </a:rPr>
              <a:t> sol. heated to boil solution.  </a:t>
            </a: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655638"/>
          </a:xfrm>
        </p:spPr>
        <p:txBody>
          <a:bodyPr>
            <a:normAutofit/>
          </a:bodyPr>
          <a:lstStyle/>
          <a:p>
            <a:r>
              <a:rPr lang="en-US" sz="3300" dirty="0" smtClean="0">
                <a:latin typeface="Times New Roman" pitchFamily="18" charset="0"/>
                <a:cs typeface="Times New Roman" pitchFamily="18" charset="0"/>
              </a:rPr>
              <a:t>RESINS</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9144000" cy="5943600"/>
          </a:xfrm>
        </p:spPr>
        <p:txBody>
          <a:bodyPr>
            <a:normAutofit/>
          </a:bodyPr>
          <a:lstStyle/>
          <a:p>
            <a:r>
              <a:rPr lang="en-US" sz="2600" dirty="0" smtClean="0">
                <a:latin typeface="Times New Roman" pitchFamily="18" charset="0"/>
                <a:cs typeface="Times New Roman" pitchFamily="18" charset="0"/>
              </a:rPr>
              <a:t>Resins : Solid/semisolid amorphous products of complex chemical nature containing </a:t>
            </a:r>
            <a:r>
              <a:rPr lang="en-US" sz="2600" dirty="0" smtClean="0">
                <a:solidFill>
                  <a:srgbClr val="FF0000"/>
                </a:solidFill>
                <a:latin typeface="Times New Roman" pitchFamily="18" charset="0"/>
                <a:cs typeface="Times New Roman" pitchFamily="18" charset="0"/>
              </a:rPr>
              <a:t>large number of C atom</a:t>
            </a:r>
            <a:r>
              <a:rPr lang="en-US" sz="2600"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These are mixture </a:t>
            </a:r>
            <a:r>
              <a:rPr lang="en-US" sz="2600" dirty="0" smtClean="0">
                <a:solidFill>
                  <a:srgbClr val="FF0000"/>
                </a:solidFill>
                <a:latin typeface="Times New Roman" pitchFamily="18" charset="0"/>
                <a:cs typeface="Times New Roman" pitchFamily="18" charset="0"/>
              </a:rPr>
              <a:t>of essential oil, oxygenated products of </a:t>
            </a:r>
            <a:r>
              <a:rPr lang="en-US" sz="2600" dirty="0" err="1" smtClean="0">
                <a:solidFill>
                  <a:srgbClr val="FF0000"/>
                </a:solidFill>
                <a:latin typeface="Times New Roman" pitchFamily="18" charset="0"/>
                <a:cs typeface="Times New Roman" pitchFamily="18" charset="0"/>
              </a:rPr>
              <a:t>terpenes</a:t>
            </a:r>
            <a:r>
              <a:rPr lang="en-US" sz="2600" dirty="0" smtClean="0">
                <a:solidFill>
                  <a:srgbClr val="FF0000"/>
                </a:solidFill>
                <a:latin typeface="Times New Roman" pitchFamily="18" charset="0"/>
                <a:cs typeface="Times New Roman" pitchFamily="18" charset="0"/>
              </a:rPr>
              <a:t> &amp; carboxylic acids</a:t>
            </a:r>
            <a:r>
              <a:rPr lang="en-US" sz="2600"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Source: Natural- found in Most of the plant parts  or </a:t>
            </a:r>
            <a:r>
              <a:rPr lang="en-US" sz="2600" dirty="0" err="1" smtClean="0">
                <a:latin typeface="Times New Roman" pitchFamily="18" charset="0"/>
                <a:cs typeface="Times New Roman" pitchFamily="18" charset="0"/>
              </a:rPr>
              <a:t>exudate</a:t>
            </a:r>
            <a:r>
              <a:rPr lang="en-US" sz="2600" dirty="0" smtClean="0">
                <a:latin typeface="Times New Roman" pitchFamily="18" charset="0"/>
                <a:cs typeface="Times New Roman" pitchFamily="18" charset="0"/>
              </a:rPr>
              <a:t> of plant because of injury or incision made</a:t>
            </a:r>
          </a:p>
          <a:p>
            <a:r>
              <a:rPr lang="en-US" sz="2600" dirty="0" smtClean="0">
                <a:latin typeface="Times New Roman" pitchFamily="18" charset="0"/>
                <a:cs typeface="Times New Roman" pitchFamily="18" charset="0"/>
              </a:rPr>
              <a:t>Ex: In plants: </a:t>
            </a:r>
            <a:r>
              <a:rPr lang="en-US" sz="2600" dirty="0" err="1" smtClean="0">
                <a:latin typeface="Times New Roman" pitchFamily="18" charset="0"/>
                <a:cs typeface="Times New Roman" pitchFamily="18" charset="0"/>
              </a:rPr>
              <a:t>Asafoetida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Hing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Benzoin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lobaan</a:t>
            </a:r>
            <a:r>
              <a:rPr lang="en-US" sz="2600" dirty="0" smtClean="0">
                <a:latin typeface="Times New Roman" pitchFamily="18" charset="0"/>
                <a:cs typeface="Times New Roman" pitchFamily="18" charset="0"/>
              </a:rPr>
              <a:t>), Ginger, </a:t>
            </a:r>
            <a:r>
              <a:rPr lang="en-US" sz="2600" dirty="0" err="1" smtClean="0">
                <a:latin typeface="Times New Roman" pitchFamily="18" charset="0"/>
                <a:cs typeface="Times New Roman" pitchFamily="18" charset="0"/>
              </a:rPr>
              <a:t>Podophyllum</a:t>
            </a:r>
            <a:r>
              <a:rPr lang="en-US" sz="2600" dirty="0" smtClean="0">
                <a:latin typeface="Times New Roman" pitchFamily="18" charset="0"/>
                <a:cs typeface="Times New Roman" pitchFamily="18" charset="0"/>
              </a:rPr>
              <a:t>, Capsicum etc</a:t>
            </a:r>
          </a:p>
          <a:p>
            <a:r>
              <a:rPr lang="en-US" sz="2600" dirty="0" smtClean="0">
                <a:latin typeface="Times New Roman" pitchFamily="18" charset="0"/>
                <a:cs typeface="Times New Roman" pitchFamily="18" charset="0"/>
              </a:rPr>
              <a:t>From animals: Shellac (Lac), From Fossils ex: Copal </a:t>
            </a:r>
          </a:p>
          <a:p>
            <a:r>
              <a:rPr lang="en-US" sz="2600" dirty="0" smtClean="0">
                <a:latin typeface="Times New Roman" pitchFamily="18" charset="0"/>
                <a:cs typeface="Times New Roman" pitchFamily="18" charset="0"/>
              </a:rPr>
              <a:t>Distributes mainly in </a:t>
            </a:r>
            <a:r>
              <a:rPr lang="en-US" sz="2600" dirty="0" err="1" smtClean="0">
                <a:latin typeface="Times New Roman" pitchFamily="18" charset="0"/>
                <a:cs typeface="Times New Roman" pitchFamily="18" charset="0"/>
              </a:rPr>
              <a:t>Spermatophyta</a:t>
            </a:r>
            <a:r>
              <a:rPr lang="en-US" sz="2600" dirty="0" smtClean="0">
                <a:latin typeface="Times New Roman" pitchFamily="18" charset="0"/>
                <a:cs typeface="Times New Roman" pitchFamily="18" charset="0"/>
              </a:rPr>
              <a:t> i.e. seed plants, sometimes in ferns (</a:t>
            </a:r>
            <a:r>
              <a:rPr lang="en-US" sz="2600" dirty="0" err="1" smtClean="0">
                <a:latin typeface="Times New Roman" pitchFamily="18" charset="0"/>
                <a:cs typeface="Times New Roman" pitchFamily="18" charset="0"/>
              </a:rPr>
              <a:t>Pteridophyta</a:t>
            </a:r>
            <a:r>
              <a:rPr lang="en-US" sz="2600"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In higher plants- they are end products of their metabolites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08038"/>
          </a:xfrm>
        </p:spPr>
        <p:txBody>
          <a:bodyPr>
            <a:normAutofit/>
          </a:bodyPr>
          <a:lstStyle/>
          <a:p>
            <a:r>
              <a:rPr lang="en-US" sz="3300" dirty="0" smtClean="0">
                <a:latin typeface="Times New Roman" pitchFamily="18" charset="0"/>
                <a:cs typeface="Times New Roman" pitchFamily="18" charset="0"/>
              </a:rPr>
              <a:t>Preparation of Dry Ginger</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305800" cy="5334000"/>
          </a:xfrm>
        </p:spPr>
        <p:txBody>
          <a:bodyPr>
            <a:normAutofit/>
          </a:bodyPr>
          <a:lstStyle/>
          <a:p>
            <a:r>
              <a:rPr lang="en-US" dirty="0" smtClean="0">
                <a:latin typeface="Times New Roman" pitchFamily="18" charset="0"/>
                <a:cs typeface="Times New Roman" pitchFamily="18" charset="0"/>
              </a:rPr>
              <a:t>Cages containing ginger-dipped in each sol. in ascending order conc. for not more 5 minutes in each.</a:t>
            </a:r>
          </a:p>
          <a:p>
            <a:r>
              <a:rPr lang="en-US" dirty="0" smtClean="0">
                <a:latin typeface="Times New Roman" pitchFamily="18" charset="0"/>
                <a:cs typeface="Times New Roman" pitchFamily="18" charset="0"/>
              </a:rPr>
              <a:t>Alkali treated rhizomes-passed in another vessels with 4.0% (w/v) citric acid sol, &amp; kept for two hrs. </a:t>
            </a:r>
          </a:p>
          <a:p>
            <a:r>
              <a:rPr lang="en-US" dirty="0" smtClean="0">
                <a:latin typeface="Times New Roman" pitchFamily="18" charset="0"/>
                <a:cs typeface="Times New Roman" pitchFamily="18" charset="0"/>
              </a:rPr>
              <a:t>The rhizomes are washed properly, kept  on pavements to dry. Sun dry  or in oven </a:t>
            </a:r>
          </a:p>
          <a:p>
            <a:r>
              <a:rPr lang="en-US" dirty="0" smtClean="0">
                <a:latin typeface="Times New Roman" pitchFamily="18" charset="0"/>
                <a:cs typeface="Times New Roman" pitchFamily="18" charset="0"/>
              </a:rPr>
              <a:t>Dried ginger sent to market in suitable packing </a:t>
            </a: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08038"/>
          </a:xfrm>
        </p:spPr>
        <p:txBody>
          <a:bodyPr>
            <a:normAutofit/>
          </a:bodyPr>
          <a:lstStyle/>
          <a:p>
            <a:r>
              <a:rPr lang="en-US" sz="3300" dirty="0" smtClean="0">
                <a:latin typeface="Times New Roman" pitchFamily="18" charset="0"/>
                <a:cs typeface="Times New Roman" pitchFamily="18" charset="0"/>
              </a:rPr>
              <a:t>Macroscopic Characters </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r>
              <a:rPr lang="en-US" dirty="0" smtClean="0">
                <a:latin typeface="Times New Roman" pitchFamily="18" charset="0"/>
                <a:cs typeface="Times New Roman" pitchFamily="18" charset="0"/>
              </a:rPr>
              <a:t>Color - Externally, buff color  Odor-Agreeable, aromatic. Taste – Agreeable, pungent.  Size - Rhizomes of ginger are about 5-15×1.5-6.5 cm.  Shape - laterally compressed, bearing  short flat, ovate &amp; oblique branches on the upper  side, with bud at apex.  </a:t>
            </a:r>
          </a:p>
          <a:p>
            <a:r>
              <a:rPr lang="en-US" dirty="0" smtClean="0">
                <a:latin typeface="Times New Roman" pitchFamily="18" charset="0"/>
                <a:cs typeface="Times New Roman" pitchFamily="18" charset="0"/>
              </a:rPr>
              <a:t>Fracture – Short &amp; fibrous. </a:t>
            </a:r>
          </a:p>
          <a:p>
            <a:r>
              <a:rPr lang="en-US" dirty="0" smtClean="0">
                <a:latin typeface="Times New Roman" pitchFamily="18" charset="0"/>
                <a:cs typeface="Times New Roman" pitchFamily="18" charset="0"/>
              </a:rPr>
              <a:t>Longitudinal striations &amp; occasional projecting </a:t>
            </a:r>
            <a:r>
              <a:rPr lang="en-US" dirty="0" err="1" smtClean="0">
                <a:latin typeface="Times New Roman" pitchFamily="18" charset="0"/>
                <a:cs typeface="Times New Roman" pitchFamily="18" charset="0"/>
              </a:rPr>
              <a:t>fibres</a:t>
            </a:r>
            <a:r>
              <a:rPr lang="en-US" dirty="0" smtClean="0">
                <a:latin typeface="Times New Roman" pitchFamily="18" charset="0"/>
                <a:cs typeface="Times New Roman" pitchFamily="18" charset="0"/>
              </a:rPr>
              <a:t> present on surface </a:t>
            </a:r>
          </a:p>
          <a:p>
            <a:r>
              <a:rPr lang="en-US" dirty="0" smtClean="0">
                <a:latin typeface="Times New Roman" pitchFamily="18" charset="0"/>
                <a:cs typeface="Times New Roman" pitchFamily="18" charset="0"/>
              </a:rPr>
              <a:t>Transversely cut surface shows well marked endodermis &amp; stele. </a:t>
            </a: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3300" dirty="0" smtClean="0">
                <a:latin typeface="Times New Roman" pitchFamily="18" charset="0"/>
                <a:cs typeface="Times New Roman" pitchFamily="18" charset="0"/>
              </a:rPr>
              <a:t>Chemical Constituents </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8382000" cy="5181600"/>
          </a:xfrm>
        </p:spPr>
        <p:txBody>
          <a:bodyPr>
            <a:normAutofit/>
          </a:bodyPr>
          <a:lstStyle/>
          <a:p>
            <a:r>
              <a:rPr lang="en-US" sz="2700" dirty="0" smtClean="0">
                <a:latin typeface="Times New Roman" pitchFamily="18" charset="0"/>
                <a:cs typeface="Times New Roman" pitchFamily="18" charset="0"/>
              </a:rPr>
              <a:t>Volatile oil (1 -4%), starch (40-60%),  fat (10%), </a:t>
            </a:r>
            <a:r>
              <a:rPr lang="en-US" sz="2700" dirty="0" err="1" smtClean="0">
                <a:latin typeface="Times New Roman" pitchFamily="18" charset="0"/>
                <a:cs typeface="Times New Roman" pitchFamily="18" charset="0"/>
              </a:rPr>
              <a:t>fibre</a:t>
            </a:r>
            <a:r>
              <a:rPr lang="en-US" sz="2700" dirty="0" smtClean="0">
                <a:latin typeface="Times New Roman" pitchFamily="18" charset="0"/>
                <a:cs typeface="Times New Roman" pitchFamily="18" charset="0"/>
              </a:rPr>
              <a:t> (5 %), inorganic material (6%), residual  moisture (10 %) &amp; acrid resinous matter (5-8 %). </a:t>
            </a:r>
          </a:p>
          <a:p>
            <a:r>
              <a:rPr lang="en-US" sz="2700" dirty="0" smtClean="0">
                <a:latin typeface="Times New Roman" pitchFamily="18" charset="0"/>
                <a:cs typeface="Times New Roman" pitchFamily="18" charset="0"/>
              </a:rPr>
              <a:t>Ginger oil: </a:t>
            </a:r>
            <a:r>
              <a:rPr lang="en-US" sz="2700" dirty="0" err="1" smtClean="0">
                <a:latin typeface="Times New Roman" pitchFamily="18" charset="0"/>
                <a:cs typeface="Times New Roman" pitchFamily="18" charset="0"/>
              </a:rPr>
              <a:t>monoterpene</a:t>
            </a:r>
            <a:r>
              <a:rPr lang="en-US" sz="2700" dirty="0" smtClean="0">
                <a:latin typeface="Times New Roman" pitchFamily="18" charset="0"/>
                <a:cs typeface="Times New Roman" pitchFamily="18" charset="0"/>
              </a:rPr>
              <a:t> hydrocarbons, </a:t>
            </a:r>
            <a:r>
              <a:rPr lang="en-US" sz="2700" dirty="0" err="1" smtClean="0">
                <a:latin typeface="Times New Roman" pitchFamily="18" charset="0"/>
                <a:cs typeface="Times New Roman" pitchFamily="18" charset="0"/>
              </a:rPr>
              <a:t>sesquiterpene</a:t>
            </a:r>
            <a:r>
              <a:rPr lang="en-US" sz="2700" dirty="0" smtClean="0">
                <a:latin typeface="Times New Roman" pitchFamily="18" charset="0"/>
                <a:cs typeface="Times New Roman" pitchFamily="18" charset="0"/>
              </a:rPr>
              <a:t> hydrocarbons,  oxygenated mono and </a:t>
            </a:r>
            <a:r>
              <a:rPr lang="en-US" sz="2700" dirty="0" err="1" smtClean="0">
                <a:latin typeface="Times New Roman" pitchFamily="18" charset="0"/>
                <a:cs typeface="Times New Roman" pitchFamily="18" charset="0"/>
              </a:rPr>
              <a:t>sesquiterpenes</a:t>
            </a:r>
            <a:r>
              <a:rPr lang="en-US" sz="2700" dirty="0" smtClean="0">
                <a:latin typeface="Times New Roman" pitchFamily="18" charset="0"/>
                <a:cs typeface="Times New Roman" pitchFamily="18" charset="0"/>
              </a:rPr>
              <a:t>, &amp; phenyl </a:t>
            </a:r>
            <a:r>
              <a:rPr lang="en-US" sz="2700" dirty="0" err="1" smtClean="0">
                <a:latin typeface="Times New Roman" pitchFamily="18" charset="0"/>
                <a:cs typeface="Times New Roman" pitchFamily="18" charset="0"/>
              </a:rPr>
              <a:t>propanoids</a:t>
            </a:r>
            <a:r>
              <a:rPr lang="en-US" sz="2700" dirty="0" smtClean="0">
                <a:latin typeface="Times New Roman" pitchFamily="18" charset="0"/>
                <a:cs typeface="Times New Roman" pitchFamily="18" charset="0"/>
              </a:rPr>
              <a:t>.  </a:t>
            </a:r>
          </a:p>
          <a:p>
            <a:r>
              <a:rPr lang="en-US" sz="2700" dirty="0" err="1" smtClean="0">
                <a:latin typeface="Times New Roman" pitchFamily="18" charset="0"/>
                <a:cs typeface="Times New Roman" pitchFamily="18" charset="0"/>
              </a:rPr>
              <a:t>Sesquiterpene</a:t>
            </a:r>
            <a:r>
              <a:rPr lang="en-US" sz="2700" dirty="0" smtClean="0">
                <a:latin typeface="Times New Roman" pitchFamily="18" charset="0"/>
                <a:cs typeface="Times New Roman" pitchFamily="18" charset="0"/>
              </a:rPr>
              <a:t> hydrocarbon content of all types of ginger oil from  different countries is almost same &amp; includes </a:t>
            </a:r>
            <a:r>
              <a:rPr lang="el-GR" sz="2700" dirty="0" smtClean="0">
                <a:latin typeface="Times New Roman" pitchFamily="18" charset="0"/>
                <a:cs typeface="Times New Roman" pitchFamily="18" charset="0"/>
              </a:rPr>
              <a:t>α-</a:t>
            </a:r>
            <a:r>
              <a:rPr lang="en-US" sz="2700" dirty="0" err="1" smtClean="0">
                <a:latin typeface="Times New Roman" pitchFamily="18" charset="0"/>
                <a:cs typeface="Times New Roman" pitchFamily="18" charset="0"/>
              </a:rPr>
              <a:t>zingiberene</a:t>
            </a:r>
            <a:r>
              <a:rPr lang="en-US" sz="2700" dirty="0" smtClean="0">
                <a:latin typeface="Times New Roman" pitchFamily="18" charset="0"/>
                <a:cs typeface="Times New Roman" pitchFamily="18" charset="0"/>
              </a:rPr>
              <a:t>,  </a:t>
            </a:r>
            <a:r>
              <a:rPr lang="el-GR" sz="2700" dirty="0" smtClean="0">
                <a:latin typeface="Times New Roman" pitchFamily="18" charset="0"/>
                <a:cs typeface="Times New Roman" pitchFamily="18" charset="0"/>
              </a:rPr>
              <a:t>β-</a:t>
            </a:r>
            <a:r>
              <a:rPr lang="en-US" sz="2700" dirty="0" err="1" smtClean="0">
                <a:latin typeface="Times New Roman" pitchFamily="18" charset="0"/>
                <a:cs typeface="Times New Roman" pitchFamily="18" charset="0"/>
              </a:rPr>
              <a:t>bisabolene</a:t>
            </a:r>
            <a:r>
              <a:rPr lang="en-US" sz="2700" dirty="0" smtClean="0">
                <a:latin typeface="Times New Roman" pitchFamily="18" charset="0"/>
                <a:cs typeface="Times New Roman" pitchFamily="18" charset="0"/>
              </a:rPr>
              <a:t>, </a:t>
            </a:r>
            <a:r>
              <a:rPr lang="el-GR" sz="2700" dirty="0" smtClean="0">
                <a:latin typeface="Times New Roman" pitchFamily="18" charset="0"/>
                <a:cs typeface="Times New Roman" pitchFamily="18" charset="0"/>
              </a:rPr>
              <a:t>α-</a:t>
            </a:r>
            <a:r>
              <a:rPr lang="en-US" sz="2700" dirty="0" err="1" smtClean="0">
                <a:latin typeface="Times New Roman" pitchFamily="18" charset="0"/>
                <a:cs typeface="Times New Roman" pitchFamily="18" charset="0"/>
              </a:rPr>
              <a:t>farnesene</a:t>
            </a:r>
            <a:r>
              <a:rPr lang="en-US" sz="2700" dirty="0" smtClean="0">
                <a:latin typeface="Times New Roman" pitchFamily="18" charset="0"/>
                <a:cs typeface="Times New Roman" pitchFamily="18" charset="0"/>
              </a:rPr>
              <a:t>, </a:t>
            </a:r>
            <a:r>
              <a:rPr lang="el-GR" sz="2700" dirty="0" smtClean="0">
                <a:latin typeface="Times New Roman" pitchFamily="18" charset="0"/>
                <a:cs typeface="Times New Roman" pitchFamily="18" charset="0"/>
              </a:rPr>
              <a:t>β-</a:t>
            </a:r>
            <a:r>
              <a:rPr lang="en-US" sz="2700" dirty="0" err="1" smtClean="0">
                <a:latin typeface="Times New Roman" pitchFamily="18" charset="0"/>
                <a:cs typeface="Times New Roman" pitchFamily="18" charset="0"/>
              </a:rPr>
              <a:t>sesquiphellandrene</a:t>
            </a:r>
            <a:r>
              <a:rPr lang="en-US" sz="2700" dirty="0" smtClean="0">
                <a:latin typeface="Times New Roman" pitchFamily="18" charset="0"/>
                <a:cs typeface="Times New Roman" pitchFamily="18" charset="0"/>
              </a:rPr>
              <a:t> &amp; </a:t>
            </a:r>
            <a:r>
              <a:rPr lang="el-GR" sz="2700" dirty="0" smtClean="0">
                <a:latin typeface="Times New Roman" pitchFamily="18" charset="0"/>
                <a:cs typeface="Times New Roman" pitchFamily="18" charset="0"/>
              </a:rPr>
              <a:t>α-</a:t>
            </a:r>
            <a:r>
              <a:rPr lang="en-US" sz="2700" dirty="0" err="1" smtClean="0">
                <a:latin typeface="Times New Roman" pitchFamily="18" charset="0"/>
                <a:cs typeface="Times New Roman" pitchFamily="18" charset="0"/>
              </a:rPr>
              <a:t>curcumene</a:t>
            </a:r>
            <a:r>
              <a:rPr lang="en-US" sz="2700" dirty="0" smtClean="0">
                <a:latin typeface="Times New Roman" pitchFamily="18" charset="0"/>
                <a:cs typeface="Times New Roman" pitchFamily="18" charset="0"/>
              </a:rPr>
              <a:t>.</a:t>
            </a:r>
          </a:p>
          <a:p>
            <a:pPr>
              <a:buNone/>
            </a:pPr>
            <a:endParaRPr lang="en-US" sz="27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31838"/>
          </a:xfrm>
        </p:spPr>
        <p:txBody>
          <a:bodyPr>
            <a:normAutofit fontScale="90000"/>
          </a:bodyPr>
          <a:lstStyle/>
          <a:p>
            <a:r>
              <a:rPr lang="en-US" dirty="0" smtClean="0">
                <a:latin typeface="Times New Roman" pitchFamily="18" charset="0"/>
                <a:cs typeface="Times New Roman" pitchFamily="18" charset="0"/>
              </a:rPr>
              <a:t>Chemical Constituents </a:t>
            </a:r>
            <a:endParaRPr lang="en-US" dirty="0"/>
          </a:p>
        </p:txBody>
      </p:sp>
      <p:sp>
        <p:nvSpPr>
          <p:cNvPr id="3" name="Content Placeholder 2"/>
          <p:cNvSpPr>
            <a:spLocks noGrp="1"/>
          </p:cNvSpPr>
          <p:nvPr>
            <p:ph idx="1"/>
          </p:nvPr>
        </p:nvSpPr>
        <p:spPr>
          <a:xfrm>
            <a:off x="457200" y="1066800"/>
            <a:ext cx="8229600" cy="5410199"/>
          </a:xfrm>
        </p:spPr>
        <p:txBody>
          <a:bodyPr>
            <a:noAutofit/>
          </a:bodyPr>
          <a:lstStyle/>
          <a:p>
            <a:r>
              <a:rPr lang="en-US" sz="2600" dirty="0" smtClean="0">
                <a:latin typeface="Times New Roman" pitchFamily="18" charset="0"/>
                <a:cs typeface="Times New Roman" pitchFamily="18" charset="0"/>
              </a:rPr>
              <a:t>Aroma &amp; flavor-main characters of ginger. </a:t>
            </a:r>
          </a:p>
          <a:p>
            <a:r>
              <a:rPr lang="en-US" sz="2600" dirty="0" smtClean="0">
                <a:latin typeface="Times New Roman" pitchFamily="18" charset="0"/>
                <a:cs typeface="Times New Roman" pitchFamily="18" charset="0"/>
              </a:rPr>
              <a:t>Aroma- due to fragrant principles of volatile oil </a:t>
            </a:r>
          </a:p>
          <a:p>
            <a:r>
              <a:rPr lang="en-US" sz="2600" dirty="0" smtClean="0">
                <a:latin typeface="Times New Roman" pitchFamily="18" charset="0"/>
                <a:cs typeface="Times New Roman" pitchFamily="18" charset="0"/>
              </a:rPr>
              <a:t>Flavor, pungency &amp; pharmacological action is exerted by </a:t>
            </a:r>
            <a:r>
              <a:rPr lang="en-US" sz="2600" dirty="0" err="1" smtClean="0">
                <a:latin typeface="Times New Roman" pitchFamily="18" charset="0"/>
                <a:cs typeface="Times New Roman" pitchFamily="18" charset="0"/>
              </a:rPr>
              <a:t>phenolic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ketones</a:t>
            </a:r>
            <a:r>
              <a:rPr lang="en-US" sz="2600" dirty="0" smtClean="0">
                <a:latin typeface="Times New Roman" pitchFamily="18" charset="0"/>
                <a:cs typeface="Times New Roman" pitchFamily="18" charset="0"/>
              </a:rPr>
              <a:t>  of oleo-resin. </a:t>
            </a:r>
          </a:p>
          <a:p>
            <a:r>
              <a:rPr lang="en-US" sz="2600" dirty="0" smtClean="0">
                <a:latin typeface="Times New Roman" pitchFamily="18" charset="0"/>
                <a:cs typeface="Times New Roman" pitchFamily="18" charset="0"/>
              </a:rPr>
              <a:t>Components of volatile oil- isometric </a:t>
            </a:r>
            <a:r>
              <a:rPr lang="en-US" sz="2600" dirty="0" err="1" smtClean="0">
                <a:latin typeface="Times New Roman" pitchFamily="18" charset="0"/>
                <a:cs typeface="Times New Roman" pitchFamily="18" charset="0"/>
              </a:rPr>
              <a:t>terpenic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aldehydes</a:t>
            </a:r>
            <a:r>
              <a:rPr lang="en-US" sz="2600" dirty="0" smtClean="0">
                <a:latin typeface="Times New Roman" pitchFamily="18" charset="0"/>
                <a:cs typeface="Times New Roman" pitchFamily="18" charset="0"/>
              </a:rPr>
              <a:t> ex. Geranial &amp; </a:t>
            </a:r>
            <a:r>
              <a:rPr lang="en-US" sz="2600" dirty="0" err="1" smtClean="0">
                <a:latin typeface="Times New Roman" pitchFamily="18" charset="0"/>
                <a:cs typeface="Times New Roman" pitchFamily="18" charset="0"/>
              </a:rPr>
              <a:t>citral</a:t>
            </a:r>
            <a:r>
              <a:rPr lang="en-US" sz="2600" dirty="0" smtClean="0">
                <a:latin typeface="Times New Roman" pitchFamily="18" charset="0"/>
                <a:cs typeface="Times New Roman" pitchFamily="18" charset="0"/>
              </a:rPr>
              <a:t>, cause delicate, lemony aroma. </a:t>
            </a:r>
          </a:p>
          <a:p>
            <a:r>
              <a:rPr lang="en-US" sz="2600" dirty="0" smtClean="0">
                <a:latin typeface="Times New Roman" pitchFamily="18" charset="0"/>
                <a:cs typeface="Times New Roman" pitchFamily="18" charset="0"/>
              </a:rPr>
              <a:t>Few </a:t>
            </a:r>
            <a:r>
              <a:rPr lang="en-US" sz="2600" dirty="0" err="1" smtClean="0">
                <a:latin typeface="Times New Roman" pitchFamily="18" charset="0"/>
                <a:cs typeface="Times New Roman" pitchFamily="18" charset="0"/>
              </a:rPr>
              <a:t>sesquiterpene</a:t>
            </a:r>
            <a:r>
              <a:rPr lang="en-US" sz="2600" dirty="0" smtClean="0">
                <a:latin typeface="Times New Roman" pitchFamily="18" charset="0"/>
                <a:cs typeface="Times New Roman" pitchFamily="18" charset="0"/>
              </a:rPr>
              <a:t> oil hydrocarbons- believed to exert spicy note.  </a:t>
            </a:r>
          </a:p>
          <a:p>
            <a:r>
              <a:rPr lang="en-US" sz="2600" dirty="0" err="1" smtClean="0">
                <a:latin typeface="Times New Roman" pitchFamily="18" charset="0"/>
                <a:cs typeface="Times New Roman" pitchFamily="18" charset="0"/>
              </a:rPr>
              <a:t>Phenolic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ketones</a:t>
            </a:r>
            <a:r>
              <a:rPr lang="en-US" sz="2600" dirty="0" smtClean="0">
                <a:latin typeface="Times New Roman" pitchFamily="18" charset="0"/>
                <a:cs typeface="Times New Roman" pitchFamily="18" charset="0"/>
              </a:rPr>
              <a:t> of oleo resin include </a:t>
            </a:r>
            <a:r>
              <a:rPr lang="en-US" sz="2600" dirty="0" err="1" smtClean="0">
                <a:latin typeface="Times New Roman" pitchFamily="18" charset="0"/>
                <a:cs typeface="Times New Roman" pitchFamily="18" charset="0"/>
              </a:rPr>
              <a:t>gingerols</a:t>
            </a:r>
            <a:endParaRPr lang="en-US" sz="2600" dirty="0" smtClean="0">
              <a:latin typeface="Times New Roman" pitchFamily="18" charset="0"/>
              <a:cs typeface="Times New Roman" pitchFamily="18" charset="0"/>
            </a:endParaRPr>
          </a:p>
          <a:p>
            <a:pPr>
              <a:buNone/>
            </a:pPr>
            <a:r>
              <a:rPr lang="en-US" sz="2600" dirty="0" smtClean="0">
                <a:latin typeface="Times New Roman" pitchFamily="18" charset="0"/>
                <a:cs typeface="Times New Roman" pitchFamily="18" charset="0"/>
              </a:rPr>
              <a:t>	like </a:t>
            </a:r>
            <a:r>
              <a:rPr lang="en-US" sz="2600" dirty="0" err="1" smtClean="0">
                <a:latin typeface="Times New Roman" pitchFamily="18" charset="0"/>
                <a:cs typeface="Times New Roman" pitchFamily="18" charset="0"/>
              </a:rPr>
              <a:t>shogaols</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zingerone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paradols</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gingediols</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hexahydrocurcumin</a:t>
            </a:r>
            <a:r>
              <a:rPr lang="en-US" sz="2600" dirty="0" smtClean="0">
                <a:latin typeface="Times New Roman" pitchFamily="18" charset="0"/>
                <a:cs typeface="Times New Roman" pitchFamily="18" charset="0"/>
              </a:rPr>
              <a:t> &amp; o-methyl ethers of these compounds. </a:t>
            </a:r>
          </a:p>
          <a:p>
            <a:pPr>
              <a:buNone/>
            </a:pPr>
            <a:r>
              <a:rPr lang="en-US" sz="2600" dirty="0" smtClean="0">
                <a:latin typeface="Times New Roman" pitchFamily="18" charset="0"/>
                <a:cs typeface="Times New Roman" pitchFamily="18" charset="0"/>
              </a:rPr>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2050" name="Picture 2"/>
          <p:cNvPicPr>
            <a:picLocks noChangeAspect="1" noChangeArrowheads="1"/>
          </p:cNvPicPr>
          <p:nvPr/>
        </p:nvPicPr>
        <p:blipFill>
          <a:blip r:embed="rId2"/>
          <a:srcRect l="67059" t="43750" r="20000" b="30209"/>
          <a:stretch>
            <a:fillRect/>
          </a:stretch>
        </p:blipFill>
        <p:spPr bwMode="auto">
          <a:xfrm>
            <a:off x="7239000" y="4191000"/>
            <a:ext cx="1905000" cy="216477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457200"/>
          </a:xfrm>
        </p:spPr>
        <p:txBody>
          <a:bodyPr>
            <a:normAutofit fontScale="90000"/>
          </a:bodyPr>
          <a:lstStyle/>
          <a:p>
            <a:r>
              <a:rPr lang="en-US" sz="3300" dirty="0" smtClean="0">
                <a:latin typeface="Times New Roman" pitchFamily="18" charset="0"/>
                <a:cs typeface="Times New Roman" pitchFamily="18" charset="0"/>
              </a:rPr>
              <a:t>Uses</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685800"/>
            <a:ext cx="8305800" cy="5943600"/>
          </a:xfrm>
        </p:spPr>
        <p:txBody>
          <a:bodyPr>
            <a:noAutofit/>
          </a:bodyPr>
          <a:lstStyle/>
          <a:p>
            <a:r>
              <a:rPr lang="en-US" sz="2300" dirty="0" smtClean="0">
                <a:latin typeface="Times New Roman" pitchFamily="18" charset="0"/>
                <a:cs typeface="Times New Roman" pitchFamily="18" charset="0"/>
              </a:rPr>
              <a:t>stomachic, an aromatic, carminative, stimulant &amp; flavoring agent  </a:t>
            </a:r>
          </a:p>
          <a:p>
            <a:r>
              <a:rPr lang="en-US" sz="2300" dirty="0" smtClean="0">
                <a:latin typeface="Times New Roman" pitchFamily="18" charset="0"/>
                <a:cs typeface="Times New Roman" pitchFamily="18" charset="0"/>
              </a:rPr>
              <a:t>Ginger oil -in mouth washes, ginger beverages &amp; liquors</a:t>
            </a:r>
          </a:p>
          <a:p>
            <a:r>
              <a:rPr lang="en-US" sz="2300" dirty="0" smtClean="0">
                <a:latin typeface="Times New Roman" pitchFamily="18" charset="0"/>
                <a:cs typeface="Times New Roman" pitchFamily="18" charset="0"/>
              </a:rPr>
              <a:t>Ginger powder- effective in motion sickness. </a:t>
            </a:r>
          </a:p>
          <a:p>
            <a:r>
              <a:rPr lang="en-US" sz="2300" dirty="0" smtClean="0">
                <a:latin typeface="Times New Roman" pitchFamily="18" charset="0"/>
                <a:cs typeface="Times New Roman" pitchFamily="18" charset="0"/>
              </a:rPr>
              <a:t>Adsorbent, aromatic &amp; carminative properties of ginger on G. I. tract cause adsorption of toxins  &amp; acid enhanced gastric motility.</a:t>
            </a:r>
          </a:p>
          <a:p>
            <a:r>
              <a:rPr lang="en-US" sz="2300" dirty="0" smtClean="0">
                <a:latin typeface="Times New Roman" pitchFamily="18" charset="0"/>
                <a:cs typeface="Times New Roman" pitchFamily="18" charset="0"/>
              </a:rPr>
              <a:t> May have probably blocking effects of G. I. reactions &amp; nausea. </a:t>
            </a:r>
          </a:p>
          <a:p>
            <a:r>
              <a:rPr lang="en-US" sz="2300" dirty="0" smtClean="0">
                <a:latin typeface="Times New Roman" pitchFamily="18" charset="0"/>
                <a:cs typeface="Times New Roman" pitchFamily="18" charset="0"/>
              </a:rPr>
              <a:t>Z. </a:t>
            </a:r>
            <a:r>
              <a:rPr lang="en-US" sz="2300" dirty="0" err="1" smtClean="0">
                <a:latin typeface="Times New Roman" pitchFamily="18" charset="0"/>
                <a:cs typeface="Times New Roman" pitchFamily="18" charset="0"/>
              </a:rPr>
              <a:t>officinale</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Methanolic</a:t>
            </a:r>
            <a:r>
              <a:rPr lang="en-US" sz="2300" dirty="0" smtClean="0">
                <a:latin typeface="Times New Roman" pitchFamily="18" charset="0"/>
                <a:cs typeface="Times New Roman" pitchFamily="18" charset="0"/>
              </a:rPr>
              <a:t> extract)- </a:t>
            </a:r>
            <a:r>
              <a:rPr lang="en-US" sz="2300" dirty="0" err="1" smtClean="0">
                <a:latin typeface="Times New Roman" pitchFamily="18" charset="0"/>
                <a:cs typeface="Times New Roman" pitchFamily="18" charset="0"/>
              </a:rPr>
              <a:t>molluscicidal</a:t>
            </a:r>
            <a:r>
              <a:rPr lang="en-US" sz="2300" dirty="0" smtClean="0">
                <a:latin typeface="Times New Roman" pitchFamily="18" charset="0"/>
                <a:cs typeface="Times New Roman" pitchFamily="18" charset="0"/>
              </a:rPr>
              <a:t> effects, controls  parasitic infection viz. </a:t>
            </a:r>
            <a:r>
              <a:rPr lang="en-US" sz="2300" dirty="0" err="1" smtClean="0">
                <a:latin typeface="Times New Roman" pitchFamily="18" charset="0"/>
                <a:cs typeface="Times New Roman" pitchFamily="18" charset="0"/>
              </a:rPr>
              <a:t>schistosomiasis</a:t>
            </a:r>
            <a:r>
              <a:rPr lang="en-US" sz="2300" dirty="0" smtClean="0">
                <a:latin typeface="Times New Roman" pitchFamily="18" charset="0"/>
                <a:cs typeface="Times New Roman" pitchFamily="18" charset="0"/>
              </a:rPr>
              <a:t>. </a:t>
            </a:r>
          </a:p>
          <a:p>
            <a:r>
              <a:rPr lang="en-US" sz="2300" dirty="0" smtClean="0">
                <a:latin typeface="Times New Roman" pitchFamily="18" charset="0"/>
                <a:cs typeface="Times New Roman" pitchFamily="18" charset="0"/>
              </a:rPr>
              <a:t>U.S. FDA - included ginger-product generally regarded as safe (GRAS).  </a:t>
            </a:r>
          </a:p>
          <a:p>
            <a:r>
              <a:rPr lang="en-US" sz="2300" dirty="0" smtClean="0">
                <a:latin typeface="Times New Roman" pitchFamily="18" charset="0"/>
                <a:cs typeface="Times New Roman" pitchFamily="18" charset="0"/>
              </a:rPr>
              <a:t>Storage : coated with lime to improve its color, quality, hence known as limed ginger.  </a:t>
            </a:r>
          </a:p>
          <a:p>
            <a:r>
              <a:rPr lang="en-US" sz="2300" dirty="0" smtClean="0">
                <a:latin typeface="Times New Roman" pitchFamily="18" charset="0"/>
                <a:cs typeface="Times New Roman" pitchFamily="18" charset="0"/>
              </a:rPr>
              <a:t>Adulterants:  exhausted ginger, detected by determination of water soluble ash, volatile oil content &amp; alcohol &amp; water soluble extractives. </a:t>
            </a:r>
          </a:p>
          <a:p>
            <a:endParaRPr lang="en-US" sz="23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55638"/>
          </a:xfrm>
        </p:spPr>
        <p:txBody>
          <a:bodyPr>
            <a:normAutofit fontScale="90000"/>
          </a:bodyPr>
          <a:lstStyle/>
          <a:p>
            <a:r>
              <a:rPr lang="en-US" dirty="0" smtClean="0">
                <a:latin typeface="Times New Roman" pitchFamily="18" charset="0"/>
                <a:cs typeface="Times New Roman" pitchFamily="18" charset="0"/>
              </a:rPr>
              <a:t>Ginger Oleo Resin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990600"/>
            <a:ext cx="8153400" cy="5410200"/>
          </a:xfrm>
        </p:spPr>
        <p:txBody>
          <a:bodyPr>
            <a:noAutofit/>
          </a:bodyPr>
          <a:lstStyle/>
          <a:p>
            <a:r>
              <a:rPr lang="en-US" sz="2600" dirty="0" err="1" smtClean="0">
                <a:latin typeface="Times New Roman" pitchFamily="18" charset="0"/>
                <a:cs typeface="Times New Roman" pitchFamily="18" charset="0"/>
              </a:rPr>
              <a:t>Gingerin</a:t>
            </a:r>
            <a:r>
              <a:rPr lang="en-US" sz="2600" dirty="0" smtClean="0">
                <a:latin typeface="Times New Roman" pitchFamily="18" charset="0"/>
                <a:cs typeface="Times New Roman" pitchFamily="18" charset="0"/>
              </a:rPr>
              <a:t>  Biological Source  It is the oleo-resin obtained by percolating the powdered rhizomes of </a:t>
            </a:r>
            <a:r>
              <a:rPr lang="en-US" sz="2600" dirty="0" err="1" smtClean="0">
                <a:latin typeface="Times New Roman" pitchFamily="18" charset="0"/>
                <a:cs typeface="Times New Roman" pitchFamily="18" charset="0"/>
              </a:rPr>
              <a:t>Zingiber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officinale</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Zingiberaceae</a:t>
            </a:r>
            <a:r>
              <a:rPr lang="en-US" sz="2600" dirty="0" smtClean="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Method of Preparation: Coarsely powdered dried ginger is extracted with acetone or ethyl ether or ethylene dichloride  by percolation method. The drug is extracted until exhausted and the extracts are mixed together.  The solvent is removed by distillation under reduced pressure. Alcohol gives the maximum yield of oleo-resin. The yield of </a:t>
            </a:r>
            <a:r>
              <a:rPr lang="en-US" sz="2600" dirty="0" err="1" smtClean="0">
                <a:latin typeface="Times New Roman" pitchFamily="18" charset="0"/>
                <a:cs typeface="Times New Roman" pitchFamily="18" charset="0"/>
              </a:rPr>
              <a:t>gingerin</a:t>
            </a:r>
            <a:r>
              <a:rPr lang="en-US" sz="2600" dirty="0" smtClean="0">
                <a:latin typeface="Times New Roman" pitchFamily="18" charset="0"/>
                <a:cs typeface="Times New Roman" pitchFamily="18" charset="0"/>
              </a:rPr>
              <a:t> may vary from 3.5 to 9.0% depending upon the source of  the material and the method of preparation. An average yield of oleo resin is 6.5%. </a:t>
            </a:r>
          </a:p>
          <a:p>
            <a:endParaRPr lang="en-US" sz="2600" dirty="0" smtClean="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pPr>
              <a:buNone/>
            </a:pPr>
            <a:endParaRPr lang="en-US" sz="26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a:bodyPr>
          <a:lstStyle/>
          <a:p>
            <a:r>
              <a:rPr lang="en-US" sz="3300" dirty="0" smtClean="0">
                <a:latin typeface="Times New Roman" pitchFamily="18" charset="0"/>
                <a:cs typeface="Times New Roman" pitchFamily="18" charset="0"/>
              </a:rPr>
              <a:t>Ginger Oil</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257800"/>
          </a:xfrm>
        </p:spPr>
        <p:txBody>
          <a:bodyPr>
            <a:normAutofit fontScale="92500" lnSpcReduction="20000"/>
          </a:bodyPr>
          <a:lstStyle/>
          <a:p>
            <a:r>
              <a:rPr lang="en-US" dirty="0" smtClean="0">
                <a:latin typeface="Times New Roman" pitchFamily="18" charset="0"/>
                <a:cs typeface="Times New Roman" pitchFamily="18" charset="0"/>
              </a:rPr>
              <a:t>Description: dark brown, aromatic &amp; pungent viscous liquid</a:t>
            </a:r>
          </a:p>
          <a:p>
            <a:r>
              <a:rPr lang="en-US" dirty="0" err="1" smtClean="0">
                <a:latin typeface="Times New Roman" pitchFamily="18" charset="0"/>
                <a:cs typeface="Times New Roman" pitchFamily="18" charset="0"/>
              </a:rPr>
              <a:t>Chem</a:t>
            </a:r>
            <a:r>
              <a:rPr lang="en-US" dirty="0" smtClean="0">
                <a:latin typeface="Times New Roman" pitchFamily="18" charset="0"/>
                <a:cs typeface="Times New Roman" pitchFamily="18" charset="0"/>
              </a:rPr>
              <a:t> Const: </a:t>
            </a:r>
            <a:r>
              <a:rPr lang="en-US" dirty="0" err="1" smtClean="0">
                <a:latin typeface="Times New Roman" pitchFamily="18" charset="0"/>
                <a:cs typeface="Times New Roman" pitchFamily="18" charset="0"/>
              </a:rPr>
              <a:t>Gingerin</a:t>
            </a:r>
            <a:r>
              <a:rPr lang="en-US" dirty="0" smtClean="0">
                <a:latin typeface="Times New Roman" pitchFamily="18" charset="0"/>
                <a:cs typeface="Times New Roman" pitchFamily="18" charset="0"/>
              </a:rPr>
              <a:t> contains approx 18-35%  V oil of ginger. contains pungent, &amp; non-pungent principles of ginger. Fresh samples-gingerin-30%  </a:t>
            </a:r>
            <a:r>
              <a:rPr lang="en-US" dirty="0" err="1" smtClean="0">
                <a:latin typeface="Times New Roman" pitchFamily="18" charset="0"/>
                <a:cs typeface="Times New Roman" pitchFamily="18" charset="0"/>
              </a:rPr>
              <a:t>gingerol</a:t>
            </a:r>
            <a:r>
              <a:rPr lang="en-US" dirty="0" smtClean="0">
                <a:latin typeface="Times New Roman" pitchFamily="18" charset="0"/>
                <a:cs typeface="Times New Roman" pitchFamily="18" charset="0"/>
              </a:rPr>
              <a:t> (the main pungent substance), </a:t>
            </a:r>
            <a:r>
              <a:rPr lang="en-US" dirty="0" err="1" smtClean="0">
                <a:latin typeface="Times New Roman" pitchFamily="18" charset="0"/>
                <a:cs typeface="Times New Roman" pitchFamily="18" charset="0"/>
              </a:rPr>
              <a:t>shogaol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zingerone</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Uses: Oleo-resin can be standardized, so prepared in industry for its desired use. Oleoresin of ginger  mainly used as flavor for carbonated beverages in the spices &amp; condiments.  </a:t>
            </a:r>
          </a:p>
          <a:p>
            <a:r>
              <a:rPr lang="en-US" dirty="0" smtClean="0">
                <a:latin typeface="Times New Roman" pitchFamily="18" charset="0"/>
                <a:cs typeface="Times New Roman" pitchFamily="18" charset="0"/>
              </a:rPr>
              <a:t>Indian export of ginger oleo-resin during 1996-97 was found to be Rs. 451 </a:t>
            </a:r>
            <a:r>
              <a:rPr lang="en-US" dirty="0" err="1" smtClean="0">
                <a:latin typeface="Times New Roman" pitchFamily="18" charset="0"/>
                <a:cs typeface="Times New Roman" pitchFamily="18" charset="0"/>
              </a:rPr>
              <a:t>lakhs</a:t>
            </a:r>
            <a:r>
              <a:rPr lang="en-US"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3074" name="Picture 2"/>
          <p:cNvPicPr>
            <a:picLocks noChangeAspect="1" noChangeArrowheads="1"/>
          </p:cNvPicPr>
          <p:nvPr/>
        </p:nvPicPr>
        <p:blipFill>
          <a:blip r:embed="rId2"/>
          <a:srcRect l="22941" t="33333" r="20588" b="28125"/>
          <a:stretch>
            <a:fillRect/>
          </a:stretch>
        </p:blipFill>
        <p:spPr bwMode="auto">
          <a:xfrm>
            <a:off x="228600" y="1828800"/>
            <a:ext cx="8699157" cy="33528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362200" cy="1143000"/>
          </a:xfrm>
        </p:spPr>
        <p:txBody>
          <a:bodyPr/>
          <a:lstStyle/>
          <a:p>
            <a:pPr algn="l"/>
            <a:r>
              <a:rPr lang="en-US" dirty="0" smtClean="0"/>
              <a:t>GUGGUL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1026" name="Picture 2" descr="Guggul Plant : The Power pack medicinal plant | Blog.Nurserylive.com |  gardening in india"/>
          <p:cNvPicPr>
            <a:picLocks noChangeAspect="1" noChangeArrowheads="1"/>
          </p:cNvPicPr>
          <p:nvPr/>
        </p:nvPicPr>
        <p:blipFill>
          <a:blip r:embed="rId2"/>
          <a:srcRect/>
          <a:stretch>
            <a:fillRect/>
          </a:stretch>
        </p:blipFill>
        <p:spPr bwMode="auto">
          <a:xfrm>
            <a:off x="457200" y="1219200"/>
            <a:ext cx="3657600" cy="2438400"/>
          </a:xfrm>
          <a:prstGeom prst="rect">
            <a:avLst/>
          </a:prstGeom>
          <a:noFill/>
        </p:spPr>
      </p:pic>
      <p:pic>
        <p:nvPicPr>
          <p:cNvPr id="1028" name="Picture 4" descr="Saving the Guggul Tree | IUCN"/>
          <p:cNvPicPr>
            <a:picLocks noChangeAspect="1" noChangeArrowheads="1"/>
          </p:cNvPicPr>
          <p:nvPr/>
        </p:nvPicPr>
        <p:blipFill>
          <a:blip r:embed="rId3"/>
          <a:srcRect/>
          <a:stretch>
            <a:fillRect/>
          </a:stretch>
        </p:blipFill>
        <p:spPr bwMode="auto">
          <a:xfrm>
            <a:off x="4343400" y="3581400"/>
            <a:ext cx="4530090" cy="2664759"/>
          </a:xfrm>
          <a:prstGeom prst="rect">
            <a:avLst/>
          </a:prstGeom>
          <a:noFill/>
        </p:spPr>
      </p:pic>
      <p:pic>
        <p:nvPicPr>
          <p:cNvPr id="1030" name="Picture 6" descr="Myrrh Essential Oil Manufacturer in Kannauj Uttar Pradesh India by Radiance  Perfumes | ID - 1175039"/>
          <p:cNvPicPr>
            <a:picLocks noChangeAspect="1" noChangeArrowheads="1"/>
          </p:cNvPicPr>
          <p:nvPr/>
        </p:nvPicPr>
        <p:blipFill>
          <a:blip r:embed="rId4"/>
          <a:srcRect/>
          <a:stretch>
            <a:fillRect/>
          </a:stretch>
        </p:blipFill>
        <p:spPr bwMode="auto">
          <a:xfrm>
            <a:off x="4191000" y="990600"/>
            <a:ext cx="3381375" cy="2667000"/>
          </a:xfrm>
          <a:prstGeom prst="rect">
            <a:avLst/>
          </a:prstGeom>
          <a:noFill/>
        </p:spPr>
      </p:pic>
      <p:pic>
        <p:nvPicPr>
          <p:cNvPr id="9" name="Picture 8" descr="Commiphora wightii - Wikipedia"/>
          <p:cNvPicPr>
            <a:picLocks noChangeAspect="1" noChangeArrowheads="1"/>
          </p:cNvPicPr>
          <p:nvPr/>
        </p:nvPicPr>
        <p:blipFill>
          <a:blip r:embed="rId5" cstate="print"/>
          <a:srcRect/>
          <a:stretch>
            <a:fillRect/>
          </a:stretch>
        </p:blipFill>
        <p:spPr bwMode="auto">
          <a:xfrm>
            <a:off x="228600" y="3769519"/>
            <a:ext cx="4117975" cy="308848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08038"/>
          </a:xfrm>
        </p:spPr>
        <p:txBody>
          <a:bodyPr/>
          <a:lstStyle/>
          <a:p>
            <a:r>
              <a:rPr lang="en-US" dirty="0" err="1" smtClean="0">
                <a:latin typeface="Times New Roman" pitchFamily="18" charset="0"/>
                <a:cs typeface="Times New Roman" pitchFamily="18" charset="0"/>
              </a:rPr>
              <a:t>Guggul</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257800"/>
          </a:xfrm>
        </p:spPr>
        <p:txBody>
          <a:bodyPr>
            <a:normAutofit fontScale="85000" lnSpcReduction="10000"/>
          </a:bodyPr>
          <a:lstStyle/>
          <a:p>
            <a:r>
              <a:rPr lang="en-US" dirty="0" smtClean="0">
                <a:latin typeface="Times New Roman" pitchFamily="18" charset="0"/>
                <a:cs typeface="Times New Roman" pitchFamily="18" charset="0"/>
              </a:rPr>
              <a:t>Scented Bdellium, Gum </a:t>
            </a:r>
            <a:r>
              <a:rPr lang="en-US" dirty="0" err="1" smtClean="0">
                <a:latin typeface="Times New Roman" pitchFamily="18" charset="0"/>
                <a:cs typeface="Times New Roman" pitchFamily="18" charset="0"/>
              </a:rPr>
              <a:t>guggul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Commiphora</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B S: oleo-gum-resin obtained by making deep incisions at the basal part of stem bark  of </a:t>
            </a:r>
            <a:r>
              <a:rPr lang="en-US" dirty="0" err="1" smtClean="0">
                <a:latin typeface="Times New Roman" pitchFamily="18" charset="0"/>
                <a:cs typeface="Times New Roman" pitchFamily="18" charset="0"/>
              </a:rPr>
              <a:t>Commiphora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weightii</a:t>
            </a:r>
            <a:r>
              <a:rPr lang="en-US" dirty="0" smtClean="0">
                <a:latin typeface="Times New Roman" pitchFamily="18" charset="0"/>
                <a:cs typeface="Times New Roman" pitchFamily="18" charset="0"/>
              </a:rPr>
              <a:t> family </a:t>
            </a:r>
            <a:r>
              <a:rPr lang="en-US" dirty="0" err="1" smtClean="0">
                <a:latin typeface="Times New Roman" pitchFamily="18" charset="0"/>
                <a:cs typeface="Times New Roman" pitchFamily="18" charset="0"/>
              </a:rPr>
              <a:t>Burseraceae</a:t>
            </a:r>
            <a:r>
              <a:rPr lang="en-US" dirty="0" smtClean="0">
                <a:latin typeface="Times New Roman" pitchFamily="18" charset="0"/>
                <a:cs typeface="Times New Roman" pitchFamily="18" charset="0"/>
              </a:rPr>
              <a:t>, should contain not less than 1.0% &amp; not more than 1.5% </a:t>
            </a:r>
            <a:r>
              <a:rPr lang="en-US" dirty="0" err="1" smtClean="0">
                <a:latin typeface="Times New Roman" pitchFamily="18" charset="0"/>
                <a:cs typeface="Times New Roman" pitchFamily="18" charset="0"/>
              </a:rPr>
              <a:t>Guggulsterones</a:t>
            </a:r>
            <a:r>
              <a:rPr lang="en-US" dirty="0" smtClean="0">
                <a:latin typeface="Times New Roman" pitchFamily="18" charset="0"/>
                <a:cs typeface="Times New Roman" pitchFamily="18" charset="0"/>
              </a:rPr>
              <a:t> (Z &amp; E). </a:t>
            </a:r>
          </a:p>
          <a:p>
            <a:r>
              <a:rPr lang="en-US" dirty="0" smtClean="0">
                <a:latin typeface="Times New Roman" pitchFamily="18" charset="0"/>
                <a:cs typeface="Times New Roman" pitchFamily="18" charset="0"/>
              </a:rPr>
              <a:t>Most noted drugs from </a:t>
            </a:r>
            <a:r>
              <a:rPr lang="en-US" dirty="0" err="1" smtClean="0">
                <a:latin typeface="Times New Roman" pitchFamily="18" charset="0"/>
                <a:cs typeface="Times New Roman" pitchFamily="18" charset="0"/>
              </a:rPr>
              <a:t>Ayurveda</a:t>
            </a:r>
            <a:r>
              <a:rPr lang="en-US" dirty="0" smtClean="0">
                <a:latin typeface="Times New Roman" pitchFamily="18" charset="0"/>
                <a:cs typeface="Times New Roman" pitchFamily="18" charset="0"/>
              </a:rPr>
              <a:t> &amp; </a:t>
            </a:r>
            <a:r>
              <a:rPr lang="en-US" dirty="0" err="1" smtClean="0">
                <a:latin typeface="Times New Roman" pitchFamily="18" charset="0"/>
                <a:cs typeface="Times New Roman" pitchFamily="18" charset="0"/>
              </a:rPr>
              <a:t>Unani</a:t>
            </a:r>
            <a:r>
              <a:rPr lang="en-US" dirty="0" smtClean="0">
                <a:latin typeface="Times New Roman" pitchFamily="18" charset="0"/>
                <a:cs typeface="Times New Roman" pitchFamily="18" charset="0"/>
              </a:rPr>
              <a:t> system</a:t>
            </a:r>
          </a:p>
          <a:p>
            <a:r>
              <a:rPr lang="en-US" dirty="0" smtClean="0">
                <a:latin typeface="Times New Roman" pitchFamily="18" charset="0"/>
                <a:cs typeface="Times New Roman" pitchFamily="18" charset="0"/>
              </a:rPr>
              <a:t>Its demand  in therapeutics has Increased substantially </a:t>
            </a:r>
          </a:p>
          <a:p>
            <a:r>
              <a:rPr lang="en-US" dirty="0" smtClean="0">
                <a:latin typeface="Times New Roman" pitchFamily="18" charset="0"/>
                <a:cs typeface="Times New Roman" pitchFamily="18" charset="0"/>
              </a:rPr>
              <a:t>G S: Native to Africa in arid zones -Ethiopia, Somalia, Kenya, Zaire &amp; Zimbabwe. </a:t>
            </a:r>
          </a:p>
          <a:p>
            <a:r>
              <a:rPr lang="en-US" dirty="0" smtClean="0">
                <a:latin typeface="Times New Roman" pitchFamily="18" charset="0"/>
                <a:cs typeface="Times New Roman" pitchFamily="18" charset="0"/>
              </a:rPr>
              <a:t>Grows widely in various subtropical regions. </a:t>
            </a:r>
          </a:p>
          <a:p>
            <a:r>
              <a:rPr lang="en-US" dirty="0" smtClean="0">
                <a:latin typeface="Times New Roman" pitchFamily="18" charset="0"/>
                <a:cs typeface="Times New Roman" pitchFamily="18" charset="0"/>
              </a:rPr>
              <a:t>In India, in Rajasthan &amp; Gujarat States. Ajmer &amp; </a:t>
            </a:r>
            <a:r>
              <a:rPr lang="en-US" dirty="0" err="1" smtClean="0">
                <a:latin typeface="Times New Roman" pitchFamily="18" charset="0"/>
                <a:cs typeface="Times New Roman" pitchFamily="18" charset="0"/>
              </a:rPr>
              <a:t>Jaisalmer</a:t>
            </a:r>
            <a:r>
              <a:rPr lang="en-US" dirty="0" smtClean="0">
                <a:latin typeface="Times New Roman" pitchFamily="18" charset="0"/>
                <a:cs typeface="Times New Roman" pitchFamily="18" charset="0"/>
              </a:rPr>
              <a:t> districts of Rajasthan are prominent</a:t>
            </a: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915400" cy="5943600"/>
          </a:xfrm>
        </p:spPr>
        <p:txBody>
          <a:bodyPr>
            <a:normAutofit/>
          </a:bodyPr>
          <a:lstStyle/>
          <a:p>
            <a:r>
              <a:rPr lang="en-US" sz="2400" dirty="0" err="1" smtClean="0">
                <a:latin typeface="Times New Roman" pitchFamily="18" charset="0"/>
                <a:cs typeface="Times New Roman" pitchFamily="18" charset="0"/>
              </a:rPr>
              <a:t>Occurance</a:t>
            </a:r>
            <a:r>
              <a:rPr lang="en-US" sz="2400" dirty="0" smtClean="0">
                <a:latin typeface="Times New Roman" pitchFamily="18" charset="0"/>
                <a:cs typeface="Times New Roman" pitchFamily="18" charset="0"/>
              </a:rPr>
              <a:t>: secreted in special form of structures (may be internally or surface)</a:t>
            </a:r>
          </a:p>
          <a:p>
            <a:r>
              <a:rPr lang="en-US" sz="2400" dirty="0" smtClean="0">
                <a:latin typeface="Times New Roman" pitchFamily="18" charset="0"/>
                <a:cs typeface="Times New Roman" pitchFamily="18" charset="0"/>
              </a:rPr>
              <a:t>In Ginger: Resin cells, In cannabis- Glandular hair, In pine- </a:t>
            </a:r>
            <a:r>
              <a:rPr lang="en-US" sz="2400" dirty="0" err="1" smtClean="0">
                <a:latin typeface="Times New Roman" pitchFamily="18" charset="0"/>
                <a:cs typeface="Times New Roman" pitchFamily="18" charset="0"/>
              </a:rPr>
              <a:t>Schizogenous</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schizolysogenous</a:t>
            </a:r>
            <a:r>
              <a:rPr lang="en-US" sz="2400" dirty="0" smtClean="0">
                <a:latin typeface="Times New Roman" pitchFamily="18" charset="0"/>
                <a:cs typeface="Times New Roman" pitchFamily="18" charset="0"/>
              </a:rPr>
              <a:t> ducts or cavities</a:t>
            </a:r>
          </a:p>
          <a:p>
            <a:r>
              <a:rPr lang="en-US" sz="2400" b="1" dirty="0" err="1" smtClean="0">
                <a:latin typeface="Times New Roman" pitchFamily="18" charset="0"/>
                <a:cs typeface="Times New Roman" pitchFamily="18" charset="0"/>
              </a:rPr>
              <a:t>Schizogenous</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developed by separation or splitting apart of cells, enclosing a cavity which then enlarges, lined by </a:t>
            </a:r>
            <a:r>
              <a:rPr lang="en-US" sz="2400" dirty="0" err="1" smtClean="0">
                <a:latin typeface="Times New Roman" pitchFamily="18" charset="0"/>
                <a:cs typeface="Times New Roman" pitchFamily="18" charset="0"/>
              </a:rPr>
              <a:t>secretory</a:t>
            </a:r>
            <a:r>
              <a:rPr lang="en-US" sz="2400" dirty="0" smtClean="0">
                <a:latin typeface="Times New Roman" pitchFamily="18" charset="0"/>
                <a:cs typeface="Times New Roman" pitchFamily="18" charset="0"/>
              </a:rPr>
              <a:t> epithelial cells, formed by the division of surrounding cells.</a:t>
            </a:r>
          </a:p>
          <a:p>
            <a:r>
              <a:rPr lang="en-US" sz="2400" b="1" dirty="0" err="1" smtClean="0">
                <a:latin typeface="Times New Roman" pitchFamily="18" charset="0"/>
                <a:cs typeface="Times New Roman" pitchFamily="18" charset="0"/>
              </a:rPr>
              <a:t>Lysigenous</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cavities in the bodies of plants form because of break down of certain cells. considered to originate from a single cell by the division in different directions forming a solid mass of secreting cells and then by the gradual disintegration or solution of the resulting cells starting from the center. </a:t>
            </a:r>
          </a:p>
          <a:p>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Schizolysigenous</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develops at first </a:t>
            </a:r>
            <a:r>
              <a:rPr lang="en-US" sz="2400" dirty="0" err="1" smtClean="0">
                <a:latin typeface="Times New Roman" pitchFamily="18" charset="0"/>
                <a:cs typeface="Times New Roman" pitchFamily="18" charset="0"/>
              </a:rPr>
              <a:t>schizogenously</a:t>
            </a:r>
            <a:r>
              <a:rPr lang="en-US" sz="2400" dirty="0" smtClean="0">
                <a:latin typeface="Times New Roman" pitchFamily="18" charset="0"/>
                <a:cs typeface="Times New Roman" pitchFamily="18" charset="0"/>
              </a:rPr>
              <a:t> but, then increases in size by the break down of the bounding cells producing secretion</a:t>
            </a:r>
            <a:endParaRPr lang="en-US" sz="2400" dirty="0">
              <a:latin typeface="Times New Roman" pitchFamily="18" charset="0"/>
              <a:cs typeface="Times New Roman" pitchFamily="18" charset="0"/>
            </a:endParaRPr>
          </a:p>
        </p:txBody>
      </p:sp>
      <p:sp>
        <p:nvSpPr>
          <p:cNvPr id="4" name="Title 1"/>
          <p:cNvSpPr>
            <a:spLocks noGrp="1"/>
          </p:cNvSpPr>
          <p:nvPr>
            <p:ph type="title"/>
          </p:nvPr>
        </p:nvSpPr>
        <p:spPr>
          <a:xfrm>
            <a:off x="381000" y="152400"/>
            <a:ext cx="8229600" cy="655638"/>
          </a:xfrm>
        </p:spPr>
        <p:txBody>
          <a:bodyPr>
            <a:normAutofit/>
          </a:bodyPr>
          <a:lstStyle/>
          <a:p>
            <a:r>
              <a:rPr lang="en-US" sz="3300" dirty="0" smtClean="0">
                <a:latin typeface="Times New Roman" pitchFamily="18" charset="0"/>
                <a:cs typeface="Times New Roman" pitchFamily="18" charset="0"/>
              </a:rPr>
              <a:t>RESINS</a:t>
            </a:r>
            <a:endParaRPr lang="en-US" sz="330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normAutofit/>
          </a:bodyPr>
          <a:lstStyle/>
          <a:p>
            <a:r>
              <a:rPr lang="en-US" sz="3300" dirty="0" smtClean="0">
                <a:latin typeface="Times New Roman" pitchFamily="18" charset="0"/>
                <a:cs typeface="Times New Roman" pitchFamily="18" charset="0"/>
              </a:rPr>
              <a:t>Cultivation and Collection of </a:t>
            </a:r>
            <a:r>
              <a:rPr lang="en-US" sz="3300" dirty="0" err="1" smtClean="0">
                <a:latin typeface="Times New Roman" pitchFamily="18" charset="0"/>
                <a:cs typeface="Times New Roman" pitchFamily="18" charset="0"/>
              </a:rPr>
              <a:t>Guggul</a:t>
            </a:r>
            <a:r>
              <a:rPr lang="en-US" sz="3300" dirty="0" smtClean="0">
                <a:latin typeface="Times New Roman" pitchFamily="18" charset="0"/>
                <a:cs typeface="Times New Roman" pitchFamily="18" charset="0"/>
              </a:rPr>
              <a:t> </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305800" cy="5334000"/>
          </a:xfrm>
        </p:spPr>
        <p:txBody>
          <a:bodyPr>
            <a:normAutofit fontScale="92500"/>
          </a:bodyPr>
          <a:lstStyle/>
          <a:p>
            <a:r>
              <a:rPr lang="en-US" dirty="0" smtClean="0">
                <a:latin typeface="Times New Roman" pitchFamily="18" charset="0"/>
                <a:cs typeface="Times New Roman" pitchFamily="18" charset="0"/>
              </a:rPr>
              <a:t>Grows </a:t>
            </a:r>
            <a:r>
              <a:rPr lang="en-US" dirty="0" err="1" smtClean="0">
                <a:latin typeface="Times New Roman" pitchFamily="18" charset="0"/>
                <a:cs typeface="Times New Roman" pitchFamily="18" charset="0"/>
              </a:rPr>
              <a:t>upto</a:t>
            </a:r>
            <a:r>
              <a:rPr lang="en-US" dirty="0" smtClean="0">
                <a:latin typeface="Times New Roman" pitchFamily="18" charset="0"/>
                <a:cs typeface="Times New Roman" pitchFamily="18" charset="0"/>
              </a:rPr>
              <a:t> 2-3 </a:t>
            </a:r>
            <a:r>
              <a:rPr lang="en-US" dirty="0" err="1" smtClean="0">
                <a:latin typeface="Times New Roman" pitchFamily="18" charset="0"/>
                <a:cs typeface="Times New Roman" pitchFamily="18" charset="0"/>
              </a:rPr>
              <a:t>mt</a:t>
            </a:r>
            <a:r>
              <a:rPr lang="en-US" dirty="0" smtClean="0">
                <a:latin typeface="Times New Roman" pitchFamily="18" charset="0"/>
                <a:cs typeface="Times New Roman" pitchFamily="18" charset="0"/>
              </a:rPr>
              <a:t>. woody tree, shows  </a:t>
            </a:r>
            <a:r>
              <a:rPr lang="en-US" dirty="0" err="1" smtClean="0">
                <a:latin typeface="Times New Roman" pitchFamily="18" charset="0"/>
                <a:cs typeface="Times New Roman" pitchFamily="18" charset="0"/>
              </a:rPr>
              <a:t>spinescent</a:t>
            </a:r>
            <a:r>
              <a:rPr lang="en-US" dirty="0" smtClean="0">
                <a:latin typeface="Times New Roman" pitchFamily="18" charset="0"/>
                <a:cs typeface="Times New Roman" pitchFamily="18" charset="0"/>
              </a:rPr>
              <a:t> branches on pale yellow to brownish stem. </a:t>
            </a:r>
          </a:p>
          <a:p>
            <a:r>
              <a:rPr lang="en-US" dirty="0" smtClean="0">
                <a:latin typeface="Times New Roman" pitchFamily="18" charset="0"/>
                <a:cs typeface="Times New Roman" pitchFamily="18" charset="0"/>
              </a:rPr>
              <a:t>Has characteristic silvery &amp; paper like bark peelings, bears compound leaves with ovate sub-sessile leaflets &amp; are  serrated with smooth upper surface. </a:t>
            </a:r>
          </a:p>
          <a:p>
            <a:r>
              <a:rPr lang="en-US" dirty="0" smtClean="0">
                <a:latin typeface="Times New Roman" pitchFamily="18" charset="0"/>
                <a:cs typeface="Times New Roman" pitchFamily="18" charset="0"/>
              </a:rPr>
              <a:t>Sandy loam soil with more gypsum, a pH 7.5 – 9</a:t>
            </a:r>
          </a:p>
          <a:p>
            <a:r>
              <a:rPr lang="en-US" dirty="0" smtClean="0">
                <a:latin typeface="Times New Roman" pitchFamily="18" charset="0"/>
                <a:cs typeface="Times New Roman" pitchFamily="18" charset="0"/>
              </a:rPr>
              <a:t>Requires low land use soils </a:t>
            </a:r>
          </a:p>
          <a:p>
            <a:r>
              <a:rPr lang="en-US" dirty="0" smtClean="0">
                <a:latin typeface="Times New Roman" pitchFamily="18" charset="0"/>
                <a:cs typeface="Times New Roman" pitchFamily="18" charset="0"/>
              </a:rPr>
              <a:t>Propagated by seeds &amp; stem cuttings. </a:t>
            </a:r>
          </a:p>
          <a:p>
            <a:r>
              <a:rPr lang="en-US" dirty="0" smtClean="0">
                <a:latin typeface="Times New Roman" pitchFamily="18" charset="0"/>
                <a:cs typeface="Times New Roman" pitchFamily="18" charset="0"/>
              </a:rPr>
              <a:t>Seeds- natural mode of propagation.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79438"/>
          </a:xfrm>
        </p:spPr>
        <p:txBody>
          <a:bodyPr>
            <a:noAutofit/>
          </a:bodyPr>
          <a:lstStyle/>
          <a:p>
            <a:r>
              <a:rPr lang="en-US" sz="3300" dirty="0" smtClean="0">
                <a:latin typeface="Times New Roman" pitchFamily="18" charset="0"/>
                <a:cs typeface="Times New Roman" pitchFamily="18" charset="0"/>
              </a:rPr>
              <a:t>Cultivation of </a:t>
            </a:r>
            <a:r>
              <a:rPr lang="en-US" sz="3300" dirty="0" err="1" smtClean="0">
                <a:latin typeface="Times New Roman" pitchFamily="18" charset="0"/>
                <a:cs typeface="Times New Roman" pitchFamily="18" charset="0"/>
              </a:rPr>
              <a:t>Guggul</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257800"/>
          </a:xfrm>
        </p:spPr>
        <p:txBody>
          <a:bodyPr>
            <a:noAutofit/>
          </a:bodyPr>
          <a:lstStyle/>
          <a:p>
            <a:r>
              <a:rPr lang="en-US" sz="2800" dirty="0" smtClean="0">
                <a:latin typeface="Times New Roman" pitchFamily="18" charset="0"/>
                <a:cs typeface="Times New Roman" pitchFamily="18" charset="0"/>
              </a:rPr>
              <a:t>Seeds-collected from matured red berries in July-Sept.</a:t>
            </a:r>
          </a:p>
          <a:p>
            <a:r>
              <a:rPr lang="en-US" sz="2800" dirty="0" smtClean="0">
                <a:latin typeface="Times New Roman" pitchFamily="18" charset="0"/>
                <a:cs typeface="Times New Roman" pitchFamily="18" charset="0"/>
              </a:rPr>
              <a:t>Raised through nursery beds, transplanted after 6 months. Vegetative propagation, 25-30 cm long stem cuttings-June or Oct-Nov.  </a:t>
            </a:r>
          </a:p>
          <a:p>
            <a:r>
              <a:rPr lang="en-US" sz="2800" dirty="0" smtClean="0">
                <a:latin typeface="Times New Roman" pitchFamily="18" charset="0"/>
                <a:cs typeface="Times New Roman" pitchFamily="18" charset="0"/>
              </a:rPr>
              <a:t>CIMAP -clone of </a:t>
            </a:r>
            <a:r>
              <a:rPr lang="en-US" sz="2800" dirty="0" err="1" smtClean="0">
                <a:latin typeface="Times New Roman" pitchFamily="18" charset="0"/>
                <a:cs typeface="Times New Roman" pitchFamily="18" charset="0"/>
              </a:rPr>
              <a:t>guggul</a:t>
            </a:r>
            <a:r>
              <a:rPr lang="en-US" sz="2800" dirty="0" smtClean="0">
                <a:latin typeface="Times New Roman" pitchFamily="18" charset="0"/>
                <a:cs typeface="Times New Roman" pitchFamily="18" charset="0"/>
              </a:rPr>
              <a:t> plant- ‘</a:t>
            </a:r>
            <a:r>
              <a:rPr lang="en-US" sz="2800" dirty="0" err="1" smtClean="0">
                <a:latin typeface="Times New Roman" pitchFamily="18" charset="0"/>
                <a:cs typeface="Times New Roman" pitchFamily="18" charset="0"/>
              </a:rPr>
              <a:t>Maru-Sudha</a:t>
            </a:r>
            <a:r>
              <a:rPr lang="en-US" sz="2800" dirty="0" smtClean="0">
                <a:latin typeface="Times New Roman" pitchFamily="18" charset="0"/>
                <a:cs typeface="Times New Roman" pitchFamily="18" charset="0"/>
              </a:rPr>
              <a:t>’ </a:t>
            </a:r>
            <a:r>
              <a:rPr lang="en-US" sz="2800" dirty="0" smtClean="0">
                <a:latin typeface="Times New Roman"/>
                <a:cs typeface="Times New Roman"/>
              </a:rPr>
              <a:t>↑%</a:t>
            </a:r>
            <a:r>
              <a:rPr lang="en-US" sz="2800" dirty="0" smtClean="0">
                <a:latin typeface="Times New Roman" pitchFamily="18" charset="0"/>
                <a:cs typeface="Times New Roman" pitchFamily="18" charset="0"/>
              </a:rPr>
              <a:t> E and Z </a:t>
            </a:r>
            <a:r>
              <a:rPr lang="en-US" sz="2800" dirty="0" err="1" smtClean="0">
                <a:latin typeface="Times New Roman" pitchFamily="18" charset="0"/>
                <a:cs typeface="Times New Roman" pitchFamily="18" charset="0"/>
              </a:rPr>
              <a:t>Guggulosterones</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Oleo-gum-resin-collected-at least 5 yrs old plant, tapped from main stem with 7.5 cm D , deep circular incisions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79438"/>
          </a:xfrm>
        </p:spPr>
        <p:txBody>
          <a:bodyPr>
            <a:noAutofit/>
          </a:bodyPr>
          <a:lstStyle/>
          <a:p>
            <a:r>
              <a:rPr lang="en-US" sz="3300" dirty="0" smtClean="0">
                <a:latin typeface="Times New Roman" pitchFamily="18" charset="0"/>
                <a:cs typeface="Times New Roman" pitchFamily="18" charset="0"/>
              </a:rPr>
              <a:t>Cultivation of </a:t>
            </a:r>
            <a:r>
              <a:rPr lang="en-US" sz="3300" dirty="0" err="1" smtClean="0">
                <a:latin typeface="Times New Roman" pitchFamily="18" charset="0"/>
                <a:cs typeface="Times New Roman" pitchFamily="18" charset="0"/>
              </a:rPr>
              <a:t>Guggul</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257800"/>
          </a:xfrm>
        </p:spPr>
        <p:txBody>
          <a:bodyPr>
            <a:noAutofit/>
          </a:bodyPr>
          <a:lstStyle/>
          <a:p>
            <a:r>
              <a:rPr lang="en-US" sz="2800" dirty="0" smtClean="0">
                <a:latin typeface="Times New Roman" pitchFamily="18" charset="0"/>
                <a:cs typeface="Times New Roman" pitchFamily="18" charset="0"/>
              </a:rPr>
              <a:t>Resin ducts occur only in bark portion near cambial layer</a:t>
            </a:r>
          </a:p>
          <a:p>
            <a:r>
              <a:rPr lang="en-US" sz="2800" dirty="0" err="1" smtClean="0">
                <a:latin typeface="Times New Roman" pitchFamily="18" charset="0"/>
                <a:cs typeface="Times New Roman" pitchFamily="18" charset="0"/>
              </a:rPr>
              <a:t>Guggul</a:t>
            </a:r>
            <a:r>
              <a:rPr lang="en-US" sz="2800" dirty="0" smtClean="0">
                <a:latin typeface="Times New Roman" pitchFamily="18" charset="0"/>
                <a:cs typeface="Times New Roman" pitchFamily="18" charset="0"/>
              </a:rPr>
              <a:t> oozes out as yellowish white aromatic latex  like matter. Dose of 400 ml </a:t>
            </a:r>
            <a:r>
              <a:rPr lang="en-US" sz="2800" dirty="0" err="1" smtClean="0">
                <a:latin typeface="Times New Roman" pitchFamily="18" charset="0"/>
                <a:cs typeface="Times New Roman" pitchFamily="18" charset="0"/>
              </a:rPr>
              <a:t>ethaphon</a:t>
            </a:r>
            <a:r>
              <a:rPr lang="en-US" sz="2800" dirty="0" smtClean="0">
                <a:latin typeface="Times New Roman" pitchFamily="18" charset="0"/>
                <a:cs typeface="Times New Roman" pitchFamily="18" charset="0"/>
              </a:rPr>
              <a:t> (2 - </a:t>
            </a:r>
            <a:r>
              <a:rPr lang="en-US" sz="2800" dirty="0" err="1" smtClean="0">
                <a:latin typeface="Times New Roman" pitchFamily="18" charset="0"/>
                <a:cs typeface="Times New Roman" pitchFamily="18" charset="0"/>
              </a:rPr>
              <a:t>chloro</a:t>
            </a:r>
            <a:r>
              <a:rPr lang="en-US" sz="2800" dirty="0" smtClean="0">
                <a:latin typeface="Times New Roman" pitchFamily="18" charset="0"/>
                <a:cs typeface="Times New Roman" pitchFamily="18" charset="0"/>
              </a:rPr>
              <a:t>-ethyl phosphoric acid) 3 times a yr </a:t>
            </a:r>
            <a:r>
              <a:rPr lang="en-US" sz="2800" dirty="0" smtClean="0">
                <a:latin typeface="Times New Roman"/>
                <a:cs typeface="Times New Roman"/>
              </a:rPr>
              <a:t>↑</a:t>
            </a:r>
            <a:r>
              <a:rPr lang="en-US" sz="2800" dirty="0" smtClean="0">
                <a:latin typeface="Times New Roman" pitchFamily="18" charset="0"/>
                <a:cs typeface="Times New Roman" pitchFamily="18" charset="0"/>
              </a:rPr>
              <a:t> the secretion </a:t>
            </a:r>
            <a:r>
              <a:rPr lang="en-US" sz="2800" dirty="0" err="1" smtClean="0">
                <a:latin typeface="Times New Roman" pitchFamily="18" charset="0"/>
                <a:cs typeface="Times New Roman" pitchFamily="18" charset="0"/>
              </a:rPr>
              <a:t>upto</a:t>
            </a:r>
            <a:r>
              <a:rPr lang="en-US" sz="2800" dirty="0" smtClean="0">
                <a:latin typeface="Times New Roman" pitchFamily="18" charset="0"/>
                <a:cs typeface="Times New Roman" pitchFamily="18" charset="0"/>
              </a:rPr>
              <a:t> 22 times</a:t>
            </a:r>
          </a:p>
          <a:p>
            <a:r>
              <a:rPr lang="en-US" sz="2800" dirty="0" smtClean="0">
                <a:latin typeface="Times New Roman" pitchFamily="18" charset="0"/>
                <a:cs typeface="Times New Roman" pitchFamily="18" charset="0"/>
              </a:rPr>
              <a:t>Thick branches- best  grade of </a:t>
            </a:r>
            <a:r>
              <a:rPr lang="en-US" sz="2800" dirty="0" err="1" smtClean="0">
                <a:latin typeface="Times New Roman" pitchFamily="18" charset="0"/>
                <a:cs typeface="Times New Roman" pitchFamily="18" charset="0"/>
              </a:rPr>
              <a:t>guggul</a:t>
            </a:r>
            <a:r>
              <a:rPr lang="en-US" sz="2800" dirty="0" smtClean="0">
                <a:latin typeface="Times New Roman" pitchFamily="18" charset="0"/>
                <a:cs typeface="Times New Roman" pitchFamily="18" charset="0"/>
              </a:rPr>
              <a:t>. 0.5 -1kg of </a:t>
            </a:r>
            <a:r>
              <a:rPr lang="en-US" sz="2800" dirty="0" err="1" smtClean="0">
                <a:latin typeface="Times New Roman" pitchFamily="18" charset="0"/>
                <a:cs typeface="Times New Roman" pitchFamily="18" charset="0"/>
              </a:rPr>
              <a:t>guggul</a:t>
            </a:r>
            <a:r>
              <a:rPr lang="en-US" sz="2800" dirty="0" smtClean="0">
                <a:latin typeface="Times New Roman" pitchFamily="18" charset="0"/>
                <a:cs typeface="Times New Roman" pitchFamily="18" charset="0"/>
              </a:rPr>
              <a:t>/year/plant </a:t>
            </a:r>
          </a:p>
          <a:p>
            <a:pPr>
              <a:buNone/>
            </a:pP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a:bodyPr>
          <a:lstStyle/>
          <a:p>
            <a:r>
              <a:rPr lang="en-US" sz="3300" dirty="0" err="1" smtClean="0">
                <a:latin typeface="Times New Roman" pitchFamily="18" charset="0"/>
                <a:cs typeface="Times New Roman" pitchFamily="18" charset="0"/>
              </a:rPr>
              <a:t>Guggul</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562600"/>
          </a:xfrm>
        </p:spPr>
        <p:txBody>
          <a:bodyPr>
            <a:normAutofit fontScale="92500"/>
          </a:bodyPr>
          <a:lstStyle/>
          <a:p>
            <a:r>
              <a:rPr lang="en-US" b="1" dirty="0" smtClean="0">
                <a:latin typeface="Times New Roman" pitchFamily="18" charset="0"/>
                <a:cs typeface="Times New Roman" pitchFamily="18" charset="0"/>
              </a:rPr>
              <a:t>Description</a:t>
            </a:r>
            <a:r>
              <a:rPr lang="en-US" dirty="0" smtClean="0">
                <a:latin typeface="Times New Roman" pitchFamily="18" charset="0"/>
                <a:cs typeface="Times New Roman" pitchFamily="18" charset="0"/>
              </a:rPr>
              <a:t> Color - Brown to pale yellow or dull green.  Odor - Agreeable, aromatic, balsamic.  Taste - Characteristic bitter.  Size - 0.5 to 2.5 cm in diameter. Shape -Rounded or irregular masses or agglomerated tears. Tears somewhat  transparent, waxy surface, brittle in nature. </a:t>
            </a:r>
          </a:p>
          <a:p>
            <a:r>
              <a:rPr lang="en-US" dirty="0" smtClean="0">
                <a:latin typeface="Times New Roman" pitchFamily="18" charset="0"/>
                <a:cs typeface="Times New Roman" pitchFamily="18" charset="0"/>
              </a:rPr>
              <a:t>Gummy touch &amp; tears-normally with fractured surface.  </a:t>
            </a:r>
          </a:p>
          <a:p>
            <a:r>
              <a:rPr lang="en-US" dirty="0" smtClean="0">
                <a:latin typeface="Times New Roman" pitchFamily="18" charset="0"/>
                <a:cs typeface="Times New Roman" pitchFamily="18" charset="0"/>
              </a:rPr>
              <a:t>Solubility - When triturated with water, forms white emulsion. </a:t>
            </a:r>
          </a:p>
          <a:p>
            <a:r>
              <a:rPr lang="en-US" dirty="0" smtClean="0">
                <a:latin typeface="Times New Roman" pitchFamily="18" charset="0"/>
                <a:cs typeface="Times New Roman" pitchFamily="18" charset="0"/>
              </a:rPr>
              <a:t>partly soluble in alcohol.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55638"/>
          </a:xfrm>
        </p:spPr>
        <p:txBody>
          <a:bodyPr>
            <a:normAutofit/>
          </a:bodyPr>
          <a:lstStyle/>
          <a:p>
            <a:r>
              <a:rPr lang="en-US" sz="3300" dirty="0" err="1" smtClean="0">
                <a:latin typeface="Times New Roman" pitchFamily="18" charset="0"/>
                <a:cs typeface="Times New Roman" pitchFamily="18" charset="0"/>
              </a:rPr>
              <a:t>Guggul</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562600"/>
          </a:xfrm>
        </p:spPr>
        <p:txBody>
          <a:bodyPr>
            <a:normAutofit fontScale="92500"/>
          </a:bodyPr>
          <a:lstStyle/>
          <a:p>
            <a:r>
              <a:rPr lang="en-US" dirty="0" smtClean="0">
                <a:latin typeface="Times New Roman" pitchFamily="18" charset="0"/>
                <a:cs typeface="Times New Roman" pitchFamily="18" charset="0"/>
              </a:rPr>
              <a:t>Chemical Constituents: The gum-resin portion of </a:t>
            </a:r>
            <a:r>
              <a:rPr lang="en-US" dirty="0" err="1" smtClean="0">
                <a:latin typeface="Times New Roman" pitchFamily="18" charset="0"/>
                <a:cs typeface="Times New Roman" pitchFamily="18" charset="0"/>
              </a:rPr>
              <a:t>guggul</a:t>
            </a:r>
            <a:r>
              <a:rPr lang="en-US" dirty="0" smtClean="0">
                <a:latin typeface="Times New Roman" pitchFamily="18" charset="0"/>
                <a:cs typeface="Times New Roman" pitchFamily="18" charset="0"/>
              </a:rPr>
              <a:t> -steroids, </a:t>
            </a:r>
            <a:r>
              <a:rPr lang="en-US" dirty="0" err="1" smtClean="0">
                <a:latin typeface="Times New Roman" pitchFamily="18" charset="0"/>
                <a:cs typeface="Times New Roman" pitchFamily="18" charset="0"/>
              </a:rPr>
              <a:t>diterpenoids</a:t>
            </a:r>
            <a:r>
              <a:rPr lang="en-US" dirty="0" smtClean="0">
                <a:latin typeface="Times New Roman" pitchFamily="18" charset="0"/>
                <a:cs typeface="Times New Roman" pitchFamily="18" charset="0"/>
              </a:rPr>
              <a:t>, carbohydrates, aliphatic  esters. Are present in complex mixture form, but the resin does not contain free </a:t>
            </a:r>
            <a:r>
              <a:rPr lang="en-US" dirty="0" err="1" smtClean="0">
                <a:latin typeface="Times New Roman" pitchFamily="18" charset="0"/>
                <a:cs typeface="Times New Roman" pitchFamily="18" charset="0"/>
              </a:rPr>
              <a:t>cinnamic</a:t>
            </a:r>
            <a:r>
              <a:rPr lang="en-US" dirty="0" smtClean="0">
                <a:latin typeface="Times New Roman" pitchFamily="18" charset="0"/>
                <a:cs typeface="Times New Roman" pitchFamily="18" charset="0"/>
              </a:rPr>
              <a:t>  acid, benzoic acid or their esters normally found in many oleo-gum-resin.</a:t>
            </a:r>
          </a:p>
          <a:p>
            <a:r>
              <a:rPr lang="en-US" dirty="0" smtClean="0">
                <a:latin typeface="Times New Roman" pitchFamily="18" charset="0"/>
                <a:cs typeface="Times New Roman" pitchFamily="18" charset="0"/>
              </a:rPr>
              <a:t>Purified gum gives </a:t>
            </a:r>
            <a:r>
              <a:rPr lang="en-US" dirty="0" err="1" smtClean="0">
                <a:latin typeface="Times New Roman" pitchFamily="18" charset="0"/>
                <a:cs typeface="Times New Roman" pitchFamily="18" charset="0"/>
              </a:rPr>
              <a:t>pentosan</a:t>
            </a:r>
            <a:r>
              <a:rPr lang="en-US" dirty="0" smtClean="0">
                <a:latin typeface="Times New Roman" pitchFamily="18" charset="0"/>
                <a:cs typeface="Times New Roman" pitchFamily="18" charset="0"/>
              </a:rPr>
              <a:t>, pentose &amp; furfural. </a:t>
            </a:r>
          </a:p>
          <a:p>
            <a:r>
              <a:rPr lang="en-US" dirty="0" smtClean="0">
                <a:latin typeface="Times New Roman" pitchFamily="18" charset="0"/>
                <a:cs typeface="Times New Roman" pitchFamily="18" charset="0"/>
              </a:rPr>
              <a:t>Steam distillation gives pale yellow volatile oil, containing </a:t>
            </a:r>
            <a:r>
              <a:rPr lang="en-US" dirty="0" err="1" smtClean="0">
                <a:latin typeface="Times New Roman" pitchFamily="18" charset="0"/>
                <a:cs typeface="Times New Roman" pitchFamily="18" charset="0"/>
              </a:rPr>
              <a:t>terpenes</a:t>
            </a:r>
            <a:r>
              <a:rPr lang="en-US" dirty="0" smtClean="0">
                <a:latin typeface="Times New Roman" pitchFamily="18" charset="0"/>
                <a:cs typeface="Times New Roman" pitchFamily="18" charset="0"/>
              </a:rPr>
              <a:t> like </a:t>
            </a:r>
            <a:r>
              <a:rPr lang="en-US" dirty="0" err="1" smtClean="0">
                <a:latin typeface="Times New Roman" pitchFamily="18" charset="0"/>
                <a:cs typeface="Times New Roman" pitchFamily="18" charset="0"/>
              </a:rPr>
              <a:t>myrcene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caryophylline</a:t>
            </a:r>
            <a:r>
              <a:rPr lang="en-US" dirty="0" smtClean="0">
                <a:latin typeface="Times New Roman" pitchFamily="18" charset="0"/>
                <a:cs typeface="Times New Roman" pitchFamily="18" charset="0"/>
              </a:rPr>
              <a:t>. It contains Z , E </a:t>
            </a:r>
            <a:r>
              <a:rPr lang="en-US" dirty="0" err="1" smtClean="0">
                <a:latin typeface="Times New Roman" pitchFamily="18" charset="0"/>
                <a:cs typeface="Times New Roman" pitchFamily="18" charset="0"/>
              </a:rPr>
              <a:t>guggulosterone</a:t>
            </a:r>
            <a:r>
              <a:rPr lang="en-US" dirty="0" smtClean="0">
                <a:latin typeface="Times New Roman" pitchFamily="18" charset="0"/>
                <a:cs typeface="Times New Roman" pitchFamily="18" charset="0"/>
              </a:rPr>
              <a:t> &amp; 3 new sterols viz.  </a:t>
            </a:r>
            <a:r>
              <a:rPr lang="en-US" dirty="0" err="1" smtClean="0">
                <a:latin typeface="Times New Roman" pitchFamily="18" charset="0"/>
                <a:cs typeface="Times New Roman" pitchFamily="18" charset="0"/>
              </a:rPr>
              <a:t>guggulosterol</a:t>
            </a:r>
            <a:r>
              <a:rPr lang="en-US" dirty="0" smtClean="0">
                <a:latin typeface="Times New Roman" pitchFamily="18" charset="0"/>
                <a:cs typeface="Times New Roman" pitchFamily="18" charset="0"/>
              </a:rPr>
              <a:t> I, II and III. </a:t>
            </a: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4098" name="Picture 2"/>
          <p:cNvPicPr>
            <a:picLocks noChangeAspect="1" noChangeArrowheads="1"/>
          </p:cNvPicPr>
          <p:nvPr/>
        </p:nvPicPr>
        <p:blipFill>
          <a:blip r:embed="rId2"/>
          <a:srcRect l="24706" t="39583" r="53529" b="28125"/>
          <a:stretch>
            <a:fillRect/>
          </a:stretch>
        </p:blipFill>
        <p:spPr bwMode="auto">
          <a:xfrm>
            <a:off x="533400" y="533400"/>
            <a:ext cx="3274142" cy="2743200"/>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49412" t="39583" r="22941" b="28125"/>
          <a:stretch>
            <a:fillRect/>
          </a:stretch>
        </p:blipFill>
        <p:spPr bwMode="auto">
          <a:xfrm>
            <a:off x="3810000" y="2743200"/>
            <a:ext cx="4852219" cy="32004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3300" dirty="0" err="1" smtClean="0">
                <a:latin typeface="Times New Roman" pitchFamily="18" charset="0"/>
                <a:cs typeface="Times New Roman" pitchFamily="18" charset="0"/>
              </a:rPr>
              <a:t>Guggul</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295400"/>
            <a:ext cx="8153400" cy="4830763"/>
          </a:xfrm>
        </p:spPr>
        <p:txBody>
          <a:bodyPr>
            <a:normAutofit fontScale="85000" lnSpcReduction="10000"/>
          </a:bodyPr>
          <a:lstStyle/>
          <a:p>
            <a:r>
              <a:rPr lang="en-US" dirty="0" smtClean="0">
                <a:latin typeface="Times New Roman" pitchFamily="18" charset="0"/>
                <a:cs typeface="Times New Roman" pitchFamily="18" charset="0"/>
              </a:rPr>
              <a:t>Chemical Test: Ethyl acetate extract of </a:t>
            </a:r>
            <a:r>
              <a:rPr lang="en-US" dirty="0" err="1" smtClean="0">
                <a:latin typeface="Times New Roman" pitchFamily="18" charset="0"/>
                <a:cs typeface="Times New Roman" pitchFamily="18" charset="0"/>
              </a:rPr>
              <a:t>guggal</a:t>
            </a:r>
            <a:r>
              <a:rPr lang="en-US" dirty="0" smtClean="0">
                <a:latin typeface="Times New Roman" pitchFamily="18" charset="0"/>
                <a:cs typeface="Times New Roman" pitchFamily="18" charset="0"/>
              </a:rPr>
              <a:t> + acetic anhydride+ boil, cool + 2 ml 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SO</a:t>
            </a:r>
            <a:r>
              <a:rPr lang="en-US" baseline="-25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 green color at the junction due to sterols. </a:t>
            </a:r>
          </a:p>
          <a:p>
            <a:r>
              <a:rPr lang="en-US" dirty="0" smtClean="0">
                <a:latin typeface="Times New Roman" pitchFamily="18" charset="0"/>
                <a:cs typeface="Times New Roman" pitchFamily="18" charset="0"/>
              </a:rPr>
              <a:t>Uses: used as anti-inflammatory, anti-rheumatic </a:t>
            </a:r>
            <a:r>
              <a:rPr lang="en-US" dirty="0" err="1" smtClean="0">
                <a:latin typeface="Times New Roman" pitchFamily="18" charset="0"/>
                <a:cs typeface="Times New Roman" pitchFamily="18" charset="0"/>
              </a:rPr>
              <a:t>hypolipidemic</a:t>
            </a:r>
            <a:r>
              <a:rPr lang="en-US" dirty="0" smtClean="0">
                <a:latin typeface="Times New Roman" pitchFamily="18" charset="0"/>
                <a:cs typeface="Times New Roman" pitchFamily="18" charset="0"/>
              </a:rPr>
              <a:t> &amp; hypo-</a:t>
            </a:r>
            <a:r>
              <a:rPr lang="en-US" dirty="0" err="1" smtClean="0">
                <a:latin typeface="Times New Roman" pitchFamily="18" charset="0"/>
                <a:cs typeface="Times New Roman" pitchFamily="18" charset="0"/>
              </a:rPr>
              <a:t>cholesteremic</a:t>
            </a:r>
            <a:r>
              <a:rPr lang="en-US" dirty="0" smtClean="0">
                <a:latin typeface="Times New Roman" pitchFamily="18" charset="0"/>
                <a:cs typeface="Times New Roman" pitchFamily="18" charset="0"/>
              </a:rPr>
              <a:t> drug.  Lowers low density lipoproteins &amp; supports weight contact. </a:t>
            </a:r>
          </a:p>
          <a:p>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Guggulip</a:t>
            </a:r>
            <a:r>
              <a:rPr lang="en-US" dirty="0" smtClean="0">
                <a:latin typeface="Times New Roman" pitchFamily="18" charset="0"/>
                <a:cs typeface="Times New Roman" pitchFamily="18" charset="0"/>
              </a:rPr>
              <a:t>' developed from  </a:t>
            </a:r>
            <a:r>
              <a:rPr lang="en-US" dirty="0" err="1" smtClean="0">
                <a:latin typeface="Times New Roman" pitchFamily="18" charset="0"/>
                <a:cs typeface="Times New Roman" pitchFamily="18" charset="0"/>
              </a:rPr>
              <a:t>Commiphora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mukul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antihyperlipidaemic</a:t>
            </a:r>
            <a:r>
              <a:rPr lang="en-US" dirty="0" smtClean="0">
                <a:latin typeface="Times New Roman" pitchFamily="18" charset="0"/>
                <a:cs typeface="Times New Roman" pitchFamily="18" charset="0"/>
              </a:rPr>
              <a:t> product.  </a:t>
            </a:r>
          </a:p>
          <a:p>
            <a:r>
              <a:rPr lang="en-US" dirty="0" smtClean="0">
                <a:latin typeface="Times New Roman" pitchFamily="18" charset="0"/>
                <a:cs typeface="Times New Roman" pitchFamily="18" charset="0"/>
              </a:rPr>
              <a:t>Adulterants: adulterated with resins of various </a:t>
            </a:r>
            <a:r>
              <a:rPr lang="en-US" dirty="0" err="1" smtClean="0">
                <a:latin typeface="Times New Roman" pitchFamily="18" charset="0"/>
                <a:cs typeface="Times New Roman" pitchFamily="18" charset="0"/>
              </a:rPr>
              <a:t>Commiphora</a:t>
            </a:r>
            <a:r>
              <a:rPr lang="en-US" dirty="0" smtClean="0">
                <a:latin typeface="Times New Roman" pitchFamily="18" charset="0"/>
                <a:cs typeface="Times New Roman" pitchFamily="18" charset="0"/>
              </a:rPr>
              <a:t> species like C. </a:t>
            </a:r>
            <a:r>
              <a:rPr lang="en-US" dirty="0" err="1" smtClean="0">
                <a:latin typeface="Times New Roman" pitchFamily="18" charset="0"/>
                <a:cs typeface="Times New Roman" pitchFamily="18" charset="0"/>
              </a:rPr>
              <a:t>abyssinica</a:t>
            </a:r>
            <a:r>
              <a:rPr lang="en-US" dirty="0" smtClean="0">
                <a:latin typeface="Times New Roman" pitchFamily="18" charset="0"/>
                <a:cs typeface="Times New Roman" pitchFamily="18" charset="0"/>
              </a:rPr>
              <a:t>,  C. </a:t>
            </a:r>
            <a:r>
              <a:rPr lang="en-US" dirty="0" err="1" smtClean="0">
                <a:latin typeface="Times New Roman" pitchFamily="18" charset="0"/>
                <a:cs typeface="Times New Roman" pitchFamily="18" charset="0"/>
              </a:rPr>
              <a:t>roxburghii</a:t>
            </a:r>
            <a:r>
              <a:rPr lang="en-US" dirty="0" smtClean="0">
                <a:latin typeface="Times New Roman" pitchFamily="18" charset="0"/>
                <a:cs typeface="Times New Roman" pitchFamily="18" charset="0"/>
              </a:rPr>
              <a:t>, C. </a:t>
            </a:r>
            <a:r>
              <a:rPr lang="en-US" dirty="0" err="1" smtClean="0">
                <a:latin typeface="Times New Roman" pitchFamily="18" charset="0"/>
                <a:cs typeface="Times New Roman" pitchFamily="18" charset="0"/>
              </a:rPr>
              <a:t>molmol</a:t>
            </a:r>
            <a:r>
              <a:rPr lang="en-US" dirty="0" smtClean="0">
                <a:latin typeface="Times New Roman" pitchFamily="18" charset="0"/>
                <a:cs typeface="Times New Roman" pitchFamily="18" charset="0"/>
              </a:rPr>
              <a:t> and also with </a:t>
            </a:r>
            <a:r>
              <a:rPr lang="en-US" dirty="0" err="1" smtClean="0">
                <a:latin typeface="Times New Roman" pitchFamily="18" charset="0"/>
                <a:cs typeface="Times New Roman" pitchFamily="18" charset="0"/>
              </a:rPr>
              <a:t>Boswellia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serrata</a:t>
            </a:r>
            <a:r>
              <a:rPr lang="en-US"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Reference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err="1" smtClean="0">
                <a:latin typeface="Times New Roman" pitchFamily="18" charset="0"/>
                <a:cs typeface="Times New Roman" pitchFamily="18" charset="0"/>
              </a:rPr>
              <a:t>Pharmacognosy</a:t>
            </a:r>
            <a:r>
              <a:rPr lang="en-US" dirty="0" smtClean="0">
                <a:latin typeface="Times New Roman" pitchFamily="18" charset="0"/>
                <a:cs typeface="Times New Roman" pitchFamily="18" charset="0"/>
              </a:rPr>
              <a:t>, C.K. </a:t>
            </a:r>
            <a:r>
              <a:rPr lang="en-US" dirty="0" err="1" smtClean="0">
                <a:latin typeface="Times New Roman" pitchFamily="18" charset="0"/>
                <a:cs typeface="Times New Roman" pitchFamily="18" charset="0"/>
              </a:rPr>
              <a:t>Kokate</a:t>
            </a:r>
            <a:r>
              <a:rPr lang="en-US" dirty="0" smtClean="0">
                <a:latin typeface="Times New Roman" pitchFamily="18" charset="0"/>
                <a:cs typeface="Times New Roman" pitchFamily="18" charset="0"/>
              </a:rPr>
              <a:t>, A.P. </a:t>
            </a:r>
            <a:r>
              <a:rPr lang="en-US" dirty="0" err="1" smtClean="0">
                <a:latin typeface="Times New Roman" pitchFamily="18" charset="0"/>
                <a:cs typeface="Times New Roman" pitchFamily="18" charset="0"/>
              </a:rPr>
              <a:t>Purohit</a:t>
            </a:r>
            <a:r>
              <a:rPr lang="en-US" dirty="0" smtClean="0">
                <a:latin typeface="Times New Roman" pitchFamily="18" charset="0"/>
                <a:cs typeface="Times New Roman" pitchFamily="18" charset="0"/>
              </a:rPr>
              <a:t>, S.B. </a:t>
            </a:r>
            <a:r>
              <a:rPr lang="en-US" dirty="0" err="1" smtClean="0">
                <a:latin typeface="Times New Roman" pitchFamily="18" charset="0"/>
                <a:cs typeface="Times New Roman" pitchFamily="18" charset="0"/>
              </a:rPr>
              <a:t>Gokhale</a:t>
            </a:r>
            <a:r>
              <a:rPr lang="en-US" dirty="0" smtClean="0">
                <a:latin typeface="Times New Roman" pitchFamily="18" charset="0"/>
                <a:cs typeface="Times New Roman" pitchFamily="18" charset="0"/>
              </a:rPr>
              <a:t>, 54</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Ed. 2017,  </a:t>
            </a:r>
            <a:r>
              <a:rPr lang="en-US" dirty="0" err="1" smtClean="0">
                <a:latin typeface="Times New Roman" pitchFamily="18" charset="0"/>
                <a:cs typeface="Times New Roman" pitchFamily="18" charset="0"/>
              </a:rPr>
              <a:t>Nirali</a:t>
            </a:r>
            <a:r>
              <a:rPr lang="en-US" dirty="0" smtClean="0">
                <a:latin typeface="Times New Roman" pitchFamily="18" charset="0"/>
                <a:cs typeface="Times New Roman" pitchFamily="18" charset="0"/>
              </a:rPr>
              <a:t> Publication, New Delhi</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lip_image002"/>
          <p:cNvPicPr>
            <a:picLocks noChangeAspect="1" noChangeArrowheads="1"/>
          </p:cNvPicPr>
          <p:nvPr/>
        </p:nvPicPr>
        <p:blipFill>
          <a:blip r:embed="rId2"/>
          <a:srcRect/>
          <a:stretch>
            <a:fillRect/>
          </a:stretch>
        </p:blipFill>
        <p:spPr bwMode="auto">
          <a:xfrm>
            <a:off x="0" y="0"/>
            <a:ext cx="5336699" cy="3962400"/>
          </a:xfrm>
          <a:prstGeom prst="rect">
            <a:avLst/>
          </a:prstGeom>
          <a:noFill/>
        </p:spPr>
      </p:pic>
      <p:pic>
        <p:nvPicPr>
          <p:cNvPr id="6150" name="Picture 6" descr="Monocot and Dicot Stem Anatomy NEET Notes | EduRev"/>
          <p:cNvPicPr>
            <a:picLocks noChangeAspect="1" noChangeArrowheads="1"/>
          </p:cNvPicPr>
          <p:nvPr/>
        </p:nvPicPr>
        <p:blipFill>
          <a:blip r:embed="rId3"/>
          <a:srcRect/>
          <a:stretch>
            <a:fillRect/>
          </a:stretch>
        </p:blipFill>
        <p:spPr bwMode="auto">
          <a:xfrm>
            <a:off x="5257800" y="0"/>
            <a:ext cx="3803692" cy="3352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79438"/>
          </a:xfrm>
        </p:spPr>
        <p:txBody>
          <a:bodyPr>
            <a:noAutofit/>
          </a:bodyPr>
          <a:lstStyle/>
          <a:p>
            <a:r>
              <a:rPr lang="en-US" sz="3300" dirty="0" smtClean="0">
                <a:latin typeface="Times New Roman" pitchFamily="18" charset="0"/>
                <a:cs typeface="Times New Roman" pitchFamily="18" charset="0"/>
              </a:rPr>
              <a:t>CLASSIFICATION OF RESINS</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838200"/>
            <a:ext cx="8686800" cy="5791200"/>
          </a:xfrm>
        </p:spPr>
        <p:txBody>
          <a:bodyPr>
            <a:normAutofit fontScale="92500" lnSpcReduction="20000"/>
          </a:bodyPr>
          <a:lstStyle/>
          <a:p>
            <a:pPr>
              <a:buNone/>
            </a:pPr>
            <a:r>
              <a:rPr lang="en-US" sz="2500" dirty="0" smtClean="0">
                <a:latin typeface="Times New Roman" pitchFamily="18" charset="0"/>
                <a:cs typeface="Times New Roman" pitchFamily="18" charset="0"/>
              </a:rPr>
              <a:t>1. </a:t>
            </a:r>
            <a:r>
              <a:rPr lang="en-US" sz="2500" dirty="0" smtClean="0">
                <a:solidFill>
                  <a:srgbClr val="FF0000"/>
                </a:solidFill>
                <a:latin typeface="Times New Roman" pitchFamily="18" charset="0"/>
                <a:cs typeface="Times New Roman" pitchFamily="18" charset="0"/>
              </a:rPr>
              <a:t>Based on formation</a:t>
            </a:r>
          </a:p>
          <a:p>
            <a:r>
              <a:rPr lang="en-US" sz="2500" dirty="0" smtClean="0">
                <a:latin typeface="Times New Roman" pitchFamily="18" charset="0"/>
                <a:cs typeface="Times New Roman" pitchFamily="18" charset="0"/>
              </a:rPr>
              <a:t> Physiological resin: Formed as normal product of metabolism Ex: cannabis, </a:t>
            </a:r>
            <a:r>
              <a:rPr lang="en-US" sz="2500" dirty="0" err="1" smtClean="0">
                <a:latin typeface="Times New Roman" pitchFamily="18" charset="0"/>
                <a:cs typeface="Times New Roman" pitchFamily="18" charset="0"/>
              </a:rPr>
              <a:t>podophyllum</a:t>
            </a:r>
            <a:r>
              <a:rPr lang="en-US" sz="2500" dirty="0" smtClean="0">
                <a:latin typeface="Times New Roman" pitchFamily="18" charset="0"/>
                <a:cs typeface="Times New Roman" pitchFamily="18" charset="0"/>
              </a:rPr>
              <a:t>, ginger</a:t>
            </a:r>
          </a:p>
          <a:p>
            <a:r>
              <a:rPr lang="en-US" sz="2500" dirty="0" smtClean="0">
                <a:latin typeface="Times New Roman" pitchFamily="18" charset="0"/>
                <a:cs typeface="Times New Roman" pitchFamily="18" charset="0"/>
              </a:rPr>
              <a:t>Pathological resins: Formed as a result of wound, injury or abnormal  circumstances: Ex: </a:t>
            </a:r>
            <a:r>
              <a:rPr lang="en-US" sz="2500" dirty="0" err="1" smtClean="0">
                <a:latin typeface="Times New Roman" pitchFamily="18" charset="0"/>
                <a:cs typeface="Times New Roman" pitchFamily="18" charset="0"/>
              </a:rPr>
              <a:t>benzoin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asafoetida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guggul</a:t>
            </a:r>
            <a:r>
              <a:rPr lang="en-US" sz="2500" dirty="0" smtClean="0">
                <a:latin typeface="Times New Roman" pitchFamily="18" charset="0"/>
                <a:cs typeface="Times New Roman" pitchFamily="18" charset="0"/>
              </a:rPr>
              <a:t> </a:t>
            </a:r>
          </a:p>
          <a:p>
            <a:pPr>
              <a:buNone/>
            </a:pPr>
            <a:r>
              <a:rPr lang="en-US" sz="2500" dirty="0" smtClean="0">
                <a:latin typeface="Times New Roman" pitchFamily="18" charset="0"/>
                <a:cs typeface="Times New Roman" pitchFamily="18" charset="0"/>
              </a:rPr>
              <a:t>2. </a:t>
            </a:r>
            <a:r>
              <a:rPr lang="en-US" sz="2500" dirty="0" smtClean="0">
                <a:solidFill>
                  <a:srgbClr val="FF0000"/>
                </a:solidFill>
                <a:latin typeface="Times New Roman" pitchFamily="18" charset="0"/>
                <a:cs typeface="Times New Roman" pitchFamily="18" charset="0"/>
              </a:rPr>
              <a:t>On the basis of </a:t>
            </a:r>
            <a:r>
              <a:rPr lang="en-US" sz="2500" dirty="0" err="1" smtClean="0">
                <a:solidFill>
                  <a:srgbClr val="FF0000"/>
                </a:solidFill>
                <a:latin typeface="Times New Roman" pitchFamily="18" charset="0"/>
                <a:cs typeface="Times New Roman" pitchFamily="18" charset="0"/>
              </a:rPr>
              <a:t>occurance</a:t>
            </a:r>
            <a:r>
              <a:rPr lang="en-US" sz="2500" dirty="0" smtClean="0">
                <a:solidFill>
                  <a:srgbClr val="FF0000"/>
                </a:solidFill>
                <a:latin typeface="Times New Roman" pitchFamily="18" charset="0"/>
                <a:cs typeface="Times New Roman" pitchFamily="18" charset="0"/>
              </a:rPr>
              <a:t> with other secondary metabolites (Resin combination)</a:t>
            </a:r>
          </a:p>
          <a:p>
            <a:pPr marL="514350" indent="-514350">
              <a:buAutoNum type="romanLcParenR"/>
            </a:pPr>
            <a:r>
              <a:rPr lang="en-US" sz="2500" dirty="0" smtClean="0">
                <a:solidFill>
                  <a:srgbClr val="00B0F0"/>
                </a:solidFill>
                <a:latin typeface="Times New Roman" pitchFamily="18" charset="0"/>
                <a:cs typeface="Times New Roman" pitchFamily="18" charset="0"/>
              </a:rPr>
              <a:t>Oleo resin </a:t>
            </a:r>
            <a:r>
              <a:rPr lang="en-US" sz="2500" dirty="0" smtClean="0">
                <a:latin typeface="Times New Roman" pitchFamily="18" charset="0"/>
                <a:cs typeface="Times New Roman" pitchFamily="18" charset="0"/>
              </a:rPr>
              <a:t>: Naturally </a:t>
            </a:r>
            <a:r>
              <a:rPr lang="en-US" sz="2500" dirty="0" err="1" smtClean="0">
                <a:latin typeface="Times New Roman" pitchFamily="18" charset="0"/>
                <a:cs typeface="Times New Roman" pitchFamily="18" charset="0"/>
              </a:rPr>
              <a:t>occuring</a:t>
            </a:r>
            <a:r>
              <a:rPr lang="en-US" sz="2500" dirty="0" smtClean="0">
                <a:latin typeface="Times New Roman" pitchFamily="18" charset="0"/>
                <a:cs typeface="Times New Roman" pitchFamily="18" charset="0"/>
              </a:rPr>
              <a:t> mixture of resin &amp; volatile oil ex: Ginger, capsicum, copaiba</a:t>
            </a:r>
          </a:p>
          <a:p>
            <a:pPr marL="514350" indent="-514350">
              <a:buAutoNum type="romanLcParenR"/>
            </a:pPr>
            <a:r>
              <a:rPr lang="en-US" sz="2500" dirty="0" smtClean="0">
                <a:solidFill>
                  <a:srgbClr val="00B0F0"/>
                </a:solidFill>
                <a:latin typeface="Times New Roman" pitchFamily="18" charset="0"/>
                <a:cs typeface="Times New Roman" pitchFamily="18" charset="0"/>
              </a:rPr>
              <a:t>Gum Resin</a:t>
            </a:r>
            <a:r>
              <a:rPr lang="en-US" sz="2500" dirty="0" smtClean="0">
                <a:latin typeface="Times New Roman" pitchFamily="18" charset="0"/>
                <a:cs typeface="Times New Roman" pitchFamily="18" charset="0"/>
              </a:rPr>
              <a:t>: Resin associated with gum example: colophony, cannabis</a:t>
            </a:r>
          </a:p>
          <a:p>
            <a:pPr marL="514350" indent="-514350">
              <a:buAutoNum type="romanLcParenR"/>
            </a:pPr>
            <a:r>
              <a:rPr lang="en-US" sz="2500" dirty="0" smtClean="0">
                <a:solidFill>
                  <a:srgbClr val="00B0F0"/>
                </a:solidFill>
                <a:latin typeface="Times New Roman" pitchFamily="18" charset="0"/>
                <a:cs typeface="Times New Roman" pitchFamily="18" charset="0"/>
              </a:rPr>
              <a:t>Oleo Gum Resin</a:t>
            </a:r>
            <a:r>
              <a:rPr lang="en-US" sz="2500" dirty="0" smtClean="0">
                <a:latin typeface="Times New Roman" pitchFamily="18" charset="0"/>
                <a:cs typeface="Times New Roman" pitchFamily="18" charset="0"/>
              </a:rPr>
              <a:t>: Mixture of volatile oil, Gum &amp; resin Ex: </a:t>
            </a:r>
            <a:r>
              <a:rPr lang="en-US" sz="2500" dirty="0" err="1" smtClean="0">
                <a:latin typeface="Times New Roman" pitchFamily="18" charset="0"/>
                <a:cs typeface="Times New Roman" pitchFamily="18" charset="0"/>
              </a:rPr>
              <a:t>Guggul</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Asafoetida</a:t>
            </a:r>
            <a:r>
              <a:rPr lang="en-US" sz="2500" dirty="0" smtClean="0">
                <a:latin typeface="Times New Roman" pitchFamily="18" charset="0"/>
                <a:cs typeface="Times New Roman" pitchFamily="18" charset="0"/>
              </a:rPr>
              <a:t>, Myrrh</a:t>
            </a:r>
          </a:p>
          <a:p>
            <a:pPr marL="514350" indent="-514350">
              <a:buAutoNum type="romanLcParenR"/>
            </a:pPr>
            <a:r>
              <a:rPr lang="en-US" sz="2500" dirty="0" smtClean="0">
                <a:solidFill>
                  <a:srgbClr val="00B0F0"/>
                </a:solidFill>
                <a:latin typeface="Times New Roman" pitchFamily="18" charset="0"/>
                <a:cs typeface="Times New Roman" pitchFamily="18" charset="0"/>
              </a:rPr>
              <a:t>Balsam Resin</a:t>
            </a:r>
            <a:r>
              <a:rPr lang="en-US" sz="2500" dirty="0" smtClean="0">
                <a:latin typeface="Times New Roman" pitchFamily="18" charset="0"/>
                <a:cs typeface="Times New Roman" pitchFamily="18" charset="0"/>
              </a:rPr>
              <a:t>: Resinous mixture of benzoic acid/ </a:t>
            </a:r>
            <a:r>
              <a:rPr lang="en-US" sz="2500" dirty="0" err="1" smtClean="0">
                <a:latin typeface="Times New Roman" pitchFamily="18" charset="0"/>
                <a:cs typeface="Times New Roman" pitchFamily="18" charset="0"/>
              </a:rPr>
              <a:t>cinnamic</a:t>
            </a:r>
            <a:r>
              <a:rPr lang="en-US" sz="2500" dirty="0" smtClean="0">
                <a:latin typeface="Times New Roman" pitchFamily="18" charset="0"/>
                <a:cs typeface="Times New Roman" pitchFamily="18" charset="0"/>
              </a:rPr>
              <a:t> acid or esters of </a:t>
            </a:r>
            <a:r>
              <a:rPr lang="en-US" sz="2500" dirty="0" err="1" smtClean="0">
                <a:latin typeface="Times New Roman" pitchFamily="18" charset="0"/>
                <a:cs typeface="Times New Roman" pitchFamily="18" charset="0"/>
              </a:rPr>
              <a:t>tehse</a:t>
            </a:r>
            <a:r>
              <a:rPr lang="en-US" sz="2500" dirty="0" smtClean="0">
                <a:latin typeface="Times New Roman" pitchFamily="18" charset="0"/>
                <a:cs typeface="Times New Roman" pitchFamily="18" charset="0"/>
              </a:rPr>
              <a:t> acids in free or combined form</a:t>
            </a:r>
          </a:p>
          <a:p>
            <a:pPr marL="514350" indent="-514350">
              <a:buNone/>
            </a:pPr>
            <a:r>
              <a:rPr lang="en-US" sz="2500" dirty="0" smtClean="0">
                <a:latin typeface="Times New Roman" pitchFamily="18" charset="0"/>
                <a:cs typeface="Times New Roman" pitchFamily="18" charset="0"/>
              </a:rPr>
              <a:t>Ex: </a:t>
            </a:r>
            <a:r>
              <a:rPr lang="en-US" sz="2500" dirty="0" err="1" smtClean="0">
                <a:latin typeface="Times New Roman" pitchFamily="18" charset="0"/>
                <a:cs typeface="Times New Roman" pitchFamily="18" charset="0"/>
              </a:rPr>
              <a:t>Benzoin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Tolu</a:t>
            </a:r>
            <a:r>
              <a:rPr lang="en-US" sz="2500" dirty="0" smtClean="0">
                <a:latin typeface="Times New Roman" pitchFamily="18" charset="0"/>
                <a:cs typeface="Times New Roman" pitchFamily="18" charset="0"/>
              </a:rPr>
              <a:t> balsam, </a:t>
            </a:r>
            <a:r>
              <a:rPr lang="en-US" sz="2500" dirty="0" err="1" smtClean="0">
                <a:latin typeface="Times New Roman" pitchFamily="18" charset="0"/>
                <a:cs typeface="Times New Roman" pitchFamily="18" charset="0"/>
              </a:rPr>
              <a:t>peru</a:t>
            </a:r>
            <a:r>
              <a:rPr lang="en-US" sz="2500" dirty="0" smtClean="0">
                <a:latin typeface="Times New Roman" pitchFamily="18" charset="0"/>
                <a:cs typeface="Times New Roman" pitchFamily="18" charset="0"/>
              </a:rPr>
              <a:t> balsam </a:t>
            </a:r>
          </a:p>
          <a:p>
            <a:pPr marL="514350" indent="-514350">
              <a:buNone/>
            </a:pPr>
            <a:r>
              <a:rPr lang="en-US" sz="2500" dirty="0" smtClean="0">
                <a:solidFill>
                  <a:srgbClr val="00B0F0"/>
                </a:solidFill>
                <a:latin typeface="Times New Roman" pitchFamily="18" charset="0"/>
                <a:cs typeface="Times New Roman" pitchFamily="18" charset="0"/>
              </a:rPr>
              <a:t>v)</a:t>
            </a:r>
            <a:r>
              <a:rPr lang="en-US" sz="2500" dirty="0" smtClean="0">
                <a:latin typeface="Times New Roman" pitchFamily="18" charset="0"/>
                <a:cs typeface="Times New Roman" pitchFamily="18" charset="0"/>
              </a:rPr>
              <a:t> </a:t>
            </a:r>
            <a:r>
              <a:rPr lang="en-US" sz="2500" dirty="0" err="1" smtClean="0">
                <a:solidFill>
                  <a:srgbClr val="00B0F0"/>
                </a:solidFill>
                <a:latin typeface="Times New Roman" pitchFamily="18" charset="0"/>
                <a:cs typeface="Times New Roman" pitchFamily="18" charset="0"/>
              </a:rPr>
              <a:t>Glycoresins</a:t>
            </a:r>
            <a:r>
              <a:rPr lang="en-US" sz="2500" dirty="0" smtClean="0">
                <a:solidFill>
                  <a:srgbClr val="00B0F0"/>
                </a:solidFill>
                <a:latin typeface="Times New Roman" pitchFamily="18" charset="0"/>
                <a:cs typeface="Times New Roman" pitchFamily="18" charset="0"/>
              </a:rPr>
              <a:t>:</a:t>
            </a:r>
            <a:r>
              <a:rPr lang="en-US" sz="2500" dirty="0" smtClean="0">
                <a:latin typeface="Times New Roman" pitchFamily="18" charset="0"/>
                <a:cs typeface="Times New Roman" pitchFamily="18" charset="0"/>
              </a:rPr>
              <a:t> occur in combination with sugar by Glycoside linkage Ex: Jalap, </a:t>
            </a:r>
            <a:r>
              <a:rPr lang="en-US" sz="2500" dirty="0" err="1" smtClean="0">
                <a:latin typeface="Times New Roman" pitchFamily="18" charset="0"/>
                <a:cs typeface="Times New Roman" pitchFamily="18" charset="0"/>
              </a:rPr>
              <a:t>Podophyllum</a:t>
            </a:r>
            <a:r>
              <a:rPr lang="en-US" sz="2500" dirty="0" smtClean="0">
                <a:latin typeface="Times New Roman" pitchFamily="18" charset="0"/>
                <a:cs typeface="Times New Roman" pitchFamily="18" charset="0"/>
              </a:rPr>
              <a:t>,  Ipomoea </a:t>
            </a:r>
            <a:endParaRPr lang="en-US" sz="25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noAutofit/>
          </a:bodyPr>
          <a:lstStyle/>
          <a:p>
            <a:r>
              <a:rPr lang="en-US" sz="3300" dirty="0" smtClean="0">
                <a:latin typeface="Times New Roman" pitchFamily="18" charset="0"/>
                <a:cs typeface="Times New Roman" pitchFamily="18" charset="0"/>
              </a:rPr>
              <a:t>CLASSIFICATION OF RESINS</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838200"/>
            <a:ext cx="8458200" cy="5287963"/>
          </a:xfrm>
        </p:spPr>
        <p:txBody>
          <a:bodyPr>
            <a:normAutofit/>
          </a:bodyPr>
          <a:lstStyle/>
          <a:p>
            <a:pPr>
              <a:buNone/>
            </a:pPr>
            <a:r>
              <a:rPr lang="en-US" sz="2400" dirty="0" smtClean="0">
                <a:latin typeface="Times New Roman" pitchFamily="18" charset="0"/>
                <a:cs typeface="Times New Roman" pitchFamily="18" charset="0"/>
              </a:rPr>
              <a:t>3) </a:t>
            </a:r>
            <a:r>
              <a:rPr lang="en-US" sz="2400" dirty="0" smtClean="0">
                <a:solidFill>
                  <a:srgbClr val="FF0000"/>
                </a:solidFill>
                <a:latin typeface="Times New Roman" pitchFamily="18" charset="0"/>
                <a:cs typeface="Times New Roman" pitchFamily="18" charset="0"/>
              </a:rPr>
              <a:t>Depending upon the chemical nature </a:t>
            </a:r>
            <a:r>
              <a:rPr lang="en-US" sz="2400" dirty="0" err="1" smtClean="0">
                <a:solidFill>
                  <a:srgbClr val="FF0000"/>
                </a:solidFill>
                <a:latin typeface="Times New Roman" pitchFamily="18" charset="0"/>
                <a:cs typeface="Times New Roman" pitchFamily="18" charset="0"/>
              </a:rPr>
              <a:t>pf</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predominent</a:t>
            </a:r>
            <a:r>
              <a:rPr lang="en-US" sz="2400" dirty="0" smtClean="0">
                <a:solidFill>
                  <a:srgbClr val="FF0000"/>
                </a:solidFill>
                <a:latin typeface="Times New Roman" pitchFamily="18" charset="0"/>
                <a:cs typeface="Times New Roman" pitchFamily="18" charset="0"/>
              </a:rPr>
              <a:t> chemical constituent</a:t>
            </a:r>
          </a:p>
          <a:p>
            <a:pPr marL="514350" indent="-514350">
              <a:buNone/>
            </a:pPr>
            <a:r>
              <a:rPr lang="en-US" sz="2400" dirty="0" err="1" smtClean="0">
                <a:solidFill>
                  <a:srgbClr val="0070C0"/>
                </a:solidFill>
                <a:latin typeface="Times New Roman" pitchFamily="18" charset="0"/>
                <a:cs typeface="Times New Roman" pitchFamily="18" charset="0"/>
              </a:rPr>
              <a:t>i</a:t>
            </a:r>
            <a:r>
              <a:rPr lang="en-US" sz="2400" dirty="0" smtClean="0">
                <a:solidFill>
                  <a:srgbClr val="0070C0"/>
                </a:solidFill>
                <a:latin typeface="Times New Roman" pitchFamily="18" charset="0"/>
                <a:cs typeface="Times New Roman" pitchFamily="18" charset="0"/>
              </a:rPr>
              <a:t>) Resin acid (</a:t>
            </a:r>
            <a:r>
              <a:rPr lang="en-US" sz="2400" dirty="0" err="1" smtClean="0">
                <a:solidFill>
                  <a:srgbClr val="0070C0"/>
                </a:solidFill>
                <a:latin typeface="Times New Roman" pitchFamily="18" charset="0"/>
                <a:cs typeface="Times New Roman" pitchFamily="18" charset="0"/>
              </a:rPr>
              <a:t>Resinolic</a:t>
            </a:r>
            <a:r>
              <a:rPr lang="en-US" sz="2400" dirty="0" smtClean="0">
                <a:solidFill>
                  <a:srgbClr val="0070C0"/>
                </a:solidFill>
                <a:latin typeface="Times New Roman" pitchFamily="18" charset="0"/>
                <a:cs typeface="Times New Roman" pitchFamily="18" charset="0"/>
              </a:rPr>
              <a:t> acid) </a:t>
            </a:r>
            <a:r>
              <a:rPr lang="en-US" sz="2400" dirty="0" smtClean="0">
                <a:latin typeface="Times New Roman" pitchFamily="18" charset="0"/>
                <a:cs typeface="Times New Roman" pitchFamily="18" charset="0"/>
              </a:rPr>
              <a:t>: Found in free or </a:t>
            </a:r>
            <a:r>
              <a:rPr lang="en-US" sz="2400" dirty="0" err="1" smtClean="0">
                <a:latin typeface="Times New Roman" pitchFamily="18" charset="0"/>
                <a:cs typeface="Times New Roman" pitchFamily="18" charset="0"/>
              </a:rPr>
              <a:t>esterified</a:t>
            </a:r>
            <a:r>
              <a:rPr lang="en-US" sz="2400" dirty="0" smtClean="0">
                <a:latin typeface="Times New Roman" pitchFamily="18" charset="0"/>
                <a:cs typeface="Times New Roman" pitchFamily="18" charset="0"/>
              </a:rPr>
              <a:t> form, Large proportion of oxy acids, soluble in alkali forming soap</a:t>
            </a:r>
          </a:p>
          <a:p>
            <a:pPr marL="514350" indent="-51435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derivatized</a:t>
            </a:r>
            <a:r>
              <a:rPr lang="en-US" sz="2400" dirty="0" smtClean="0">
                <a:latin typeface="Times New Roman" pitchFamily="18" charset="0"/>
                <a:cs typeface="Times New Roman" pitchFamily="18" charset="0"/>
              </a:rPr>
              <a:t> as Metallic salt forming </a:t>
            </a:r>
            <a:r>
              <a:rPr lang="en-US" sz="2400" dirty="0" err="1" smtClean="0">
                <a:latin typeface="Times New Roman" pitchFamily="18" charset="0"/>
                <a:cs typeface="Times New Roman" pitchFamily="18" charset="0"/>
              </a:rPr>
              <a:t>Resinates</a:t>
            </a:r>
            <a:r>
              <a:rPr lang="en-US" sz="2400" dirty="0" smtClean="0">
                <a:latin typeface="Times New Roman" pitchFamily="18" charset="0"/>
                <a:cs typeface="Times New Roman" pitchFamily="18" charset="0"/>
              </a:rPr>
              <a:t>, E: </a:t>
            </a:r>
            <a:r>
              <a:rPr lang="en-US" sz="2400" dirty="0" err="1" smtClean="0">
                <a:latin typeface="Times New Roman" pitchFamily="18" charset="0"/>
                <a:cs typeface="Times New Roman" pitchFamily="18" charset="0"/>
              </a:rPr>
              <a:t>Abietic</a:t>
            </a:r>
            <a:r>
              <a:rPr lang="en-US" sz="2400" dirty="0" smtClean="0">
                <a:latin typeface="Times New Roman" pitchFamily="18" charset="0"/>
                <a:cs typeface="Times New Roman" pitchFamily="18" charset="0"/>
              </a:rPr>
              <a:t> acid- Colophony, </a:t>
            </a:r>
            <a:r>
              <a:rPr lang="en-US" sz="2400" dirty="0" err="1" smtClean="0">
                <a:latin typeface="Times New Roman" pitchFamily="18" charset="0"/>
                <a:cs typeface="Times New Roman" pitchFamily="18" charset="0"/>
              </a:rPr>
              <a:t>commiphoric</a:t>
            </a:r>
            <a:r>
              <a:rPr lang="en-US" sz="2400" dirty="0" smtClean="0">
                <a:latin typeface="Times New Roman" pitchFamily="18" charset="0"/>
                <a:cs typeface="Times New Roman" pitchFamily="18" charset="0"/>
              </a:rPr>
              <a:t> acid- Myrrh, </a:t>
            </a:r>
            <a:r>
              <a:rPr lang="en-US" sz="2400" dirty="0" err="1" smtClean="0">
                <a:latin typeface="Times New Roman" pitchFamily="18" charset="0"/>
                <a:cs typeface="Times New Roman" pitchFamily="18" charset="0"/>
              </a:rPr>
              <a:t>Ferulic</a:t>
            </a:r>
            <a:r>
              <a:rPr lang="en-US" sz="2400" dirty="0" smtClean="0">
                <a:latin typeface="Times New Roman" pitchFamily="18" charset="0"/>
                <a:cs typeface="Times New Roman" pitchFamily="18" charset="0"/>
              </a:rPr>
              <a:t> acid- </a:t>
            </a:r>
            <a:r>
              <a:rPr lang="en-US" sz="2400" dirty="0" err="1" smtClean="0">
                <a:latin typeface="Times New Roman" pitchFamily="18" charset="0"/>
                <a:cs typeface="Times New Roman" pitchFamily="18" charset="0"/>
              </a:rPr>
              <a:t>Asafoetida</a:t>
            </a:r>
            <a:endParaRPr lang="en-US" sz="2400" dirty="0" smtClean="0">
              <a:latin typeface="Times New Roman" pitchFamily="18" charset="0"/>
              <a:cs typeface="Times New Roman" pitchFamily="18" charset="0"/>
            </a:endParaRPr>
          </a:p>
          <a:p>
            <a:pPr marL="514350" indent="-514350">
              <a:buNone/>
            </a:pPr>
            <a:r>
              <a:rPr lang="en-US" sz="2400" dirty="0" smtClean="0">
                <a:solidFill>
                  <a:srgbClr val="0070C0"/>
                </a:solidFill>
                <a:latin typeface="Times New Roman" pitchFamily="18" charset="0"/>
                <a:cs typeface="Times New Roman" pitchFamily="18" charset="0"/>
              </a:rPr>
              <a:t>ii) Resin alcohol (</a:t>
            </a:r>
            <a:r>
              <a:rPr lang="en-US" sz="2400" dirty="0" err="1" smtClean="0">
                <a:solidFill>
                  <a:srgbClr val="0070C0"/>
                </a:solidFill>
                <a:latin typeface="Times New Roman" pitchFamily="18" charset="0"/>
                <a:cs typeface="Times New Roman" pitchFamily="18" charset="0"/>
              </a:rPr>
              <a:t>Resinols</a:t>
            </a:r>
            <a:r>
              <a:rPr lang="en-US" sz="2400"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Complex alcohol of high mol. Weight, found in free or ester with balsamic acid or acid resin, gives</a:t>
            </a:r>
          </a:p>
          <a:p>
            <a:pPr marL="514350" indent="-51435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a:t>
            </a:r>
            <a:r>
              <a:rPr lang="en-US" sz="2400" dirty="0" smtClean="0">
                <a:latin typeface="Times New Roman" pitchFamily="18" charset="0"/>
                <a:cs typeface="Times New Roman" pitchFamily="18" charset="0"/>
              </a:rPr>
              <a:t> test with FeCl</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Ex: </a:t>
            </a:r>
            <a:r>
              <a:rPr lang="en-US" sz="2400" dirty="0" err="1" smtClean="0">
                <a:latin typeface="Times New Roman" pitchFamily="18" charset="0"/>
                <a:cs typeface="Times New Roman" pitchFamily="18" charset="0"/>
              </a:rPr>
              <a:t>Cannabinol</a:t>
            </a:r>
            <a:r>
              <a:rPr lang="en-US" sz="2400" dirty="0" smtClean="0">
                <a:latin typeface="Times New Roman" pitchFamily="18" charset="0"/>
                <a:cs typeface="Times New Roman" pitchFamily="18" charset="0"/>
              </a:rPr>
              <a:t>- cannabis, </a:t>
            </a:r>
            <a:r>
              <a:rPr lang="en-US" sz="2400" dirty="0" err="1" smtClean="0">
                <a:latin typeface="Times New Roman" pitchFamily="18" charset="0"/>
                <a:cs typeface="Times New Roman" pitchFamily="18" charset="0"/>
              </a:rPr>
              <a:t>Gingerol</a:t>
            </a:r>
            <a:r>
              <a:rPr lang="en-US" sz="2400" dirty="0" smtClean="0">
                <a:latin typeface="Times New Roman" pitchFamily="18" charset="0"/>
                <a:cs typeface="Times New Roman" pitchFamily="18" charset="0"/>
              </a:rPr>
              <a:t>- Ginger, </a:t>
            </a:r>
            <a:r>
              <a:rPr lang="en-US" sz="2400" dirty="0" err="1" smtClean="0">
                <a:latin typeface="Times New Roman" pitchFamily="18" charset="0"/>
                <a:cs typeface="Times New Roman" pitchFamily="18" charset="0"/>
              </a:rPr>
              <a:t>Nenzoresinol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Benzoin</a:t>
            </a:r>
            <a:endParaRPr lang="en-US" sz="2400" dirty="0" smtClean="0">
              <a:latin typeface="Times New Roman" pitchFamily="18" charset="0"/>
              <a:cs typeface="Times New Roman" pitchFamily="18" charset="0"/>
            </a:endParaRPr>
          </a:p>
          <a:p>
            <a:pPr marL="514350" indent="-514350">
              <a:buNone/>
            </a:pPr>
            <a:r>
              <a:rPr lang="en-US" sz="2400" dirty="0" smtClean="0">
                <a:solidFill>
                  <a:srgbClr val="0070C0"/>
                </a:solidFill>
                <a:latin typeface="Times New Roman" pitchFamily="18" charset="0"/>
                <a:cs typeface="Times New Roman" pitchFamily="18" charset="0"/>
              </a:rPr>
              <a:t>iii) Resin Phenol (</a:t>
            </a:r>
            <a:r>
              <a:rPr lang="en-US" sz="2400" dirty="0" err="1" smtClean="0">
                <a:solidFill>
                  <a:srgbClr val="0070C0"/>
                </a:solidFill>
                <a:latin typeface="Times New Roman" pitchFamily="18" charset="0"/>
                <a:cs typeface="Times New Roman" pitchFamily="18" charset="0"/>
              </a:rPr>
              <a:t>Resinotannols</a:t>
            </a:r>
            <a:r>
              <a:rPr lang="en-US" sz="2400" dirty="0" smtClean="0">
                <a:solidFill>
                  <a:srgbClr val="0070C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Contain </a:t>
            </a:r>
            <a:r>
              <a:rPr lang="en-US" sz="2400" dirty="0" err="1" smtClean="0">
                <a:latin typeface="Times New Roman" pitchFamily="18" charset="0"/>
                <a:cs typeface="Times New Roman" pitchFamily="18" charset="0"/>
              </a:rPr>
              <a:t>phenolic</a:t>
            </a:r>
            <a:r>
              <a:rPr lang="en-US" sz="2400" dirty="0" smtClean="0">
                <a:latin typeface="Times New Roman" pitchFamily="18" charset="0"/>
                <a:cs typeface="Times New Roman" pitchFamily="18" charset="0"/>
              </a:rPr>
              <a:t> group, high Mol. Wt. , Give color reaction with FeCl</a:t>
            </a:r>
            <a:r>
              <a:rPr lang="en-US" sz="2400" baseline="-25000" dirty="0" smtClean="0">
                <a:latin typeface="Times New Roman" pitchFamily="18" charset="0"/>
                <a:cs typeface="Times New Roman" pitchFamily="18" charset="0"/>
              </a:rPr>
              <a:t>3</a:t>
            </a:r>
            <a:r>
              <a:rPr lang="en-US" sz="2400" dirty="0" smtClean="0">
                <a:latin typeface="Times New Roman" pitchFamily="18" charset="0"/>
                <a:cs typeface="Times New Roman" pitchFamily="18" charset="0"/>
              </a:rPr>
              <a:t>, occur as free or ester Ex: </a:t>
            </a:r>
            <a:r>
              <a:rPr lang="en-US" sz="2400" dirty="0" err="1" smtClean="0">
                <a:latin typeface="Times New Roman" pitchFamily="18" charset="0"/>
                <a:cs typeface="Times New Roman" pitchFamily="18" charset="0"/>
              </a:rPr>
              <a:t>Peruresinotannol</a:t>
            </a:r>
            <a:r>
              <a:rPr lang="en-US" sz="2400" dirty="0" smtClean="0">
                <a:latin typeface="Times New Roman" pitchFamily="18" charset="0"/>
                <a:cs typeface="Times New Roman" pitchFamily="18" charset="0"/>
              </a:rPr>
              <a:t>- Balsam of </a:t>
            </a:r>
            <a:r>
              <a:rPr lang="en-US" sz="2400" dirty="0" err="1" smtClean="0">
                <a:latin typeface="Times New Roman" pitchFamily="18" charset="0"/>
                <a:cs typeface="Times New Roman" pitchFamily="18" charset="0"/>
              </a:rPr>
              <a:t>peru</a:t>
            </a:r>
            <a:endParaRPr lang="en-US"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noAutofit/>
          </a:bodyPr>
          <a:lstStyle/>
          <a:p>
            <a:r>
              <a:rPr lang="en-US" sz="3300" dirty="0" smtClean="0">
                <a:latin typeface="Times New Roman" pitchFamily="18" charset="0"/>
                <a:cs typeface="Times New Roman" pitchFamily="18" charset="0"/>
              </a:rPr>
              <a:t>CLASSIFICATION OF RESINS</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838200"/>
            <a:ext cx="8458200" cy="5287963"/>
          </a:xfrm>
        </p:spPr>
        <p:txBody>
          <a:bodyPr>
            <a:normAutofit/>
          </a:bodyPr>
          <a:lstStyle/>
          <a:p>
            <a:pPr>
              <a:buNone/>
            </a:pPr>
            <a:r>
              <a:rPr lang="en-US" sz="2400" dirty="0" smtClean="0">
                <a:solidFill>
                  <a:srgbClr val="FF0000"/>
                </a:solidFill>
                <a:latin typeface="Times New Roman" pitchFamily="18" charset="0"/>
                <a:cs typeface="Times New Roman" pitchFamily="18" charset="0"/>
              </a:rPr>
              <a:t>4) Resin ester: </a:t>
            </a:r>
            <a:r>
              <a:rPr lang="en-US" sz="2400" dirty="0" smtClean="0">
                <a:latin typeface="Times New Roman" pitchFamily="18" charset="0"/>
                <a:cs typeface="Times New Roman" pitchFamily="18" charset="0"/>
              </a:rPr>
              <a:t>Ester is chief constituent- Ester of </a:t>
            </a:r>
            <a:r>
              <a:rPr lang="en-US" sz="2400" dirty="0" err="1" smtClean="0">
                <a:latin typeface="Times New Roman" pitchFamily="18" charset="0"/>
                <a:cs typeface="Times New Roman" pitchFamily="18" charset="0"/>
              </a:rPr>
              <a:t>resinols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resinoltannols</a:t>
            </a:r>
            <a:r>
              <a:rPr lang="en-US" sz="2400" dirty="0" smtClean="0">
                <a:latin typeface="Times New Roman" pitchFamily="18" charset="0"/>
                <a:cs typeface="Times New Roman" pitchFamily="18" charset="0"/>
              </a:rPr>
              <a:t> with resin acid/ Balsamic acid Ex: </a:t>
            </a:r>
            <a:r>
              <a:rPr lang="en-US" sz="2400" dirty="0" err="1" smtClean="0">
                <a:latin typeface="Times New Roman" pitchFamily="18" charset="0"/>
                <a:cs typeface="Times New Roman" pitchFamily="18" charset="0"/>
              </a:rPr>
              <a:t>Coniferyl</a:t>
            </a:r>
            <a:r>
              <a:rPr lang="en-US" sz="2400" dirty="0" smtClean="0">
                <a:latin typeface="Times New Roman" pitchFamily="18" charset="0"/>
                <a:cs typeface="Times New Roman" pitchFamily="18" charset="0"/>
              </a:rPr>
              <a:t> benzoate, Benzyl benzoate- </a:t>
            </a:r>
            <a:r>
              <a:rPr lang="en-US" sz="2400" dirty="0" err="1" smtClean="0">
                <a:latin typeface="Times New Roman" pitchFamily="18" charset="0"/>
                <a:cs typeface="Times New Roman" pitchFamily="18" charset="0"/>
              </a:rPr>
              <a:t>Benzoin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Cinnamyl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cinnmate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Storax</a:t>
            </a:r>
            <a:endParaRPr lang="en-US" sz="2400" dirty="0" smtClean="0">
              <a:latin typeface="Times New Roman" pitchFamily="18" charset="0"/>
              <a:cs typeface="Times New Roman" pitchFamily="18" charset="0"/>
            </a:endParaRPr>
          </a:p>
          <a:p>
            <a:pPr marL="514350" indent="-514350">
              <a:buNone/>
            </a:pPr>
            <a:r>
              <a:rPr lang="en-US" sz="2400" dirty="0" smtClean="0">
                <a:solidFill>
                  <a:srgbClr val="FF0000"/>
                </a:solidFill>
                <a:latin typeface="Times New Roman" pitchFamily="18" charset="0"/>
                <a:cs typeface="Times New Roman" pitchFamily="18" charset="0"/>
              </a:rPr>
              <a:t>5) </a:t>
            </a:r>
            <a:r>
              <a:rPr lang="en-US" sz="2400" dirty="0" err="1" smtClean="0">
                <a:solidFill>
                  <a:srgbClr val="FF0000"/>
                </a:solidFill>
                <a:latin typeface="Times New Roman" pitchFamily="18" charset="0"/>
                <a:cs typeface="Times New Roman" pitchFamily="18" charset="0"/>
              </a:rPr>
              <a:t>Resones</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Complex natural inert substances, don’t undergo hydrolysis, don’t form salt, no specific chemical properties</a:t>
            </a:r>
          </a:p>
          <a:p>
            <a:pPr marL="514350" indent="-514350">
              <a:buNone/>
            </a:pPr>
            <a:r>
              <a:rPr lang="en-US" sz="2400" dirty="0" smtClean="0">
                <a:latin typeface="Times New Roman" pitchFamily="18" charset="0"/>
                <a:cs typeface="Times New Roman" pitchFamily="18" charset="0"/>
              </a:rPr>
              <a:t>Ex: </a:t>
            </a:r>
            <a:r>
              <a:rPr lang="en-US" sz="2400" dirty="0" err="1" smtClean="0">
                <a:latin typeface="Times New Roman" pitchFamily="18" charset="0"/>
                <a:cs typeface="Times New Roman" pitchFamily="18" charset="0"/>
              </a:rPr>
              <a:t>Asaresenes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Asafoetida</a:t>
            </a:r>
            <a:r>
              <a:rPr lang="en-US" sz="2400" dirty="0" smtClean="0">
                <a:latin typeface="Times New Roman" pitchFamily="18" charset="0"/>
                <a:cs typeface="Times New Roman" pitchFamily="18" charset="0"/>
              </a:rPr>
              <a:t>, </a:t>
            </a:r>
          </a:p>
          <a:p>
            <a:pPr marL="514350" indent="-514350">
              <a:buNone/>
            </a:pPr>
            <a:r>
              <a:rPr lang="en-US" sz="2400" dirty="0" smtClean="0">
                <a:solidFill>
                  <a:srgbClr val="FF0000"/>
                </a:solidFill>
                <a:latin typeface="Times New Roman" pitchFamily="18" charset="0"/>
                <a:cs typeface="Times New Roman" pitchFamily="18" charset="0"/>
              </a:rPr>
              <a:t>6) </a:t>
            </a:r>
            <a:r>
              <a:rPr lang="en-US" sz="2400" dirty="0" err="1" smtClean="0">
                <a:solidFill>
                  <a:srgbClr val="FF0000"/>
                </a:solidFill>
                <a:latin typeface="Times New Roman" pitchFamily="18" charset="0"/>
                <a:cs typeface="Times New Roman" pitchFamily="18" charset="0"/>
              </a:rPr>
              <a:t>Glucoresin</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combined with sugar by </a:t>
            </a:r>
            <a:r>
              <a:rPr lang="en-US" sz="2400" dirty="0" err="1" smtClean="0">
                <a:latin typeface="Times New Roman" pitchFamily="18" charset="0"/>
                <a:cs typeface="Times New Roman" pitchFamily="18" charset="0"/>
              </a:rPr>
              <a:t>glycosylation</a:t>
            </a:r>
            <a:r>
              <a:rPr lang="en-US" sz="2400" dirty="0" smtClean="0">
                <a:latin typeface="Times New Roman" pitchFamily="18" charset="0"/>
                <a:cs typeface="Times New Roman" pitchFamily="18" charset="0"/>
              </a:rPr>
              <a:t> &amp; produce </a:t>
            </a:r>
            <a:r>
              <a:rPr lang="en-US" sz="2400" dirty="0" err="1" smtClean="0">
                <a:latin typeface="Times New Roman" pitchFamily="18" charset="0"/>
                <a:cs typeface="Times New Roman" pitchFamily="18" charset="0"/>
              </a:rPr>
              <a:t>glucoresin</a:t>
            </a:r>
            <a:r>
              <a:rPr lang="en-US" sz="2400" dirty="0" smtClean="0">
                <a:latin typeface="Times New Roman" pitchFamily="18" charset="0"/>
                <a:cs typeface="Times New Roman" pitchFamily="18" charset="0"/>
              </a:rPr>
              <a:t>. Can be </a:t>
            </a:r>
            <a:r>
              <a:rPr lang="en-US" sz="2400" dirty="0" err="1" smtClean="0">
                <a:latin typeface="Times New Roman" pitchFamily="18" charset="0"/>
                <a:cs typeface="Times New Roman" pitchFamily="18" charset="0"/>
              </a:rPr>
              <a:t>hydrolysed</a:t>
            </a:r>
            <a:r>
              <a:rPr lang="en-US" sz="2400" dirty="0" smtClean="0">
                <a:latin typeface="Times New Roman" pitchFamily="18" charset="0"/>
                <a:cs typeface="Times New Roman" pitchFamily="18" charset="0"/>
              </a:rPr>
              <a:t> to </a:t>
            </a:r>
            <a:r>
              <a:rPr lang="en-US" sz="2400" dirty="0" err="1" smtClean="0">
                <a:latin typeface="Times New Roman" pitchFamily="18" charset="0"/>
                <a:cs typeface="Times New Roman" pitchFamily="18" charset="0"/>
              </a:rPr>
              <a:t>aglycon</a:t>
            </a:r>
            <a:r>
              <a:rPr lang="en-US" sz="2400" dirty="0" smtClean="0">
                <a:latin typeface="Times New Roman" pitchFamily="18" charset="0"/>
                <a:cs typeface="Times New Roman" pitchFamily="18" charset="0"/>
              </a:rPr>
              <a:t> &amp; </a:t>
            </a:r>
            <a:r>
              <a:rPr lang="en-US" sz="2400" dirty="0" err="1" smtClean="0">
                <a:latin typeface="Times New Roman" pitchFamily="18" charset="0"/>
                <a:cs typeface="Times New Roman" pitchFamily="18" charset="0"/>
              </a:rPr>
              <a:t>glycon</a:t>
            </a:r>
            <a:r>
              <a:rPr lang="en-US" sz="2400" dirty="0" smtClean="0">
                <a:latin typeface="Times New Roman" pitchFamily="18" charset="0"/>
                <a:cs typeface="Times New Roman" pitchFamily="18" charset="0"/>
              </a:rPr>
              <a:t> portions.</a:t>
            </a:r>
            <a:endParaRPr lang="en-US"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noAutofit/>
          </a:bodyPr>
          <a:lstStyle/>
          <a:p>
            <a:r>
              <a:rPr lang="en-US" sz="3300" dirty="0" smtClean="0">
                <a:latin typeface="Times New Roman" pitchFamily="18" charset="0"/>
                <a:cs typeface="Times New Roman" pitchFamily="18" charset="0"/>
              </a:rPr>
              <a:t>IDENTIFICATION TEST FOR RESIN</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838200"/>
            <a:ext cx="8686800" cy="5791200"/>
          </a:xfrm>
        </p:spPr>
        <p:txBody>
          <a:bodyPr>
            <a:normAutofit/>
          </a:bodyPr>
          <a:lstStyle/>
          <a:p>
            <a:pPr marL="457200" indent="-457200">
              <a:buNone/>
            </a:pPr>
            <a:r>
              <a:rPr lang="en-US" sz="2500" smtClean="0">
                <a:latin typeface="Times New Roman" pitchFamily="18" charset="0"/>
                <a:cs typeface="Times New Roman" pitchFamily="18" charset="0"/>
              </a:rPr>
              <a:t>1. </a:t>
            </a:r>
            <a:r>
              <a:rPr lang="en-US" sz="2500" smtClean="0">
                <a:solidFill>
                  <a:srgbClr val="FF0000"/>
                </a:solidFill>
                <a:latin typeface="Times New Roman" pitchFamily="18" charset="0"/>
                <a:cs typeface="Times New Roman" pitchFamily="18" charset="0"/>
              </a:rPr>
              <a:t>Benzoin</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Benzoin</a:t>
            </a:r>
            <a:r>
              <a:rPr lang="en-US" sz="2500" dirty="0" smtClean="0">
                <a:latin typeface="Times New Roman" pitchFamily="18" charset="0"/>
                <a:cs typeface="Times New Roman" pitchFamily="18" charset="0"/>
              </a:rPr>
              <a:t> + Ether → shake→ Extract +H</a:t>
            </a:r>
            <a:r>
              <a:rPr lang="en-US" sz="2500" baseline="-25000" dirty="0" smtClean="0">
                <a:latin typeface="Times New Roman" pitchFamily="18" charset="0"/>
                <a:cs typeface="Times New Roman" pitchFamily="18" charset="0"/>
              </a:rPr>
              <a:t>2</a:t>
            </a:r>
            <a:r>
              <a:rPr lang="en-US" sz="2500" dirty="0" smtClean="0">
                <a:latin typeface="Times New Roman" pitchFamily="18" charset="0"/>
                <a:cs typeface="Times New Roman" pitchFamily="18" charset="0"/>
              </a:rPr>
              <a:t>SO</a:t>
            </a:r>
            <a:r>
              <a:rPr lang="en-US" sz="2500" baseline="-25000" dirty="0" smtClean="0">
                <a:latin typeface="Times New Roman" pitchFamily="18" charset="0"/>
                <a:cs typeface="Times New Roman" pitchFamily="18" charset="0"/>
              </a:rPr>
              <a:t>4</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sumatra</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benzoin</a:t>
            </a:r>
            <a:r>
              <a:rPr lang="en-US" sz="2500" dirty="0" smtClean="0">
                <a:latin typeface="Times New Roman" pitchFamily="18" charset="0"/>
                <a:cs typeface="Times New Roman" pitchFamily="18" charset="0"/>
              </a:rPr>
              <a:t> deep brown color &amp; </a:t>
            </a:r>
            <a:r>
              <a:rPr lang="en-US" sz="2500" dirty="0" err="1" smtClean="0">
                <a:latin typeface="Times New Roman" pitchFamily="18" charset="0"/>
                <a:cs typeface="Times New Roman" pitchFamily="18" charset="0"/>
              </a:rPr>
              <a:t>siam</a:t>
            </a:r>
            <a:r>
              <a:rPr lang="en-US" sz="2500" dirty="0" smtClean="0">
                <a:latin typeface="Times New Roman" pitchFamily="18" charset="0"/>
                <a:cs typeface="Times New Roman" pitchFamily="18" charset="0"/>
              </a:rPr>
              <a:t> </a:t>
            </a:r>
            <a:r>
              <a:rPr lang="en-US" sz="2500" dirty="0" err="1" smtClean="0">
                <a:latin typeface="Times New Roman" pitchFamily="18" charset="0"/>
                <a:cs typeface="Times New Roman" pitchFamily="18" charset="0"/>
              </a:rPr>
              <a:t>benzoin</a:t>
            </a:r>
            <a:r>
              <a:rPr lang="en-US" sz="2500" dirty="0" smtClean="0">
                <a:latin typeface="Times New Roman" pitchFamily="18" charset="0"/>
                <a:cs typeface="Times New Roman" pitchFamily="18" charset="0"/>
              </a:rPr>
              <a:t> (deep purple color)   </a:t>
            </a:r>
          </a:p>
          <a:p>
            <a:pPr marL="457200" indent="-457200">
              <a:buNone/>
            </a:pPr>
            <a:r>
              <a:rPr lang="en-US" sz="2500" smtClean="0">
                <a:latin typeface="Times New Roman" pitchFamily="18" charset="0"/>
                <a:cs typeface="Times New Roman" pitchFamily="18" charset="0"/>
              </a:rPr>
              <a:t>2. </a:t>
            </a:r>
            <a:r>
              <a:rPr lang="en-US" sz="2500" smtClean="0">
                <a:solidFill>
                  <a:srgbClr val="FF0000"/>
                </a:solidFill>
                <a:latin typeface="Times New Roman" pitchFamily="18" charset="0"/>
                <a:cs typeface="Times New Roman" pitchFamily="18" charset="0"/>
              </a:rPr>
              <a:t>Colophony</a:t>
            </a:r>
            <a:r>
              <a:rPr lang="en-US" sz="250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 Drug + acetic anhydride + 1 drop of Conc. H</a:t>
            </a:r>
            <a:r>
              <a:rPr lang="en-US" sz="2500" baseline="-25000" dirty="0" smtClean="0">
                <a:latin typeface="Times New Roman" pitchFamily="18" charset="0"/>
                <a:cs typeface="Times New Roman" pitchFamily="18" charset="0"/>
              </a:rPr>
              <a:t>2</a:t>
            </a:r>
            <a:r>
              <a:rPr lang="en-US" sz="2500" dirty="0" smtClean="0">
                <a:latin typeface="Times New Roman" pitchFamily="18" charset="0"/>
                <a:cs typeface="Times New Roman" pitchFamily="18" charset="0"/>
              </a:rPr>
              <a:t>SO</a:t>
            </a:r>
            <a:r>
              <a:rPr lang="en-US" sz="2500" baseline="-25000" dirty="0" smtClean="0">
                <a:latin typeface="Times New Roman" pitchFamily="18" charset="0"/>
                <a:cs typeface="Times New Roman" pitchFamily="18" charset="0"/>
              </a:rPr>
              <a:t>4 </a:t>
            </a:r>
            <a:endParaRPr lang="en-US" sz="2500" dirty="0" smtClean="0">
              <a:latin typeface="Times New Roman" pitchFamily="18" charset="0"/>
              <a:cs typeface="Times New Roman" pitchFamily="18" charset="0"/>
            </a:endParaRPr>
          </a:p>
          <a:p>
            <a:pPr marL="457200" indent="-457200">
              <a:buNone/>
            </a:pPr>
            <a:r>
              <a:rPr lang="en-US" sz="2500" dirty="0" smtClean="0">
                <a:latin typeface="Times New Roman" pitchFamily="18" charset="0"/>
                <a:cs typeface="Times New Roman" pitchFamily="18" charset="0"/>
              </a:rPr>
              <a:t>	Purple color that rapidly changes to violet color</a:t>
            </a:r>
          </a:p>
          <a:p>
            <a:pPr marL="457200" indent="-457200">
              <a:buNone/>
            </a:pPr>
            <a:r>
              <a:rPr lang="en-US" sz="2500" dirty="0" smtClean="0">
                <a:latin typeface="Times New Roman" pitchFamily="18" charset="0"/>
                <a:cs typeface="Times New Roman" pitchFamily="18" charset="0"/>
              </a:rPr>
              <a:t>3. </a:t>
            </a:r>
            <a:r>
              <a:rPr lang="en-US" sz="2500" dirty="0" smtClean="0">
                <a:solidFill>
                  <a:srgbClr val="FF0000"/>
                </a:solidFill>
                <a:latin typeface="Times New Roman" pitchFamily="18" charset="0"/>
                <a:cs typeface="Times New Roman" pitchFamily="18" charset="0"/>
              </a:rPr>
              <a:t>Myrrh</a:t>
            </a:r>
            <a:r>
              <a:rPr lang="en-US" sz="2500" dirty="0" smtClean="0">
                <a:latin typeface="Times New Roman" pitchFamily="18" charset="0"/>
                <a:cs typeface="Times New Roman" pitchFamily="18" charset="0"/>
              </a:rPr>
              <a:t>: Triturate with </a:t>
            </a:r>
            <a:r>
              <a:rPr lang="en-US" sz="2500" smtClean="0">
                <a:latin typeface="Times New Roman" pitchFamily="18" charset="0"/>
                <a:cs typeface="Times New Roman" pitchFamily="18" charset="0"/>
              </a:rPr>
              <a:t>solvent ether→ Filter→ </a:t>
            </a:r>
            <a:r>
              <a:rPr lang="en-US" sz="2500" dirty="0" smtClean="0">
                <a:latin typeface="Times New Roman" pitchFamily="18" charset="0"/>
                <a:cs typeface="Times New Roman" pitchFamily="18" charset="0"/>
              </a:rPr>
              <a:t>Evaporate thin </a:t>
            </a:r>
            <a:r>
              <a:rPr lang="en-US" sz="2500" smtClean="0">
                <a:latin typeface="Times New Roman" pitchFamily="18" charset="0"/>
                <a:cs typeface="Times New Roman" pitchFamily="18" charset="0"/>
              </a:rPr>
              <a:t>film → violet </a:t>
            </a:r>
            <a:r>
              <a:rPr lang="en-US" sz="2500" dirty="0" smtClean="0">
                <a:latin typeface="Times New Roman" pitchFamily="18" charset="0"/>
                <a:cs typeface="Times New Roman" pitchFamily="18" charset="0"/>
              </a:rPr>
              <a:t>color on contact </a:t>
            </a:r>
            <a:r>
              <a:rPr lang="en-US" sz="2500" smtClean="0">
                <a:latin typeface="Times New Roman" pitchFamily="18" charset="0"/>
                <a:cs typeface="Times New Roman" pitchFamily="18" charset="0"/>
              </a:rPr>
              <a:t>with Br</a:t>
            </a:r>
            <a:r>
              <a:rPr lang="en-US" sz="2500" baseline="-25000" smtClean="0">
                <a:latin typeface="Times New Roman" pitchFamily="18" charset="0"/>
                <a:cs typeface="Times New Roman" pitchFamily="18" charset="0"/>
              </a:rPr>
              <a:t>2</a:t>
            </a:r>
            <a:r>
              <a:rPr lang="en-US" sz="250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vapor</a:t>
            </a:r>
          </a:p>
          <a:p>
            <a:pPr marL="457200" indent="-457200">
              <a:buNone/>
            </a:pPr>
            <a:r>
              <a:rPr lang="en-US" sz="2500" smtClean="0">
                <a:latin typeface="Times New Roman" pitchFamily="18" charset="0"/>
                <a:cs typeface="Times New Roman" pitchFamily="18" charset="0"/>
              </a:rPr>
              <a:t>	Triturate with water→ </a:t>
            </a:r>
            <a:r>
              <a:rPr lang="en-US" sz="2500" dirty="0" smtClean="0">
                <a:latin typeface="Times New Roman" pitchFamily="18" charset="0"/>
                <a:cs typeface="Times New Roman" pitchFamily="18" charset="0"/>
              </a:rPr>
              <a:t>Yellow emulsion</a:t>
            </a:r>
          </a:p>
          <a:p>
            <a:pPr marL="457200" indent="-457200">
              <a:buNone/>
            </a:pPr>
            <a:r>
              <a:rPr lang="en-US" sz="2500" dirty="0" smtClean="0">
                <a:latin typeface="Times New Roman" pitchFamily="18" charset="0"/>
                <a:cs typeface="Times New Roman" pitchFamily="18" charset="0"/>
              </a:rPr>
              <a:t>4</a:t>
            </a:r>
            <a:r>
              <a:rPr lang="en-US" sz="2500" smtClean="0">
                <a:latin typeface="Times New Roman" pitchFamily="18" charset="0"/>
                <a:cs typeface="Times New Roman" pitchFamily="18" charset="0"/>
              </a:rPr>
              <a:t>. </a:t>
            </a:r>
            <a:r>
              <a:rPr lang="en-US" sz="2500" smtClean="0">
                <a:solidFill>
                  <a:srgbClr val="FF0000"/>
                </a:solidFill>
                <a:latin typeface="Times New Roman" pitchFamily="18" charset="0"/>
                <a:cs typeface="Times New Roman" pitchFamily="18" charset="0"/>
              </a:rPr>
              <a:t>Podophyllum</a:t>
            </a:r>
            <a:r>
              <a:rPr lang="en-US" sz="2500" smtClean="0">
                <a:latin typeface="Times New Roman" pitchFamily="18" charset="0"/>
                <a:cs typeface="Times New Roman" pitchFamily="18" charset="0"/>
              </a:rPr>
              <a:t>:  Drug+ alcohol→ Macerate → Filter→ Filtrate + strong copper acetate solution→ Brown ppt</a:t>
            </a:r>
          </a:p>
          <a:p>
            <a:pPr marL="457200" indent="-457200">
              <a:buNone/>
            </a:pPr>
            <a:r>
              <a:rPr lang="en-US" sz="2500" smtClean="0">
                <a:latin typeface="Times New Roman" pitchFamily="18" charset="0"/>
                <a:cs typeface="Times New Roman" pitchFamily="18" charset="0"/>
              </a:rPr>
              <a:t>5. </a:t>
            </a:r>
            <a:r>
              <a:rPr lang="en-US" sz="2500" smtClean="0">
                <a:solidFill>
                  <a:srgbClr val="FF0000"/>
                </a:solidFill>
                <a:latin typeface="Times New Roman" pitchFamily="18" charset="0"/>
                <a:cs typeface="Times New Roman" pitchFamily="18" charset="0"/>
              </a:rPr>
              <a:t>Tolu balsam</a:t>
            </a:r>
            <a:r>
              <a:rPr lang="en-US" sz="2500" smtClean="0">
                <a:latin typeface="Times New Roman" pitchFamily="18" charset="0"/>
                <a:cs typeface="Times New Roman" pitchFamily="18" charset="0"/>
              </a:rPr>
              <a:t>: Acidic to litmus</a:t>
            </a:r>
          </a:p>
          <a:p>
            <a:pPr marL="457200" indent="-457200">
              <a:buNone/>
            </a:pPr>
            <a:r>
              <a:rPr lang="en-US" sz="2500" smtClean="0">
                <a:latin typeface="Times New Roman" pitchFamily="18" charset="0"/>
                <a:cs typeface="Times New Roman" pitchFamily="18" charset="0"/>
              </a:rPr>
              <a:t>     Drug + FeCl</a:t>
            </a:r>
            <a:r>
              <a:rPr lang="en-US" sz="2500" baseline="-25000" smtClean="0">
                <a:latin typeface="Times New Roman" pitchFamily="18" charset="0"/>
                <a:cs typeface="Times New Roman" pitchFamily="18" charset="0"/>
              </a:rPr>
              <a:t>3</a:t>
            </a:r>
            <a:r>
              <a:rPr lang="en-US" sz="2500" smtClean="0">
                <a:latin typeface="Times New Roman" pitchFamily="18" charset="0"/>
                <a:cs typeface="Times New Roman" pitchFamily="18" charset="0"/>
              </a:rPr>
              <a:t> →Green color (Resinotannol)</a:t>
            </a:r>
          </a:p>
          <a:p>
            <a:pPr marL="457200" indent="-457200">
              <a:buNone/>
            </a:pPr>
            <a:endParaRPr lang="en-US" sz="2500" smtClean="0">
              <a:latin typeface="Times New Roman" pitchFamily="18" charset="0"/>
              <a:cs typeface="Times New Roman" pitchFamily="18" charset="0"/>
            </a:endParaRPr>
          </a:p>
          <a:p>
            <a:pPr marL="457200" indent="-457200">
              <a:buNone/>
            </a:pPr>
            <a:endParaRPr lang="en-US" sz="2500" smtClean="0">
              <a:latin typeface="Times New Roman" pitchFamily="18" charset="0"/>
              <a:cs typeface="Times New Roman" pitchFamily="18" charset="0"/>
            </a:endParaRPr>
          </a:p>
          <a:p>
            <a:pPr marL="457200" indent="-457200">
              <a:buNone/>
            </a:pPr>
            <a:endParaRPr lang="en-US" sz="25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3300" dirty="0" smtClean="0">
                <a:latin typeface="Times New Roman" pitchFamily="18" charset="0"/>
                <a:cs typeface="Times New Roman" pitchFamily="18" charset="0"/>
              </a:rPr>
              <a:t>BENZOIN</a:t>
            </a:r>
            <a:endParaRPr lang="en-US" sz="33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410200"/>
          </a:xfrm>
        </p:spPr>
        <p:txBody>
          <a:bodyPr>
            <a:noAutofit/>
          </a:bodyPr>
          <a:lstStyle/>
          <a:p>
            <a:r>
              <a:rPr lang="en-US" sz="2600" dirty="0" smtClean="0">
                <a:latin typeface="Times New Roman" pitchFamily="18" charset="0"/>
                <a:cs typeface="Times New Roman" pitchFamily="18" charset="0"/>
              </a:rPr>
              <a:t>Sumatra </a:t>
            </a:r>
            <a:r>
              <a:rPr lang="en-US" sz="2600" dirty="0" err="1" smtClean="0">
                <a:latin typeface="Times New Roman" pitchFamily="18" charset="0"/>
                <a:cs typeface="Times New Roman" pitchFamily="18" charset="0"/>
              </a:rPr>
              <a:t>Benzoin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Loban</a:t>
            </a:r>
            <a:r>
              <a:rPr lang="en-US" sz="2600" dirty="0" smtClean="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B S: balsamic resin obtained from </a:t>
            </a:r>
            <a:r>
              <a:rPr lang="en-US" sz="2600" dirty="0" err="1" smtClean="0">
                <a:latin typeface="Times New Roman" pitchFamily="18" charset="0"/>
                <a:cs typeface="Times New Roman" pitchFamily="18" charset="0"/>
              </a:rPr>
              <a:t>Styrax</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benzoin</a:t>
            </a:r>
            <a:r>
              <a:rPr lang="en-US" sz="2600" dirty="0" smtClean="0">
                <a:latin typeface="Times New Roman" pitchFamily="18" charset="0"/>
                <a:cs typeface="Times New Roman" pitchFamily="18" charset="0"/>
              </a:rPr>
              <a:t> Dry &amp; or </a:t>
            </a:r>
            <a:r>
              <a:rPr lang="en-US" sz="2600" dirty="0" err="1" smtClean="0">
                <a:latin typeface="Times New Roman" pitchFamily="18" charset="0"/>
                <a:cs typeface="Times New Roman" pitchFamily="18" charset="0"/>
              </a:rPr>
              <a:t>Styrax</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parallelo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neurus</a:t>
            </a:r>
            <a:r>
              <a:rPr lang="en-US" sz="2600" dirty="0" smtClean="0">
                <a:latin typeface="Times New Roman" pitchFamily="18" charset="0"/>
                <a:cs typeface="Times New Roman" pitchFamily="18" charset="0"/>
              </a:rPr>
              <a:t> &amp; species of </a:t>
            </a:r>
            <a:r>
              <a:rPr lang="en-US" sz="2600" dirty="0" err="1" smtClean="0">
                <a:latin typeface="Times New Roman" pitchFamily="18" charset="0"/>
                <a:cs typeface="Times New Roman" pitchFamily="18" charset="0"/>
              </a:rPr>
              <a:t>Styrax</a:t>
            </a:r>
            <a:r>
              <a:rPr lang="en-US" sz="2600" dirty="0" smtClean="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In the market known as Sumatra </a:t>
            </a:r>
            <a:r>
              <a:rPr lang="en-US" sz="2600" dirty="0" err="1" smtClean="0">
                <a:latin typeface="Times New Roman" pitchFamily="18" charset="0"/>
                <a:cs typeface="Times New Roman" pitchFamily="18" charset="0"/>
              </a:rPr>
              <a:t>Benzoin</a:t>
            </a:r>
            <a:r>
              <a:rPr lang="en-US" sz="2600" dirty="0" smtClean="0">
                <a:latin typeface="Times New Roman" pitchFamily="18" charset="0"/>
                <a:cs typeface="Times New Roman" pitchFamily="18" charset="0"/>
              </a:rPr>
              <a:t> or it may also contain  balsamic resin from </a:t>
            </a:r>
            <a:r>
              <a:rPr lang="en-US" sz="2600" dirty="0" err="1" smtClean="0">
                <a:latin typeface="Times New Roman" pitchFamily="18" charset="0"/>
                <a:cs typeface="Times New Roman" pitchFamily="18" charset="0"/>
              </a:rPr>
              <a:t>Styrax</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tonkinesis</a:t>
            </a:r>
            <a:r>
              <a:rPr lang="en-US" sz="2600" dirty="0" smtClean="0">
                <a:latin typeface="Times New Roman" pitchFamily="18" charset="0"/>
                <a:cs typeface="Times New Roman" pitchFamily="18" charset="0"/>
              </a:rPr>
              <a:t> &amp; other species known as Siam </a:t>
            </a:r>
            <a:r>
              <a:rPr lang="en-US" sz="2600" dirty="0" err="1" smtClean="0">
                <a:latin typeface="Times New Roman" pitchFamily="18" charset="0"/>
                <a:cs typeface="Times New Roman" pitchFamily="18" charset="0"/>
              </a:rPr>
              <a:t>Benzoin</a:t>
            </a:r>
            <a:r>
              <a:rPr lang="en-US" sz="2600" dirty="0" smtClean="0">
                <a:latin typeface="Times New Roman" pitchFamily="18" charset="0"/>
                <a:cs typeface="Times New Roman" pitchFamily="18" charset="0"/>
              </a:rPr>
              <a:t>, family </a:t>
            </a:r>
            <a:r>
              <a:rPr lang="en-US" sz="2600" dirty="0" err="1" smtClean="0">
                <a:latin typeface="Times New Roman" pitchFamily="18" charset="0"/>
                <a:cs typeface="Times New Roman" pitchFamily="18" charset="0"/>
              </a:rPr>
              <a:t>Styraceae</a:t>
            </a:r>
            <a:r>
              <a:rPr lang="en-US" sz="2600" dirty="0" smtClean="0">
                <a:latin typeface="Times New Roman" pitchFamily="18" charset="0"/>
                <a:cs typeface="Times New Roman" pitchFamily="18" charset="0"/>
              </a:rPr>
              <a:t>. Contains not less than 25% of total balsamic acids, with reference to dry alcohol soluble matter </a:t>
            </a:r>
          </a:p>
          <a:p>
            <a:r>
              <a:rPr lang="en-US" sz="2600" dirty="0" smtClean="0">
                <a:latin typeface="Times New Roman" pitchFamily="18" charset="0"/>
                <a:cs typeface="Times New Roman" pitchFamily="18" charset="0"/>
              </a:rPr>
              <a:t>GS: Sumatra </a:t>
            </a:r>
            <a:r>
              <a:rPr lang="en-US" sz="2600" dirty="0" err="1" smtClean="0">
                <a:latin typeface="Times New Roman" pitchFamily="18" charset="0"/>
                <a:cs typeface="Times New Roman" pitchFamily="18" charset="0"/>
              </a:rPr>
              <a:t>benzoin</a:t>
            </a:r>
            <a:r>
              <a:rPr lang="en-US" sz="2600" dirty="0" smtClean="0">
                <a:latin typeface="Times New Roman" pitchFamily="18" charset="0"/>
                <a:cs typeface="Times New Roman" pitchFamily="18" charset="0"/>
              </a:rPr>
              <a:t>- produced in South Eastern Asia, chiefly Sumatra. </a:t>
            </a:r>
          </a:p>
          <a:p>
            <a:r>
              <a:rPr lang="en-US" sz="2600" dirty="0" smtClean="0">
                <a:latin typeface="Times New Roman" pitchFamily="18" charset="0"/>
                <a:cs typeface="Times New Roman" pitchFamily="18" charset="0"/>
              </a:rPr>
              <a:t>Siam  </a:t>
            </a:r>
            <a:r>
              <a:rPr lang="en-US" sz="2600" dirty="0" err="1" smtClean="0">
                <a:latin typeface="Times New Roman" pitchFamily="18" charset="0"/>
                <a:cs typeface="Times New Roman" pitchFamily="18" charset="0"/>
              </a:rPr>
              <a:t>benzoin</a:t>
            </a:r>
            <a:r>
              <a:rPr lang="en-US" sz="2600" dirty="0" smtClean="0">
                <a:latin typeface="Times New Roman" pitchFamily="18" charset="0"/>
                <a:cs typeface="Times New Roman" pitchFamily="18" charset="0"/>
              </a:rPr>
              <a:t> is obtained from trees grown in Thailand &amp; Vietnam.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2705</Words>
  <Application>Microsoft Office PowerPoint</Application>
  <PresentationFormat>On-screen Show (4:3)</PresentationFormat>
  <Paragraphs>235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BP504 T. PHARMACOGNOSY AND PHYTOCHEMISTRY II (Theory)</vt:lpstr>
      <vt:lpstr>RESINS</vt:lpstr>
      <vt:lpstr>RESINS</vt:lpstr>
      <vt:lpstr>Slide 4</vt:lpstr>
      <vt:lpstr>CLASSIFICATION OF RESINS</vt:lpstr>
      <vt:lpstr>CLASSIFICATION OF RESINS</vt:lpstr>
      <vt:lpstr>CLASSIFICATION OF RESINS</vt:lpstr>
      <vt:lpstr>IDENTIFICATION TEST FOR RESIN</vt:lpstr>
      <vt:lpstr>BENZOIN</vt:lpstr>
      <vt:lpstr>Benzoin </vt:lpstr>
      <vt:lpstr>BENZOIN</vt:lpstr>
      <vt:lpstr>Chemical Constituents: Benzoin</vt:lpstr>
      <vt:lpstr>Slide 13</vt:lpstr>
      <vt:lpstr>Identification test: Benzoin</vt:lpstr>
      <vt:lpstr>Uses of Benzoin</vt:lpstr>
      <vt:lpstr>GINGER</vt:lpstr>
      <vt:lpstr>GINGER</vt:lpstr>
      <vt:lpstr>Ginger Cultivation</vt:lpstr>
      <vt:lpstr>Preparation of Dry Ginger</vt:lpstr>
      <vt:lpstr>Preparation of Dry Ginger</vt:lpstr>
      <vt:lpstr>Macroscopic Characters </vt:lpstr>
      <vt:lpstr>Chemical Constituents </vt:lpstr>
      <vt:lpstr>Chemical Constituents </vt:lpstr>
      <vt:lpstr>Uses</vt:lpstr>
      <vt:lpstr>Ginger Oleo Resin</vt:lpstr>
      <vt:lpstr>Ginger Oil</vt:lpstr>
      <vt:lpstr>Slide 27</vt:lpstr>
      <vt:lpstr>GUGGUL</vt:lpstr>
      <vt:lpstr>Guggul</vt:lpstr>
      <vt:lpstr>Cultivation and Collection of Guggul </vt:lpstr>
      <vt:lpstr>Cultivation of Guggul</vt:lpstr>
      <vt:lpstr>Cultivation of Guggul</vt:lpstr>
      <vt:lpstr>Guggul</vt:lpstr>
      <vt:lpstr>Guggul</vt:lpstr>
      <vt:lpstr>Slide 35</vt:lpstr>
      <vt:lpstr>Guggul</vt:lpstr>
      <vt:lpstr>Reference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BP504 T. PHARMACOGNOSY AND PHYTOCHEMISTRY II (Theory)</dc:title>
  <dc:creator>admin</dc:creator>
  <cp:lastModifiedBy>admin</cp:lastModifiedBy>
  <cp:revision>112</cp:revision>
  <dcterms:created xsi:type="dcterms:W3CDTF">2006-08-16T00:00:00Z</dcterms:created>
  <dcterms:modified xsi:type="dcterms:W3CDTF">2021-11-15T16:41:45Z</dcterms:modified>
</cp:coreProperties>
</file>