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269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93" r:id="rId28"/>
    <p:sldId id="270" r:id="rId29"/>
    <p:sldId id="271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58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7727DC-02AE-4B90-922F-7309CC19A95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540813-C61E-43EE-8DB0-D3A1820C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203-C580-4021-BBD7-CE5F4BFCE4D0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999-0F06-42EE-AE64-3D54DB7381B7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AA5-57D7-47AF-BBF4-EEFA2B24DCD8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04BC-26BE-444A-A43F-95DB70E8A8BE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2BA-616E-4F04-B81F-A006B9DDEEFC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A94-82BA-476C-9FF3-3F1EAB7774DE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A3B8-BA1F-46A8-93FD-77163C4E13B0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338F-BD7C-4CC6-BDB7-B0C307831969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1DC1-39FA-42B7-A06C-A06A86BB09F2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8F6-30F1-43FA-9263-AD9C14C173E8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12C6-606F-436A-8352-6AECCB183CAC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AE7F-C496-4AF5-8892-1EF89624222E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239000" cy="1371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BP504 T. PHARMACOGNOSY AND PHYTOCHEMISTRY II (Theory)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848600" cy="502920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UNIT-II</a:t>
            </a:r>
          </a:p>
          <a:p>
            <a:pPr algn="l">
              <a:spcBef>
                <a:spcPts val="600"/>
              </a:spcBef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introduction, composition, chemistry &amp; chemical classes,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biosources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therapeutic uses and commercial applications of following secondary metabolites:</a:t>
            </a:r>
          </a:p>
          <a:p>
            <a:pPr algn="l">
              <a:spcBef>
                <a:spcPts val="600"/>
              </a:spcBef>
            </a:pP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Iridoids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Other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terpenoids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Naphthaquinones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Gentian (Bitter glycosides)</a:t>
            </a:r>
          </a:p>
          <a:p>
            <a:pPr algn="l">
              <a:spcBef>
                <a:spcPts val="600"/>
              </a:spcBef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Artemisia (SESQUITERPENOIDS)</a:t>
            </a:r>
          </a:p>
          <a:p>
            <a:pPr algn="l">
              <a:spcBef>
                <a:spcPts val="600"/>
              </a:spcBef>
            </a:pP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(DI TERPENOIDS)</a:t>
            </a:r>
          </a:p>
          <a:p>
            <a:pPr algn="l">
              <a:spcBef>
                <a:spcPts val="600"/>
              </a:spcBef>
            </a:pP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Carotenoids</a:t>
            </a: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Diterpenes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Formed by the union of four isoprene units &amp; are found mainly in plant resins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Acyclic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diterpene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Monocyclic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diterpene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589" t="35417" r="28235" b="48958"/>
          <a:stretch>
            <a:fillRect/>
          </a:stretch>
        </p:blipFill>
        <p:spPr bwMode="auto">
          <a:xfrm>
            <a:off x="1295400" y="2895600"/>
            <a:ext cx="675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5883" t="58334" r="32941" b="20833"/>
          <a:stretch>
            <a:fillRect/>
          </a:stretch>
        </p:blipFill>
        <p:spPr bwMode="auto">
          <a:xfrm>
            <a:off x="2057400" y="53340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Diterpenes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Bicyclic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diterpene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Tricyclic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diterpene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Resin acids form major non volatile part of many natural resins: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41177" t="18750" r="38823" b="52083"/>
          <a:stretch>
            <a:fillRect/>
          </a:stretch>
        </p:blipFill>
        <p:spPr bwMode="auto">
          <a:xfrm>
            <a:off x="5562600" y="9144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31177" t="59375" r="28235" b="9375"/>
          <a:stretch>
            <a:fillRect/>
          </a:stretch>
        </p:blipFill>
        <p:spPr bwMode="auto">
          <a:xfrm>
            <a:off x="2057400" y="4114800"/>
            <a:ext cx="525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Gentian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Gentian root,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Radix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Gentianae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 S: Dried partially fermented rhizome &amp; root of yellow gentian i.e.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lutea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family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Gentianaceae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S: perennial herbaceous tree, native to Southern, Central Europe- Jura, Vosges mountains, Yugoslavia.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Collection, Preparation: Large fleshy roots, erect rhizomes of 2-5 yr old plants- dug.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Collection: autumn, by cutting longitudinal into slices.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Pieces of roots, rhizomes- white color, no odor.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slow drying or keeping them in heaps &amp; fermenting by slow heating, they get dark or yellow colored &amp; develop characteristic  odor.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Gentian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Macroscopic Characters: The rhizome is yellowish-brown, transverse annulations, show conical buds at the apex.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Root- narrower but continuous with rhizome. Longitudinally wrinkled, has circular scars of rootlets.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Drug-peculiar odor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 first sweet taste, then intensely bitter taste.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Fracture- short, smooth in dried drug, tough and flexible in moist drug.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Gentian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765" t="26042" r="19412" b="20149"/>
          <a:stretch>
            <a:fillRect/>
          </a:stretch>
        </p:blipFill>
        <p:spPr bwMode="auto">
          <a:xfrm>
            <a:off x="440697" y="990600"/>
            <a:ext cx="870330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Gentian (Gentiana Lutea) On A Background Of Mountains And Blue.. Stock  Photo, Picture And Royalty Free Image. Image 84526302."/>
          <p:cNvPicPr>
            <a:picLocks noChangeAspect="1" noChangeArrowheads="1"/>
          </p:cNvPicPr>
          <p:nvPr/>
        </p:nvPicPr>
        <p:blipFill>
          <a:blip r:embed="rId3"/>
          <a:srcRect l="20308" t="22859" r="38461"/>
          <a:stretch>
            <a:fillRect/>
          </a:stretch>
        </p:blipFill>
        <p:spPr bwMode="auto">
          <a:xfrm>
            <a:off x="6871891" y="3429000"/>
            <a:ext cx="2272109" cy="2828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Gentian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879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Bitter glycosides- mainly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gentiopicrin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also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gentiopicroside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water soluble, crystalline compound with bitter value 12,000. </a:t>
            </a:r>
          </a:p>
          <a:p>
            <a:pPr>
              <a:spcBef>
                <a:spcPts val="12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Gentiopicrin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Gentiogenin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Glucose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contains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amarogentin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amaroswerin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gentioside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 mixture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gentiopicrin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Amarogentin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considered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bittermost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substance &amp; gives  bitter taste in even 5.8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times dilution. Most of constituents are bitter, the taste mainly due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amarogentin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Glycosides contain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monoterpene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irridoids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flavonoid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alkaloid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gentianine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gives yellow color to  drug.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2438400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95600" y="2133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Fermentation, drying</a:t>
            </a:r>
          </a:p>
          <a:p>
            <a:r>
              <a:rPr lang="en-US" dirty="0" smtClean="0"/>
              <a:t>Breaks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Gentian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constituents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gentisic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gentianose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trisaccharide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consisting  2 glucose &amp; 1 fructose units),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gentiobiose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(disaccharide) &amp; sucrose.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 should yield  not less than 33% water soluble extractive value, due to sugars.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decreased due to  excessive fermentation.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1176" t="33333" r="21765" b="44667"/>
          <a:stretch>
            <a:fillRect/>
          </a:stretch>
        </p:blipFill>
        <p:spPr bwMode="auto">
          <a:xfrm>
            <a:off x="838199" y="4343400"/>
            <a:ext cx="692727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Gentian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Test: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 UV radiation the extract shows light-blue fluorescence.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Uses: bitter tonic to stimulate the gastric secretion, hence improves appetite.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Preparations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Concentrated compound gentian infusion: gentian + bitter orange peel + lemon peel + alcohol 25 %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Compound gentian tincture: gentian + bitter orange peel + cardamom seed +  alcohol 46%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Artemisia (SESQUITERPENOIDS)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 descr="Wormwood (Artemisia Absinthium) Stock Photo, Picture And Royalty Free  Image. Image 71945763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6896"/>
            <a:ext cx="2828718" cy="4261104"/>
          </a:xfrm>
          <a:prstGeom prst="rect">
            <a:avLst/>
          </a:prstGeom>
          <a:noFill/>
        </p:spPr>
      </p:pic>
      <p:pic>
        <p:nvPicPr>
          <p:cNvPr id="5124" name="Picture 4" descr="Coronavirus: What do we know about the artemisia plant? - BBC News"/>
          <p:cNvPicPr>
            <a:picLocks noChangeAspect="1" noChangeArrowheads="1"/>
          </p:cNvPicPr>
          <p:nvPr/>
        </p:nvPicPr>
        <p:blipFill>
          <a:blip r:embed="rId3"/>
          <a:srcRect l="17578" t="6250" r="29688" b="14583"/>
          <a:stretch>
            <a:fillRect/>
          </a:stretch>
        </p:blipFill>
        <p:spPr bwMode="auto">
          <a:xfrm>
            <a:off x="2819400" y="3886200"/>
            <a:ext cx="3519238" cy="2971800"/>
          </a:xfrm>
          <a:prstGeom prst="rect">
            <a:avLst/>
          </a:prstGeom>
          <a:noFill/>
        </p:spPr>
      </p:pic>
      <p:pic>
        <p:nvPicPr>
          <p:cNvPr id="5126" name="Picture 6" descr="2000 Seeds Artemisia annua sweet wormwood sweet annie | Ets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3429000" cy="2935706"/>
          </a:xfrm>
          <a:prstGeom prst="rect">
            <a:avLst/>
          </a:prstGeom>
          <a:noFill/>
        </p:spPr>
      </p:pic>
      <p:pic>
        <p:nvPicPr>
          <p:cNvPr id="44034" name="Picture 2" descr="Indian Wormwo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99060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Artemisia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Santonica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Worm seeds.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 S: Unexpanded flower-heads of Artemisia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Artemisia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brevifolia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Artemisia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maritima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other species Artemisia, family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Asteraceae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Collected late in spring/ early in summer when the flower-heads are young.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 not more than 2 % of stems, &amp; not less than 0.75%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santonin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Iridoids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34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Previously called as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pseudoindicanes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aucubinoides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Also referred to as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aucubin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glucosides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from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acuba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japonica 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cornaceae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name: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iridomyrmex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genus of ants, </a:t>
            </a:r>
          </a:p>
          <a:p>
            <a:pPr>
              <a:spcBef>
                <a:spcPts val="12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also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pseudoindicans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due to blue coloration</a:t>
            </a:r>
          </a:p>
          <a:p>
            <a:pPr>
              <a:spcBef>
                <a:spcPts val="12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They are highly oxygenated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monoterpenes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represented by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cyclopenta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500" dirty="0" smtClean="0">
                <a:latin typeface="Times New Roman"/>
                <a:cs typeface="Times New Roman"/>
              </a:rPr>
              <a:t>α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pyran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ring </a:t>
            </a:r>
          </a:p>
          <a:p>
            <a:pPr>
              <a:spcBef>
                <a:spcPts val="1200"/>
              </a:spcBef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monoterpenoids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found as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glucosides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have Alpha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pyran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ring</a:t>
            </a:r>
          </a:p>
          <a:p>
            <a:pPr>
              <a:spcBef>
                <a:spcPts val="12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verbanalin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from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cornus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cornaceae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), 1835</a:t>
            </a:r>
          </a:p>
          <a:p>
            <a:pPr>
              <a:spcBef>
                <a:spcPts val="12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Halpern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&amp; H.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Schmid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– basic skeleton 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Artemisia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S: It is found growing wild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Kurran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valley in Pakistan,  Turkey and from Kashmir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Kumaon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Himalayas, as well as,  in West Tibet,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altitude of 4000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also found in  Punjab, Uttar Pradesh and Haryana. 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Macroscopy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Color- Flowers yellow, other parts whitish-grey, Odor-Aromatic, sweet,  Taste-Bitter,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camphoraceous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Yellowish or brownish flower-heads, oval shape.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Flowers are fertile, tubular corolla, short cylindrical tube, narrow limb. Calyx absent.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Artemisia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Santonica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contains essential oil, 2 crystalline substances i.e.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santonin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Volatile oil 1-2%,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santonin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2%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Volatile oil- cineole,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pinene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resin.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Active constituent-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santonin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sesquiterpene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lactone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 anhydride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Amount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santonin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varies-with species, time,  nature of collection.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flower-heads r unexpanded &amp; dried fast they yield more than 3%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santonin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Artemisia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0772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Identification: Boil 1g powder of drug + 10 ml alcohol, filter, Take filtrate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heat.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liq. Red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Uses: Strong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anthelmintic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for round worms, less or no effect on hook &amp; tape worms.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Crude form rarely used in therapeutic, replaced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santonin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Santonin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produces marked disturbances of vision &amp; is cumulative in action.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B.P. variety of drug - Artemisia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Substitutes: Tall aromatic shrub- Artemisia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vulgaris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Compositae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mountaneous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districts of India, Mount Abu Rajasthan,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U P, T N &amp; J &amp;K,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sikkim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srilanka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Artimisia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annua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Qninghao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Sweet-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annie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Worm weed.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 S: Chinese traditional herb Artemisia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annua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Asteraceae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should  contain not less than 0.8% 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dried basis.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S: Endemic to China, grows wild –Europe, America.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Cultivated- Vietnam, China, Iran, Turkey, Australia.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cultivated on experimental basis in Gujarat, JK, U P, H P &amp; Karnataka.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Artimisia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annua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Cultivation Collection : CIMAP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Lucknow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developed uniform, high yielding  genetically improve variety, cultivated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Aretemisinin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Gives about 29 quintals/hectare of dry leaves &amp; flowering tops containing 0.11%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Artemiesinin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Yield/ hectare 3.19 kg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Artimisia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annua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Out of 7 species only 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annua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has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deoxyartemisinin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1%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sesquiterpene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lactone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internal peroxide linkage.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arteannuin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&amp; B,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luteolin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β-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sitosterol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stigmasterol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does not have heterocyclic ring with  N, like other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antimalarials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new type of structure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Sparingly soluble in water while it shows decomposition in other solvents.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Volatile oil 0.3 to 0.4%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alcohol,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camphor,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Caryophyllene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myrcene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Artimisia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annua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antimalarial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by rapid blood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schizonticidal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activity.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Trophozite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development is arrested &amp; pathological consequences not observed.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Acts both against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Chloroquine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sensitive &amp; resistant P.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falciparum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P.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vivax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malarial parasites.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most potent drug for cerebral malaria.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Artesunate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artemether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derivatives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highly effective.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Artemether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-developed by C.D.R.I.,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Lucknow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acid- antibacterial,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cytotoxic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anti-inflammatory actions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Artemisinin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anti-HIV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3554" name="Picture 2" descr="Yew tree (Taxus baccata) - Stock Image - B500/0436 - Science Photo Library"/>
          <p:cNvPicPr>
            <a:picLocks noChangeAspect="1" noChangeArrowheads="1"/>
          </p:cNvPicPr>
          <p:nvPr/>
        </p:nvPicPr>
        <p:blipFill>
          <a:blip r:embed="rId2"/>
          <a:srcRect t="20000" b="6000"/>
          <a:stretch>
            <a:fillRect/>
          </a:stretch>
        </p:blipFill>
        <p:spPr bwMode="auto">
          <a:xfrm>
            <a:off x="0" y="0"/>
            <a:ext cx="3962400" cy="4376382"/>
          </a:xfrm>
          <a:prstGeom prst="rect">
            <a:avLst/>
          </a:prstGeom>
          <a:noFill/>
        </p:spPr>
      </p:pic>
      <p:pic>
        <p:nvPicPr>
          <p:cNvPr id="9" name="Picture 4" descr="Y is for Yew. The yew tree (Taxus baccata) is often… | by CCCU | The Christ  Church Heritage A to Z | 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50" y="0"/>
            <a:ext cx="3257550" cy="4343400"/>
          </a:xfrm>
          <a:prstGeom prst="rect">
            <a:avLst/>
          </a:prstGeom>
          <a:noFill/>
        </p:spPr>
      </p:pic>
      <p:pic>
        <p:nvPicPr>
          <p:cNvPr id="23558" name="Picture 6" descr="Taxus Baccata Or English Yew Or European Yew Green Branches With Red Berry  Stock Photo - Download Image Now - iSt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711475"/>
            <a:ext cx="4724400" cy="31465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38600" y="13716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TAXUS</a:t>
            </a: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YEW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(DITERPENOIDS)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Yew,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Talispatra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Himalayan yew,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 S: dried leaves, bark &amp; roots of various species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Taxaceae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 imp species with parts used are as under.  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baccata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(English or European yew) mainly leaves.  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brevifolia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(Pacific yew) mainly stem bark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Canadensis (Canadian or American yew) Leaves &amp; roots.  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cuspidate (Japanese yew) leaves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wallichiana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Contains not less than 0.04%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Paclitaxel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calculated on dried basis.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Constituents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4864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Constituent-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paclitaxel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 leaves,  roots, bark  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Taxanes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diterpenoid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structures, 3 imp.-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cephalomannine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&amp; 10 -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deacetyl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baccatin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- 0.007% to 0.01 %.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Mainly obtained  from stem bark of T.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brevifolia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Needs at least 60 yrs old  3 - 4 trees to get 1 gm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Yields 50-150 mg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from 1 kg dried yew bark.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10 kg bark from an average tree.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Alternative sources- total synthesis or biotechnological route / tissue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Iridoids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34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glycosides are divided in 5 subgroups: </a:t>
            </a:r>
          </a:p>
          <a:p>
            <a:pPr>
              <a:spcBef>
                <a:spcPts val="1200"/>
              </a:spcBef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glycosides of 8-C basic skeleton</a:t>
            </a:r>
          </a:p>
          <a:p>
            <a:pPr>
              <a:spcBef>
                <a:spcPts val="1200"/>
              </a:spcBef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glycosides of 9-C basic skeleton</a:t>
            </a:r>
          </a:p>
          <a:p>
            <a:pPr>
              <a:spcBef>
                <a:spcPts val="1200"/>
              </a:spcBef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glycosides of 10-C basic skeleton</a:t>
            </a:r>
          </a:p>
          <a:p>
            <a:pPr>
              <a:spcBef>
                <a:spcPts val="1200"/>
              </a:spcBef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glycosides of 14 –C basic skeleton or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glycosides of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plumeria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type</a:t>
            </a:r>
          </a:p>
          <a:p>
            <a:pPr>
              <a:spcBef>
                <a:spcPts val="12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Alkaloid conjugated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glycoside </a:t>
            </a:r>
          </a:p>
          <a:p>
            <a:pPr>
              <a:spcBef>
                <a:spcPts val="1200"/>
              </a:spcBef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Constituents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486400"/>
          </a:xfrm>
        </p:spPr>
        <p:txBody>
          <a:bodyPr>
            <a:no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Leaves contain  10-deacetyl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baccatin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III, can be converted to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Among the various yew species, compounds are  anticancer.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Most potent compounds include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(containing a rare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oxetane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ring &amp; amide  side chain),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cephalo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mannine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(0.031 %),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baccatin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– III (0.084 %), &amp; 10 -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deacetyl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baccatin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III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Derivative of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called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taxotere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- have better bio-availability &amp;  pharmacological properties &amp; has promising anticancer agent. 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486400"/>
          </a:xfrm>
        </p:spPr>
        <p:txBody>
          <a:bodyPr>
            <a:no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Anticancer, analgesic, anti-inflammatory, antipyretic &amp; anti-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convulgant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Biological target of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 microtubules produced from α &amp; β-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tubulin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Microtubules - responsible for formation of mitotic spindle imp. for cell division.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α &amp; β-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tubulin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polymerise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- give microtubules &amp; for this microtubule associated proteins (MAP) &amp;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guanosine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triphosphate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(GTP) are imp.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943600"/>
          </a:xfrm>
        </p:spPr>
        <p:txBody>
          <a:bodyPr>
            <a:noAutofit/>
          </a:bodyPr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brings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polymerisation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 microtubules in absence of MAP &amp; GTP.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Due to this, microtubule formation increases causing  destructive effects on dividing cells leading to blockade of cell cycle.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And multiple abnormal esters are formed from microtubules &amp; get distributed in cytoplasm, these structures are  non-functional. </a:t>
            </a:r>
          </a:p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-inhibits cell migration, prevents spread of metastatic cancer cells.  </a:t>
            </a:r>
          </a:p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Taxol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-approved USFDA - treatment of refractory ovarian cancer.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Against non-small cell lung carcinoma, gastric, cervical cancers, carcinomas of head, neck, prostate, colon. </a:t>
            </a:r>
          </a:p>
          <a:p>
            <a:pPr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Carotenoids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(TETRATERPENOIDS)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83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Called as tetra-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terpenoids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are organic pigments – produced by plants &amp; algae, fungi, bacteria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Animals- aphids, spider mites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Composed of 8 isoprene units(C40)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Various colors- mostly yellow to red pigments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Absorb light in 400-500nm region of Visible spectrum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Synthesized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Mevalonate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precursors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Carotenoids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831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Hydroxylated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oxidized, hydrogenated, ring containing derivatives exist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Hydrocarbon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carotenoids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classified as carotenes.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Those with oxygen- xanthophylls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Classification: 2 general classes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Carotene: have only C &amp; H, ex.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-carotene,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Xanthophyll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have 1 or more O atoms, ex: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lutein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Carotenoids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83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Chemistry: Belong to category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tetraterpenoids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i.e. contains 40 C atoms, made up of 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terpene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units each with 10 C atoms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Carotenoids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take form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HC chain , may be terminated by rings, may or may not have additional O atom.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structure: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chain 9-11 double bonds, possibly terminating rings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 l="20000" t="63542" r="44706" b="20833"/>
          <a:stretch>
            <a:fillRect/>
          </a:stretch>
        </p:blipFill>
        <p:spPr bwMode="auto">
          <a:xfrm>
            <a:off x="1981200" y="525780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Carotenoids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83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absorb light energy fro photosynthesis, protect chlorophyll from photo damage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Carotenoids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unsubstituted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β </a:t>
            </a:r>
            <a:r>
              <a:rPr lang="en-US" dirty="0" smtClean="0">
                <a:latin typeface="Times New Roman"/>
                <a:cs typeface="Times New Roman"/>
              </a:rPr>
              <a:t>-ionone rings </a:t>
            </a:r>
            <a:r>
              <a:rPr lang="en-US" b="1" dirty="0" smtClean="0">
                <a:latin typeface="Times New Roman"/>
                <a:cs typeface="Times New Roman"/>
              </a:rPr>
              <a:t>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-carotene,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-carotene,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err="1" smtClean="0">
                <a:latin typeface="Times New Roman"/>
                <a:cs typeface="Times New Roman"/>
              </a:rPr>
              <a:t>cryptoxanthin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-carotene</a:t>
            </a:r>
            <a:r>
              <a:rPr lang="en-US" b="1" dirty="0" smtClean="0">
                <a:latin typeface="Times New Roman"/>
                <a:cs typeface="Times New Roman"/>
              </a:rPr>
              <a:t>)- have Vitamin A activity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i.e. They can be converted to retinol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Carotenoids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Vitamin 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600-700 different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carotenoids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known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Prominent ones: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Carotene,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lycopene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lutein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zeaxanthin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Carotene: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provitamin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, metabolized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 retinol can be transformed to retinal important for vision,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retinoate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for cell proliferation, cell differentiation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an antioxidant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Appears in red, orange, yellow fruits,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Lutein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zeaxanthin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green leaves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veges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Naphthaquinones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Quinones- widely distributed aromatic compd.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 in many families of plants, isolated from fungi, algae, bacteria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Classified into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benzoquinones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anthraquinones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naphthaquinones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Naphthaquinones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STRUCTURALLY similar to naphthalene, characterized by 2 carbonyl groups in 1,4 position named as 1,4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naphthaquinones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Naphthaquinones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natural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phenolic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compounds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Alkannin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Juglone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Lawsone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Plumbagin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Vitamin K etc.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Synthetic: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Menadione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Atovaquone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Buparvaquone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yellow-orange colored pigments found in families like: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Plumbaginaceae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Juglandaceae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Ebenaceae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Boraginaceae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Dioncophyllaceae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Ancistrocladaceae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Iridaceae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Verbenaceae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Scrophulariaceae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Avicenniaceae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Balsaminceae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Bignoniaceae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Gentianaceae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Droseraceae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Nepenthaceae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Lythraceae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Euphorbiaceae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Iridoids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34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Classification: Broadly classified into 5 groups</a:t>
            </a:r>
          </a:p>
          <a:p>
            <a:pPr>
              <a:spcBef>
                <a:spcPts val="1200"/>
              </a:spcBef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glycosides</a:t>
            </a:r>
          </a:p>
          <a:p>
            <a:pPr>
              <a:spcBef>
                <a:spcPts val="1200"/>
              </a:spcBef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aglycones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Non glycosides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Iridoids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Secoiridoid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glycosides</a:t>
            </a:r>
          </a:p>
          <a:p>
            <a:pPr>
              <a:spcBef>
                <a:spcPts val="1200"/>
              </a:spcBef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Secoiridoid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aglycones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Di &amp;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trimeric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iridoids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Pharmacognosy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C.K.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Kokate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A.P.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Purohit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S.B.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Gokhale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54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Ed. 2017,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Nirali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Publication, New Delhi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B.Dinda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Pharmacology &amp; Applications of Naturally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occuring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Iridoids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 Chapter Classification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Iridoids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Springer nature, Switzerland AG 2019.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Andrejewska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Golec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 The occurrence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iridoids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plants,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Societatis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Botanicorum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Polanaiae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1995, 64(2): 181-186.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D.S.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Seigler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,, Plant Secondary Metabolites, In Chapter: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Tetraterpenoids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Carotenoids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1998, Springer Science, New York, 486.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Bitter Glycosides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 of compounds plays important role in digestive process.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Stomachics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Febrifuges, bitter tonics, digestive problems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Taste of bitter foods stimulates the appetite and triggers the secretion of digestive juices in the stomach, which in turn improves the break down of food.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Stimulates taste buds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Triggers off  reflex nerve action which increases the flow of saliva &amp; stomach enzymes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hormone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gastrin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secreted by the walls of  stomach. improves the digestive process, by improving the passage of food from the stomach to the intestines.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Bitter Glycosides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type of glycosides do not belong chemically to same class, but prominent drugs among them  contain the glycosides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monoterpene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irridoids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cyclopentane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ring.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Physiologically, bitters have stimulant effects on gustatory nerves in the mouth &amp; lead  to increase in gastric juice secretion.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Sesquiterpenoids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(C15)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mono- C10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Carbon skeleton derived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Farnesyl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pyrophosphate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Acyclic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sesquiterpene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hydrocarbons-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ex.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farnesene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farnesene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trans-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farnesene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Cyclic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sesquiterpenoids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FPP-long chain, rich double bonds- undergoes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forms mono,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tri, rarely tetra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terpenoids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includes fused ring system-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cyclopropane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cyclobutane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systems etc.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Sesquiterpenoids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(C15)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029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Monocyclic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–biosynthesis from different skeletons-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bisabolane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Humulane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(11),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Elemane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(6),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Germacrane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(10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membered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ring) skeleton</a:t>
            </a:r>
          </a:p>
          <a:p>
            <a:pPr>
              <a:spcBef>
                <a:spcPts val="1200"/>
              </a:spcBef>
            </a:pP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Bicyclic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biosynthesis from different skeletons- </a:t>
            </a:r>
            <a:r>
              <a:rPr lang="el-GR" sz="27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cardinene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7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cardinene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7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eudesmol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caryophyllene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isocaryophyllene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carotol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Tricyclic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lngifolane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cedrane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7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cedrene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7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cedrene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cedrol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cedrol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Tetracyclic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ex.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Longicycline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serves as skeletal HC for many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Tetracyclic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sesquiterpenoids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04800" y="1600200"/>
          <a:ext cx="3128545" cy="2819400"/>
        </p:xfrm>
        <a:graphic>
          <a:graphicData uri="http://schemas.openxmlformats.org/presentationml/2006/ole">
            <p:oleObj spid="_x0000_s1029" name="CS ChemDraw Drawing" r:id="rId3" imgW="2410560" imgH="2172240" progId="ChemDraw.Document.6.0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248400" y="1600200"/>
          <a:ext cx="2560704" cy="2743200"/>
        </p:xfrm>
        <a:graphic>
          <a:graphicData uri="http://schemas.openxmlformats.org/presentationml/2006/ole">
            <p:oleObj spid="_x0000_s1030" name="CS ChemDraw Drawing" r:id="rId4" imgW="2116800" imgH="2267280" progId="ChemDraw.Document.6.0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429000" y="4419600"/>
          <a:ext cx="3186088" cy="2209800"/>
        </p:xfrm>
        <a:graphic>
          <a:graphicData uri="http://schemas.openxmlformats.org/presentationml/2006/ole">
            <p:oleObj spid="_x0000_s1031" name="CS ChemDraw Drawing" r:id="rId5" imgW="2595240" imgH="1800360" progId="ChemDraw.Document.6.0">
              <p:embed/>
            </p:oleObj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Sesquiterpenoids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(C15)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3-isoprene units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2456</Words>
  <Application>Microsoft Office PowerPoint</Application>
  <PresentationFormat>On-screen Show (4:3)</PresentationFormat>
  <Paragraphs>276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CS ChemDraw Drawing</vt:lpstr>
      <vt:lpstr>BP504 T. PHARMACOGNOSY AND PHYTOCHEMISTRY II (Theory)</vt:lpstr>
      <vt:lpstr>Iridoids</vt:lpstr>
      <vt:lpstr>Iridoids</vt:lpstr>
      <vt:lpstr>Iridoids</vt:lpstr>
      <vt:lpstr>Bitter Glycosides</vt:lpstr>
      <vt:lpstr>Bitter Glycosides</vt:lpstr>
      <vt:lpstr>Sesquiterpenoids (C15)</vt:lpstr>
      <vt:lpstr>Sesquiterpenoids (C15)</vt:lpstr>
      <vt:lpstr>Sesquiterpenoids (C15) 3-isoprene units</vt:lpstr>
      <vt:lpstr>Diterpenes</vt:lpstr>
      <vt:lpstr>Diterpenes</vt:lpstr>
      <vt:lpstr>Gentian</vt:lpstr>
      <vt:lpstr>Gentian</vt:lpstr>
      <vt:lpstr>Gentian</vt:lpstr>
      <vt:lpstr>Gentian</vt:lpstr>
      <vt:lpstr>Gentian</vt:lpstr>
      <vt:lpstr>Gentian</vt:lpstr>
      <vt:lpstr>Artemisia (SESQUITERPENOIDS)</vt:lpstr>
      <vt:lpstr>Artemisia</vt:lpstr>
      <vt:lpstr>Artemisia</vt:lpstr>
      <vt:lpstr>Artemisia</vt:lpstr>
      <vt:lpstr>Artemisia</vt:lpstr>
      <vt:lpstr>Artimisia annua</vt:lpstr>
      <vt:lpstr>Artimisia annua</vt:lpstr>
      <vt:lpstr>Artimisia annua</vt:lpstr>
      <vt:lpstr>Artimisia annua</vt:lpstr>
      <vt:lpstr>Slide 27</vt:lpstr>
      <vt:lpstr>Taxus (DITERPENOIDS)</vt:lpstr>
      <vt:lpstr>Chemical Constituents </vt:lpstr>
      <vt:lpstr>Chemical Constituents </vt:lpstr>
      <vt:lpstr>USES</vt:lpstr>
      <vt:lpstr>USES</vt:lpstr>
      <vt:lpstr>Carotenoids (TETRATERPENOIDS)</vt:lpstr>
      <vt:lpstr>Carotenoids</vt:lpstr>
      <vt:lpstr>Carotenoids</vt:lpstr>
      <vt:lpstr>Carotenoids</vt:lpstr>
      <vt:lpstr>α, β, Carotenoids, Vitamin A</vt:lpstr>
      <vt:lpstr>Naphthaquinones </vt:lpstr>
      <vt:lpstr>Naphthaquinones 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BP504 T. PHARMACOGNOSY AND PHYTOCHEMISTRY II (Theory)</dc:title>
  <dc:creator>admin</dc:creator>
  <cp:lastModifiedBy>admin</cp:lastModifiedBy>
  <cp:revision>166</cp:revision>
  <dcterms:created xsi:type="dcterms:W3CDTF">2006-08-16T00:00:00Z</dcterms:created>
  <dcterms:modified xsi:type="dcterms:W3CDTF">2021-11-15T16:43:42Z</dcterms:modified>
</cp:coreProperties>
</file>