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1" r:id="rId3"/>
    <p:sldId id="264" r:id="rId4"/>
    <p:sldId id="266" r:id="rId5"/>
    <p:sldId id="262" r:id="rId6"/>
    <p:sldId id="257" r:id="rId7"/>
    <p:sldId id="258" r:id="rId8"/>
    <p:sldId id="259" r:id="rId9"/>
    <p:sldId id="263" r:id="rId10"/>
    <p:sldId id="260" r:id="rId11"/>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6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747727DC-02AE-4B90-922F-7309CC19A953}" type="datetimeFigureOut">
              <a:rPr lang="en-US" smtClean="0"/>
              <a:pPr/>
              <a:t>11/15/2021</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50540813-C61E-43EE-8DB0-D3A1820C4D3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0540813-C61E-43EE-8DB0-D3A1820C4D3D}"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1B3203-C580-4021-BBD7-CE5F4BFCE4D0}" type="datetime1">
              <a:rPr lang="en-US" smtClean="0"/>
              <a:pPr/>
              <a:t>11/15/2021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96F999-0F06-42EE-AE64-3D54DB7381B7}" type="datetime1">
              <a:rPr lang="en-US" smtClean="0"/>
              <a:pPr/>
              <a:t>11/15/2021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D29AA5-57D7-47AF-BBF4-EEFA2B24DCD8}" type="datetime1">
              <a:rPr lang="en-US" smtClean="0"/>
              <a:pPr/>
              <a:t>11/15/2021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4504BC-26BE-444A-A43F-95DB70E8A8BE}" type="datetime1">
              <a:rPr lang="en-US" smtClean="0"/>
              <a:pPr/>
              <a:t>11/15/2021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1DA2BA-616E-4F04-B81F-A006B9DDEEFC}" type="datetime1">
              <a:rPr lang="en-US" smtClean="0"/>
              <a:pPr/>
              <a:t>11/15/2021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D8F2A94-82BA-476C-9FF3-3F1EAB7774DE}" type="datetime1">
              <a:rPr lang="en-US" smtClean="0"/>
              <a:pPr/>
              <a:t>11/15/2021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CEDA3B8-BA1F-46A8-93FD-77163C4E13B0}" type="datetime1">
              <a:rPr lang="en-US" smtClean="0"/>
              <a:pPr/>
              <a:t>11/15/2021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F2338F-BD7C-4CC6-BDB7-B0C307831969}" type="datetime1">
              <a:rPr lang="en-US" smtClean="0"/>
              <a:pPr/>
              <a:t>11/15/2021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D31DC1-39FA-42B7-A06C-A06A86BB09F2}" type="datetime1">
              <a:rPr lang="en-US" smtClean="0"/>
              <a:pPr/>
              <a:t>11/15/2021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0B68F6-30F1-43FA-9263-AD9C14C173E8}" type="datetime1">
              <a:rPr lang="en-US" smtClean="0"/>
              <a:pPr/>
              <a:t>11/15/2021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3312C6-606F-436A-8352-6AECCB183CAC}" type="datetime1">
              <a:rPr lang="en-US" smtClean="0"/>
              <a:pPr/>
              <a:t>11/15/2021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16AE7F-C496-4AF5-8892-1EF89624222E}" type="datetime1">
              <a:rPr lang="en-US" smtClean="0"/>
              <a:pPr/>
              <a:t>11/15/2021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28600"/>
            <a:ext cx="7239000" cy="1371600"/>
          </a:xfrm>
        </p:spPr>
        <p:txBody>
          <a:bodyPr>
            <a:noAutofit/>
          </a:bodyPr>
          <a:lstStyle/>
          <a:p>
            <a:r>
              <a:rPr lang="en-US" sz="3000" b="1" dirty="0" smtClean="0">
                <a:latin typeface="Times New Roman" pitchFamily="18" charset="0"/>
                <a:cs typeface="Times New Roman" pitchFamily="18" charset="0"/>
              </a:rPr>
              <a:t>BP504 T. PHARMACOGNOSY AND PHYTOCHEMISTRY II (Theory)</a:t>
            </a:r>
            <a:endParaRPr lang="en-US" sz="3000" dirty="0">
              <a:latin typeface="Times New Roman" pitchFamily="18" charset="0"/>
              <a:cs typeface="Times New Roman" pitchFamily="18" charset="0"/>
            </a:endParaRPr>
          </a:p>
        </p:txBody>
      </p:sp>
      <p:sp>
        <p:nvSpPr>
          <p:cNvPr id="3" name="Subtitle 2"/>
          <p:cNvSpPr>
            <a:spLocks noGrp="1"/>
          </p:cNvSpPr>
          <p:nvPr>
            <p:ph type="subTitle" idx="1"/>
          </p:nvPr>
        </p:nvSpPr>
        <p:spPr>
          <a:xfrm>
            <a:off x="914400" y="1524000"/>
            <a:ext cx="7620000" cy="4572000"/>
          </a:xfrm>
        </p:spPr>
        <p:txBody>
          <a:bodyPr>
            <a:noAutofit/>
          </a:bodyPr>
          <a:lstStyle/>
          <a:p>
            <a:pPr algn="l">
              <a:spcBef>
                <a:spcPts val="600"/>
              </a:spcBef>
            </a:pPr>
            <a:r>
              <a:rPr lang="en-US" sz="1800" b="1" dirty="0" smtClean="0">
                <a:solidFill>
                  <a:schemeClr val="tx1"/>
                </a:solidFill>
                <a:latin typeface="Times New Roman" pitchFamily="18" charset="0"/>
                <a:cs typeface="Times New Roman" pitchFamily="18" charset="0"/>
              </a:rPr>
              <a:t>UNIT-II</a:t>
            </a:r>
          </a:p>
          <a:p>
            <a:pPr algn="l">
              <a:spcBef>
                <a:spcPts val="600"/>
              </a:spcBef>
            </a:pPr>
            <a:r>
              <a:rPr lang="en-US" sz="1800" dirty="0" smtClean="0">
                <a:solidFill>
                  <a:schemeClr val="tx1"/>
                </a:solidFill>
                <a:latin typeface="Times New Roman" pitchFamily="18" charset="0"/>
                <a:cs typeface="Times New Roman" pitchFamily="18" charset="0"/>
              </a:rPr>
              <a:t>General introduction, composition, chemistry &amp; chemical classes, </a:t>
            </a:r>
            <a:r>
              <a:rPr lang="en-US" sz="1800" dirty="0" err="1" smtClean="0">
                <a:solidFill>
                  <a:schemeClr val="tx1"/>
                </a:solidFill>
                <a:latin typeface="Times New Roman" pitchFamily="18" charset="0"/>
                <a:cs typeface="Times New Roman" pitchFamily="18" charset="0"/>
              </a:rPr>
              <a:t>biosources</a:t>
            </a:r>
            <a:r>
              <a:rPr lang="en-US" sz="1800" dirty="0" smtClean="0">
                <a:solidFill>
                  <a:schemeClr val="tx1"/>
                </a:solidFill>
                <a:latin typeface="Times New Roman" pitchFamily="18" charset="0"/>
                <a:cs typeface="Times New Roman" pitchFamily="18" charset="0"/>
              </a:rPr>
              <a:t>, therapeutic uses and commercial applications of following secondary metabolites:</a:t>
            </a:r>
          </a:p>
          <a:p>
            <a:pPr algn="l">
              <a:spcBef>
                <a:spcPts val="600"/>
              </a:spcBef>
            </a:pPr>
            <a:r>
              <a:rPr lang="en-US" sz="1800" b="1" dirty="0" smtClean="0">
                <a:solidFill>
                  <a:schemeClr val="tx1"/>
                </a:solidFill>
                <a:latin typeface="Times New Roman" pitchFamily="18" charset="0"/>
                <a:cs typeface="Times New Roman" pitchFamily="18" charset="0"/>
              </a:rPr>
              <a:t>Alkaloids</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Vinca</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Rauwolfia</a:t>
            </a:r>
            <a:r>
              <a:rPr lang="en-US" sz="1800" dirty="0" smtClean="0">
                <a:solidFill>
                  <a:schemeClr val="tx1"/>
                </a:solidFill>
                <a:latin typeface="Times New Roman" pitchFamily="18" charset="0"/>
                <a:cs typeface="Times New Roman" pitchFamily="18" charset="0"/>
              </a:rPr>
              <a:t>, Belladonna, Opium,</a:t>
            </a:r>
          </a:p>
          <a:p>
            <a:pPr algn="l">
              <a:spcBef>
                <a:spcPts val="600"/>
              </a:spcBef>
            </a:pPr>
            <a:r>
              <a:rPr lang="en-US" sz="1800" b="1" dirty="0" err="1" smtClean="0">
                <a:solidFill>
                  <a:schemeClr val="tx1"/>
                </a:solidFill>
                <a:latin typeface="Times New Roman" pitchFamily="18" charset="0"/>
                <a:cs typeface="Times New Roman" pitchFamily="18" charset="0"/>
              </a:rPr>
              <a:t>Phenylpropanoids</a:t>
            </a:r>
            <a:r>
              <a:rPr lang="en-US" sz="1800" b="1" dirty="0" smtClean="0">
                <a:solidFill>
                  <a:schemeClr val="tx1"/>
                </a:solidFill>
                <a:latin typeface="Times New Roman" pitchFamily="18" charset="0"/>
                <a:cs typeface="Times New Roman" pitchFamily="18" charset="0"/>
              </a:rPr>
              <a:t> and </a:t>
            </a:r>
            <a:r>
              <a:rPr lang="en-US" sz="1800" b="1" dirty="0" err="1" smtClean="0">
                <a:solidFill>
                  <a:schemeClr val="tx1"/>
                </a:solidFill>
                <a:latin typeface="Times New Roman" pitchFamily="18" charset="0"/>
                <a:cs typeface="Times New Roman" pitchFamily="18" charset="0"/>
              </a:rPr>
              <a:t>Flavonoids</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Lignans</a:t>
            </a:r>
            <a:r>
              <a:rPr lang="en-US" sz="1800" dirty="0" smtClean="0">
                <a:solidFill>
                  <a:schemeClr val="tx1"/>
                </a:solidFill>
                <a:latin typeface="Times New Roman" pitchFamily="18" charset="0"/>
                <a:cs typeface="Times New Roman" pitchFamily="18" charset="0"/>
              </a:rPr>
              <a:t>, Tea, </a:t>
            </a:r>
            <a:r>
              <a:rPr lang="en-US" sz="1800" dirty="0" err="1" smtClean="0">
                <a:solidFill>
                  <a:schemeClr val="tx1"/>
                </a:solidFill>
                <a:latin typeface="Times New Roman" pitchFamily="18" charset="0"/>
                <a:cs typeface="Times New Roman" pitchFamily="18" charset="0"/>
              </a:rPr>
              <a:t>Ruta</a:t>
            </a:r>
            <a:r>
              <a:rPr lang="en-US" sz="1800" dirty="0" smtClean="0">
                <a:solidFill>
                  <a:schemeClr val="tx1"/>
                </a:solidFill>
                <a:latin typeface="Times New Roman" pitchFamily="18" charset="0"/>
                <a:cs typeface="Times New Roman" pitchFamily="18" charset="0"/>
              </a:rPr>
              <a:t> </a:t>
            </a:r>
          </a:p>
          <a:p>
            <a:pPr algn="l">
              <a:spcBef>
                <a:spcPts val="600"/>
              </a:spcBef>
            </a:pPr>
            <a:r>
              <a:rPr lang="en-US" sz="1800" b="1" dirty="0" smtClean="0">
                <a:solidFill>
                  <a:schemeClr val="tx1"/>
                </a:solidFill>
                <a:latin typeface="Times New Roman" pitchFamily="18" charset="0"/>
                <a:cs typeface="Times New Roman" pitchFamily="18" charset="0"/>
              </a:rPr>
              <a:t>Steroids, Cardiac Glycosides &amp; </a:t>
            </a:r>
            <a:r>
              <a:rPr lang="en-US" sz="1800" b="1" dirty="0" err="1" smtClean="0">
                <a:solidFill>
                  <a:schemeClr val="tx1"/>
                </a:solidFill>
                <a:latin typeface="Times New Roman" pitchFamily="18" charset="0"/>
                <a:cs typeface="Times New Roman" pitchFamily="18" charset="0"/>
              </a:rPr>
              <a:t>Triterpenoids</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Liquorice</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Dioscorea</a:t>
            </a:r>
            <a:r>
              <a:rPr lang="en-US" sz="1800" dirty="0" smtClean="0">
                <a:solidFill>
                  <a:schemeClr val="tx1"/>
                </a:solidFill>
                <a:latin typeface="Times New Roman" pitchFamily="18" charset="0"/>
                <a:cs typeface="Times New Roman" pitchFamily="18" charset="0"/>
              </a:rPr>
              <a:t>, Digitalis </a:t>
            </a:r>
          </a:p>
          <a:p>
            <a:pPr algn="l">
              <a:spcBef>
                <a:spcPts val="600"/>
              </a:spcBef>
            </a:pPr>
            <a:r>
              <a:rPr lang="en-US" sz="1800" b="1" dirty="0" smtClean="0">
                <a:solidFill>
                  <a:schemeClr val="tx1"/>
                </a:solidFill>
                <a:latin typeface="Times New Roman" pitchFamily="18" charset="0"/>
                <a:cs typeface="Times New Roman" pitchFamily="18" charset="0"/>
              </a:rPr>
              <a:t>Volatile oils </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Mentha</a:t>
            </a:r>
            <a:r>
              <a:rPr lang="en-US" sz="1800" dirty="0" smtClean="0">
                <a:solidFill>
                  <a:schemeClr val="tx1"/>
                </a:solidFill>
                <a:latin typeface="Times New Roman" pitchFamily="18" charset="0"/>
                <a:cs typeface="Times New Roman" pitchFamily="18" charset="0"/>
              </a:rPr>
              <a:t>, Clove, Cinnamon, Fennel, Coriander, </a:t>
            </a:r>
          </a:p>
          <a:p>
            <a:pPr algn="l">
              <a:spcBef>
                <a:spcPts val="600"/>
              </a:spcBef>
            </a:pPr>
            <a:r>
              <a:rPr lang="en-US" sz="1800" b="1" dirty="0" smtClean="0">
                <a:solidFill>
                  <a:schemeClr val="tx1"/>
                </a:solidFill>
                <a:latin typeface="Times New Roman" pitchFamily="18" charset="0"/>
                <a:cs typeface="Times New Roman" pitchFamily="18" charset="0"/>
              </a:rPr>
              <a:t>Tannins:</a:t>
            </a:r>
            <a:r>
              <a:rPr lang="en-US" sz="1800" dirty="0" smtClean="0">
                <a:solidFill>
                  <a:schemeClr val="tx1"/>
                </a:solidFill>
                <a:latin typeface="Times New Roman" pitchFamily="18" charset="0"/>
                <a:cs typeface="Times New Roman" pitchFamily="18" charset="0"/>
              </a:rPr>
              <a:t> Catechu, </a:t>
            </a:r>
            <a:r>
              <a:rPr lang="en-US" sz="1800" dirty="0" err="1" smtClean="0">
                <a:solidFill>
                  <a:schemeClr val="tx1"/>
                </a:solidFill>
                <a:latin typeface="Times New Roman" pitchFamily="18" charset="0"/>
                <a:cs typeface="Times New Roman" pitchFamily="18" charset="0"/>
              </a:rPr>
              <a:t>Pterocarpus</a:t>
            </a:r>
            <a:r>
              <a:rPr lang="en-US" sz="1800" dirty="0" smtClean="0">
                <a:solidFill>
                  <a:schemeClr val="tx1"/>
                </a:solidFill>
                <a:latin typeface="Times New Roman" pitchFamily="18" charset="0"/>
                <a:cs typeface="Times New Roman" pitchFamily="18" charset="0"/>
              </a:rPr>
              <a:t> </a:t>
            </a:r>
          </a:p>
          <a:p>
            <a:pPr algn="l">
              <a:spcBef>
                <a:spcPts val="600"/>
              </a:spcBef>
            </a:pPr>
            <a:r>
              <a:rPr lang="en-US" sz="1800" b="1" dirty="0" smtClean="0">
                <a:solidFill>
                  <a:schemeClr val="tx1"/>
                </a:solidFill>
                <a:latin typeface="Times New Roman" pitchFamily="18" charset="0"/>
                <a:cs typeface="Times New Roman" pitchFamily="18" charset="0"/>
              </a:rPr>
              <a:t>Resins</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Benzoin</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Guggul</a:t>
            </a:r>
            <a:r>
              <a:rPr lang="en-US" sz="1800" dirty="0" smtClean="0">
                <a:solidFill>
                  <a:schemeClr val="tx1"/>
                </a:solidFill>
                <a:latin typeface="Times New Roman" pitchFamily="18" charset="0"/>
                <a:cs typeface="Times New Roman" pitchFamily="18" charset="0"/>
              </a:rPr>
              <a:t>, Ginger, </a:t>
            </a:r>
            <a:r>
              <a:rPr lang="en-US" sz="1800" dirty="0" err="1" smtClean="0">
                <a:solidFill>
                  <a:schemeClr val="tx1"/>
                </a:solidFill>
                <a:latin typeface="Times New Roman" pitchFamily="18" charset="0"/>
                <a:cs typeface="Times New Roman" pitchFamily="18" charset="0"/>
              </a:rPr>
              <a:t>Asafoetida</a:t>
            </a:r>
            <a:r>
              <a:rPr lang="en-US" sz="1800" dirty="0" smtClean="0">
                <a:solidFill>
                  <a:schemeClr val="tx1"/>
                </a:solidFill>
                <a:latin typeface="Times New Roman" pitchFamily="18" charset="0"/>
                <a:cs typeface="Times New Roman" pitchFamily="18" charset="0"/>
              </a:rPr>
              <a:t>, Myrrh, Colophony </a:t>
            </a:r>
          </a:p>
          <a:p>
            <a:pPr algn="l">
              <a:spcBef>
                <a:spcPts val="600"/>
              </a:spcBef>
            </a:pPr>
            <a:r>
              <a:rPr lang="en-US" sz="1800" b="1" dirty="0" smtClean="0">
                <a:solidFill>
                  <a:schemeClr val="tx1"/>
                </a:solidFill>
                <a:latin typeface="Times New Roman" pitchFamily="18" charset="0"/>
                <a:cs typeface="Times New Roman" pitchFamily="18" charset="0"/>
              </a:rPr>
              <a:t>Glycosides: </a:t>
            </a:r>
            <a:r>
              <a:rPr lang="en-US" sz="1800" dirty="0" err="1" smtClean="0">
                <a:solidFill>
                  <a:schemeClr val="tx1"/>
                </a:solidFill>
                <a:latin typeface="Times New Roman" pitchFamily="18" charset="0"/>
                <a:cs typeface="Times New Roman" pitchFamily="18" charset="0"/>
              </a:rPr>
              <a:t>Senna</a:t>
            </a:r>
            <a:r>
              <a:rPr lang="en-US" sz="1800" dirty="0" smtClean="0">
                <a:solidFill>
                  <a:schemeClr val="tx1"/>
                </a:solidFill>
                <a:latin typeface="Times New Roman" pitchFamily="18" charset="0"/>
                <a:cs typeface="Times New Roman" pitchFamily="18" charset="0"/>
              </a:rPr>
              <a:t>, Aloes, Bitter Almond </a:t>
            </a:r>
          </a:p>
          <a:p>
            <a:pPr algn="l">
              <a:spcBef>
                <a:spcPts val="600"/>
              </a:spcBef>
            </a:pPr>
            <a:r>
              <a:rPr lang="en-US" sz="1800" b="1" dirty="0" err="1" smtClean="0">
                <a:solidFill>
                  <a:schemeClr val="tx1"/>
                </a:solidFill>
                <a:latin typeface="Times New Roman" pitchFamily="18" charset="0"/>
                <a:cs typeface="Times New Roman" pitchFamily="18" charset="0"/>
              </a:rPr>
              <a:t>Iridoids</a:t>
            </a:r>
            <a:r>
              <a:rPr lang="en-US" sz="1800" b="1" dirty="0" smtClean="0">
                <a:solidFill>
                  <a:schemeClr val="tx1"/>
                </a:solidFill>
                <a:latin typeface="Times New Roman" pitchFamily="18" charset="0"/>
                <a:cs typeface="Times New Roman" pitchFamily="18" charset="0"/>
              </a:rPr>
              <a:t>, Other </a:t>
            </a:r>
            <a:r>
              <a:rPr lang="en-US" sz="1800" b="1" dirty="0" err="1" smtClean="0">
                <a:solidFill>
                  <a:schemeClr val="tx1"/>
                </a:solidFill>
                <a:latin typeface="Times New Roman" pitchFamily="18" charset="0"/>
                <a:cs typeface="Times New Roman" pitchFamily="18" charset="0"/>
              </a:rPr>
              <a:t>terpenoids</a:t>
            </a:r>
            <a:r>
              <a:rPr lang="en-US" sz="1800" b="1" dirty="0" smtClean="0">
                <a:solidFill>
                  <a:schemeClr val="tx1"/>
                </a:solidFill>
                <a:latin typeface="Times New Roman" pitchFamily="18" charset="0"/>
                <a:cs typeface="Times New Roman" pitchFamily="18" charset="0"/>
              </a:rPr>
              <a:t> &amp; </a:t>
            </a:r>
            <a:r>
              <a:rPr lang="en-US" sz="1800" b="1" dirty="0" err="1" smtClean="0">
                <a:solidFill>
                  <a:schemeClr val="tx1"/>
                </a:solidFill>
                <a:latin typeface="Times New Roman" pitchFamily="18" charset="0"/>
                <a:cs typeface="Times New Roman" pitchFamily="18" charset="0"/>
              </a:rPr>
              <a:t>Naphthaquinones</a:t>
            </a:r>
            <a:r>
              <a:rPr lang="en-US" sz="1800" dirty="0" smtClean="0">
                <a:solidFill>
                  <a:schemeClr val="tx1"/>
                </a:solidFill>
                <a:latin typeface="Times New Roman" pitchFamily="18" charset="0"/>
                <a:cs typeface="Times New Roman" pitchFamily="18" charset="0"/>
              </a:rPr>
              <a:t>: Gentian, Artemisia, </a:t>
            </a:r>
            <a:r>
              <a:rPr lang="en-US" sz="1800" dirty="0" err="1" smtClean="0">
                <a:solidFill>
                  <a:schemeClr val="tx1"/>
                </a:solidFill>
                <a:latin typeface="Times New Roman" pitchFamily="18" charset="0"/>
                <a:cs typeface="Times New Roman" pitchFamily="18" charset="0"/>
              </a:rPr>
              <a:t>taxus</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carotenoids</a:t>
            </a:r>
            <a:endParaRPr lang="en-US" sz="1800" dirty="0">
              <a:solidFill>
                <a:schemeClr val="tx1"/>
              </a:solidFill>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84238"/>
          </a:xfrm>
        </p:spPr>
        <p:txBody>
          <a:bodyPr/>
          <a:lstStyle/>
          <a:p>
            <a:r>
              <a:rPr lang="en-US" dirty="0" smtClean="0">
                <a:latin typeface="Times New Roman" pitchFamily="18" charset="0"/>
                <a:cs typeface="Times New Roman" pitchFamily="18" charset="0"/>
              </a:rPr>
              <a:t>Uses/ Applications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059363"/>
          </a:xfrm>
        </p:spPr>
        <p:txBody>
          <a:bodyPr>
            <a:normAutofit/>
          </a:bodyPr>
          <a:lstStyle/>
          <a:p>
            <a:pPr>
              <a:lnSpc>
                <a:spcPct val="150000"/>
              </a:lnSpc>
            </a:pPr>
            <a:r>
              <a:rPr lang="en-US" sz="2600" dirty="0" smtClean="0">
                <a:latin typeface="Times New Roman" pitchFamily="18" charset="0"/>
                <a:cs typeface="Times New Roman" pitchFamily="18" charset="0"/>
              </a:rPr>
              <a:t>Uses  It is the </a:t>
            </a:r>
            <a:r>
              <a:rPr lang="en-US" sz="2600" dirty="0" err="1" smtClean="0">
                <a:latin typeface="Times New Roman" pitchFamily="18" charset="0"/>
                <a:cs typeface="Times New Roman" pitchFamily="18" charset="0"/>
              </a:rPr>
              <a:t>parasympatholytic</a:t>
            </a:r>
            <a:r>
              <a:rPr lang="en-US" sz="2600" dirty="0" smtClean="0">
                <a:latin typeface="Times New Roman" pitchFamily="18" charset="0"/>
                <a:cs typeface="Times New Roman" pitchFamily="18" charset="0"/>
              </a:rPr>
              <a:t> drug with </a:t>
            </a:r>
            <a:r>
              <a:rPr lang="en-US" sz="2600" dirty="0" err="1" smtClean="0">
                <a:latin typeface="Times New Roman" pitchFamily="18" charset="0"/>
                <a:cs typeface="Times New Roman" pitchFamily="18" charset="0"/>
              </a:rPr>
              <a:t>anticholinergic</a:t>
            </a:r>
            <a:r>
              <a:rPr lang="en-US" sz="2600" dirty="0" smtClean="0">
                <a:latin typeface="Times New Roman" pitchFamily="18" charset="0"/>
                <a:cs typeface="Times New Roman" pitchFamily="18" charset="0"/>
              </a:rPr>
              <a:t> properties. It is used to reduce the  secretions such as sweat, saliva and gastric juice and also to reduce spasm in cases of intestinal  gripping due to strong purgatives. It is also used as an antidote in opium and chloral hydrate  poisoning.  </a:t>
            </a:r>
          </a:p>
          <a:p>
            <a:pPr>
              <a:lnSpc>
                <a:spcPct val="150000"/>
              </a:lnSpc>
            </a:pPr>
            <a:r>
              <a:rPr lang="en-US" sz="2600" dirty="0" smtClean="0">
                <a:latin typeface="Times New Roman" pitchFamily="18" charset="0"/>
                <a:cs typeface="Times New Roman" pitchFamily="18" charset="0"/>
              </a:rPr>
              <a:t>Dose  0.6 to 1 ml in the form of belladonna tincture - 4 times a day. </a:t>
            </a:r>
          </a:p>
          <a:p>
            <a:pPr>
              <a:lnSpc>
                <a:spcPct val="150000"/>
              </a:lnSpc>
            </a:pPr>
            <a:endParaRPr lang="en-US" sz="26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55638"/>
          </a:xfrm>
        </p:spPr>
        <p:txBody>
          <a:bodyPr>
            <a:normAutofit/>
          </a:bodyPr>
          <a:lstStyle/>
          <a:p>
            <a:r>
              <a:rPr lang="en-US" sz="3300" dirty="0" smtClean="0">
                <a:latin typeface="Times New Roman" pitchFamily="18" charset="0"/>
                <a:cs typeface="Times New Roman" pitchFamily="18" charset="0"/>
              </a:rPr>
              <a:t>TROPANE ALKALOIDS</a:t>
            </a:r>
            <a:endParaRPr lang="en-US" sz="33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838200"/>
            <a:ext cx="8077200" cy="5410200"/>
          </a:xfrm>
        </p:spPr>
        <p:txBody>
          <a:bodyPr>
            <a:normAutofit fontScale="92500" lnSpcReduction="10000"/>
          </a:bodyPr>
          <a:lstStyle/>
          <a:p>
            <a:r>
              <a:rPr lang="en-US" dirty="0" smtClean="0">
                <a:latin typeface="Times New Roman" pitchFamily="18" charset="0"/>
                <a:cs typeface="Times New Roman" pitchFamily="18" charset="0"/>
              </a:rPr>
              <a:t>More than 200 different </a:t>
            </a:r>
            <a:r>
              <a:rPr lang="en-US" dirty="0" err="1" smtClean="0">
                <a:latin typeface="Times New Roman" pitchFamily="18" charset="0"/>
                <a:cs typeface="Times New Roman" pitchFamily="18" charset="0"/>
              </a:rPr>
              <a:t>tropane</a:t>
            </a:r>
            <a:r>
              <a:rPr lang="en-US" dirty="0" smtClean="0">
                <a:latin typeface="Times New Roman" pitchFamily="18" charset="0"/>
                <a:cs typeface="Times New Roman" pitchFamily="18" charset="0"/>
              </a:rPr>
              <a:t> alkaloids are known, for ex. atropine and scopolamine.</a:t>
            </a:r>
          </a:p>
          <a:p>
            <a:r>
              <a:rPr lang="en-US" dirty="0" err="1" smtClean="0">
                <a:latin typeface="Times New Roman" pitchFamily="18" charset="0"/>
                <a:cs typeface="Times New Roman" pitchFamily="18" charset="0"/>
              </a:rPr>
              <a:t>Tropane</a:t>
            </a:r>
            <a:r>
              <a:rPr lang="en-US" dirty="0" smtClean="0">
                <a:latin typeface="Times New Roman" pitchFamily="18" charset="0"/>
                <a:cs typeface="Times New Roman" pitchFamily="18" charset="0"/>
              </a:rPr>
              <a:t> alkaloids: 2 category</a:t>
            </a:r>
          </a:p>
          <a:p>
            <a:r>
              <a:rPr lang="en-US" dirty="0" smtClean="0">
                <a:latin typeface="Times New Roman" pitchFamily="18" charset="0"/>
                <a:cs typeface="Times New Roman" pitchFamily="18" charset="0"/>
              </a:rPr>
              <a:t>1</a:t>
            </a:r>
            <a:r>
              <a:rPr lang="en-US" baseline="30000" dirty="0" smtClean="0">
                <a:latin typeface="Times New Roman" pitchFamily="18" charset="0"/>
                <a:cs typeface="Times New Roman" pitchFamily="18" charset="0"/>
              </a:rPr>
              <a:t>st</a:t>
            </a:r>
            <a:r>
              <a:rPr lang="en-US" dirty="0" smtClean="0">
                <a:latin typeface="Times New Roman" pitchFamily="18" charset="0"/>
                <a:cs typeface="Times New Roman" pitchFamily="18" charset="0"/>
              </a:rPr>
              <a:t> cocaine alkaloid</a:t>
            </a:r>
          </a:p>
          <a:p>
            <a:r>
              <a:rPr lang="en-US" dirty="0" smtClean="0">
                <a:latin typeface="Times New Roman" pitchFamily="18" charset="0"/>
                <a:cs typeface="Times New Roman" pitchFamily="18" charset="0"/>
              </a:rPr>
              <a:t>2</a:t>
            </a:r>
            <a:r>
              <a:rPr lang="en-US" baseline="30000" dirty="0" smtClean="0">
                <a:latin typeface="Times New Roman" pitchFamily="18" charset="0"/>
                <a:cs typeface="Times New Roman" pitchFamily="18" charset="0"/>
              </a:rPr>
              <a:t>nd</a:t>
            </a:r>
            <a:r>
              <a:rPr lang="en-US" dirty="0" smtClean="0">
                <a:latin typeface="Times New Roman" pitchFamily="18" charset="0"/>
                <a:cs typeface="Times New Roman" pitchFamily="18" charset="0"/>
              </a:rPr>
              <a:t> Atropine alkaloid: genus </a:t>
            </a:r>
            <a:r>
              <a:rPr lang="en-US" dirty="0" err="1" smtClean="0">
                <a:latin typeface="Times New Roman" pitchFamily="18" charset="0"/>
                <a:cs typeface="Times New Roman" pitchFamily="18" charset="0"/>
              </a:rPr>
              <a:t>Solanum</a:t>
            </a:r>
            <a:endParaRPr lang="en-US" dirty="0" smtClean="0">
              <a:latin typeface="Times New Roman" pitchFamily="18" charset="0"/>
              <a:cs typeface="Times New Roman" pitchFamily="18" charset="0"/>
            </a:endParaRPr>
          </a:p>
          <a:p>
            <a:r>
              <a:rPr lang="en-US" dirty="0" err="1" smtClean="0">
                <a:latin typeface="Times New Roman" pitchFamily="18" charset="0"/>
                <a:cs typeface="Times New Roman" pitchFamily="18" charset="0"/>
              </a:rPr>
              <a:t>Atropa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belladona</a:t>
            </a:r>
            <a:r>
              <a:rPr lang="en-US" dirty="0" smtClean="0">
                <a:latin typeface="Times New Roman" pitchFamily="18" charset="0"/>
                <a:cs typeface="Times New Roman" pitchFamily="18" charset="0"/>
              </a:rPr>
              <a:t>: 0.4-1%</a:t>
            </a:r>
          </a:p>
          <a:p>
            <a:r>
              <a:rPr lang="en-US" dirty="0" err="1" smtClean="0">
                <a:latin typeface="Times New Roman" pitchFamily="18" charset="0"/>
                <a:cs typeface="Times New Roman" pitchFamily="18" charset="0"/>
              </a:rPr>
              <a:t>Datura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stramonium</a:t>
            </a:r>
            <a:r>
              <a:rPr lang="en-US" dirty="0" smtClean="0">
                <a:latin typeface="Times New Roman" pitchFamily="18" charset="0"/>
                <a:cs typeface="Times New Roman" pitchFamily="18" charset="0"/>
              </a:rPr>
              <a:t>: 0.2%</a:t>
            </a:r>
          </a:p>
          <a:p>
            <a:r>
              <a:rPr lang="en-US" dirty="0" err="1" smtClean="0">
                <a:latin typeface="Times New Roman" pitchFamily="18" charset="0"/>
                <a:cs typeface="Times New Roman" pitchFamily="18" charset="0"/>
              </a:rPr>
              <a:t>Hyoscyamus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niger</a:t>
            </a:r>
            <a:r>
              <a:rPr lang="en-US" dirty="0" smtClean="0">
                <a:latin typeface="Times New Roman" pitchFamily="18" charset="0"/>
                <a:cs typeface="Times New Roman" pitchFamily="18" charset="0"/>
              </a:rPr>
              <a:t>: 0.05%</a:t>
            </a:r>
          </a:p>
          <a:p>
            <a:r>
              <a:rPr lang="en-US" dirty="0" smtClean="0">
                <a:latin typeface="Times New Roman" pitchFamily="18" charset="0"/>
                <a:cs typeface="Times New Roman" pitchFamily="18" charset="0"/>
              </a:rPr>
              <a:t>Other </a:t>
            </a:r>
            <a:r>
              <a:rPr lang="en-US" dirty="0" err="1" smtClean="0">
                <a:latin typeface="Times New Roman" pitchFamily="18" charset="0"/>
                <a:cs typeface="Times New Roman" pitchFamily="18" charset="0"/>
              </a:rPr>
              <a:t>solanaceous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alkaloids:Hyoscyamine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Hyoscine</a:t>
            </a:r>
            <a:r>
              <a:rPr lang="en-US" dirty="0" smtClean="0">
                <a:latin typeface="Times New Roman" pitchFamily="18" charset="0"/>
                <a:cs typeface="Times New Roman" pitchFamily="18" charset="0"/>
              </a:rPr>
              <a:t> or scopolamine, </a:t>
            </a:r>
            <a:r>
              <a:rPr lang="en-US" dirty="0" err="1" smtClean="0">
                <a:latin typeface="Times New Roman" pitchFamily="18" charset="0"/>
                <a:cs typeface="Times New Roman" pitchFamily="18" charset="0"/>
              </a:rPr>
              <a:t>apoatropine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belladonine</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31838"/>
          </a:xfrm>
        </p:spPr>
        <p:txBody>
          <a:bodyPr>
            <a:normAutofit/>
          </a:bodyPr>
          <a:lstStyle/>
          <a:p>
            <a:r>
              <a:rPr lang="en-US" sz="3300" dirty="0" err="1" smtClean="0">
                <a:latin typeface="Times New Roman" pitchFamily="18" charset="0"/>
                <a:cs typeface="Times New Roman" pitchFamily="18" charset="0"/>
              </a:rPr>
              <a:t>Tropane</a:t>
            </a:r>
            <a:r>
              <a:rPr lang="en-US" sz="3300" dirty="0" smtClean="0">
                <a:latin typeface="Times New Roman" pitchFamily="18" charset="0"/>
                <a:cs typeface="Times New Roman" pitchFamily="18" charset="0"/>
              </a:rPr>
              <a:t> alkaloids</a:t>
            </a:r>
            <a:endParaRPr lang="en-US" sz="33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990600"/>
            <a:ext cx="8229600" cy="5135563"/>
          </a:xfrm>
        </p:spPr>
        <p:txBody>
          <a:bodyPr>
            <a:normAutofit/>
          </a:bodyPr>
          <a:lstStyle/>
          <a:p>
            <a:r>
              <a:rPr lang="en-US" sz="2700" dirty="0" smtClean="0">
                <a:latin typeface="Times New Roman" pitchFamily="18" charset="0"/>
                <a:cs typeface="Times New Roman" pitchFamily="18" charset="0"/>
              </a:rPr>
              <a:t>They are class of </a:t>
            </a:r>
            <a:r>
              <a:rPr lang="en-US" sz="2700" dirty="0" err="1" smtClean="0">
                <a:latin typeface="Times New Roman" pitchFamily="18" charset="0"/>
                <a:cs typeface="Times New Roman" pitchFamily="18" charset="0"/>
              </a:rPr>
              <a:t>bicyclic</a:t>
            </a:r>
            <a:r>
              <a:rPr lang="en-US" sz="2700" dirty="0" smtClean="0">
                <a:latin typeface="Times New Roman" pitchFamily="18" charset="0"/>
                <a:cs typeface="Times New Roman" pitchFamily="18" charset="0"/>
              </a:rPr>
              <a:t> amine – </a:t>
            </a:r>
            <a:r>
              <a:rPr lang="en-US" sz="2700" dirty="0" err="1" smtClean="0">
                <a:latin typeface="Times New Roman" pitchFamily="18" charset="0"/>
                <a:cs typeface="Times New Roman" pitchFamily="18" charset="0"/>
              </a:rPr>
              <a:t>pyrrolidine</a:t>
            </a:r>
            <a:r>
              <a:rPr lang="en-US" sz="2700" dirty="0" smtClean="0">
                <a:latin typeface="Times New Roman" pitchFamily="18" charset="0"/>
                <a:cs typeface="Times New Roman" pitchFamily="18" charset="0"/>
              </a:rPr>
              <a:t> &amp; </a:t>
            </a:r>
            <a:r>
              <a:rPr lang="en-US" sz="2700" dirty="0" err="1" smtClean="0">
                <a:latin typeface="Times New Roman" pitchFamily="18" charset="0"/>
                <a:cs typeface="Times New Roman" pitchFamily="18" charset="0"/>
              </a:rPr>
              <a:t>piperidine</a:t>
            </a:r>
            <a:r>
              <a:rPr lang="en-US" sz="2700" dirty="0" smtClean="0">
                <a:latin typeface="Times New Roman" pitchFamily="18" charset="0"/>
                <a:cs typeface="Times New Roman" pitchFamily="18" charset="0"/>
              </a:rPr>
              <a:t> ring </a:t>
            </a:r>
            <a:r>
              <a:rPr lang="en-US" sz="2700" dirty="0" err="1" smtClean="0">
                <a:latin typeface="Times New Roman" pitchFamily="18" charset="0"/>
                <a:cs typeface="Times New Roman" pitchFamily="18" charset="0"/>
              </a:rPr>
              <a:t>sharimg</a:t>
            </a:r>
            <a:r>
              <a:rPr lang="en-US" sz="2700" dirty="0" smtClean="0">
                <a:latin typeface="Times New Roman" pitchFamily="18" charset="0"/>
                <a:cs typeface="Times New Roman" pitchFamily="18" charset="0"/>
              </a:rPr>
              <a:t> a common N atom &amp; 2 C atoms. alkaloids. </a:t>
            </a:r>
          </a:p>
          <a:p>
            <a:r>
              <a:rPr lang="en-US" sz="2700" dirty="0" smtClean="0">
                <a:latin typeface="Times New Roman" pitchFamily="18" charset="0"/>
                <a:cs typeface="Times New Roman" pitchFamily="18" charset="0"/>
              </a:rPr>
              <a:t>Contains 8 </a:t>
            </a:r>
            <a:r>
              <a:rPr lang="en-US" sz="2700" dirty="0" err="1" smtClean="0">
                <a:latin typeface="Times New Roman" pitchFamily="18" charset="0"/>
                <a:cs typeface="Times New Roman" pitchFamily="18" charset="0"/>
              </a:rPr>
              <a:t>aza</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bicyclo</a:t>
            </a:r>
            <a:r>
              <a:rPr lang="en-US" sz="2700" dirty="0" smtClean="0">
                <a:latin typeface="Times New Roman" pitchFamily="18" charset="0"/>
                <a:cs typeface="Times New Roman" pitchFamily="18" charset="0"/>
              </a:rPr>
              <a:t> octane nucleus </a:t>
            </a:r>
          </a:p>
          <a:p>
            <a:r>
              <a:rPr lang="en-US" sz="2700" dirty="0" smtClean="0">
                <a:latin typeface="Times New Roman" pitchFamily="18" charset="0"/>
                <a:cs typeface="Times New Roman" pitchFamily="18" charset="0"/>
              </a:rPr>
              <a:t>TAs are either esters of 3</a:t>
            </a:r>
            <a:r>
              <a:rPr lang="el-GR" sz="2700" dirty="0" smtClean="0">
                <a:latin typeface="Times New Roman" pitchFamily="18" charset="0"/>
                <a:cs typeface="Times New Roman" pitchFamily="18" charset="0"/>
              </a:rPr>
              <a:t>α-</a:t>
            </a:r>
            <a:r>
              <a:rPr lang="en-US" sz="2700" dirty="0" err="1" smtClean="0">
                <a:latin typeface="Times New Roman" pitchFamily="18" charset="0"/>
                <a:cs typeface="Times New Roman" pitchFamily="18" charset="0"/>
              </a:rPr>
              <a:t>tropanole</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tropine</a:t>
            </a:r>
            <a:r>
              <a:rPr lang="en-US" sz="2700" dirty="0" smtClean="0">
                <a:latin typeface="Times New Roman" pitchFamily="18" charset="0"/>
                <a:cs typeface="Times New Roman" pitchFamily="18" charset="0"/>
              </a:rPr>
              <a:t>) or, </a:t>
            </a:r>
          </a:p>
          <a:p>
            <a:r>
              <a:rPr lang="en-US" sz="2700" dirty="0" smtClean="0">
                <a:latin typeface="Times New Roman" pitchFamily="18" charset="0"/>
                <a:cs typeface="Times New Roman" pitchFamily="18" charset="0"/>
              </a:rPr>
              <a:t>To a lesser extent, 3</a:t>
            </a:r>
            <a:r>
              <a:rPr lang="el-GR" sz="2700" dirty="0" smtClean="0">
                <a:latin typeface="Times New Roman" pitchFamily="18" charset="0"/>
                <a:cs typeface="Times New Roman" pitchFamily="18" charset="0"/>
              </a:rPr>
              <a:t>β-</a:t>
            </a:r>
            <a:r>
              <a:rPr lang="en-US" sz="2700" dirty="0" err="1" smtClean="0">
                <a:latin typeface="Times New Roman" pitchFamily="18" charset="0"/>
                <a:cs typeface="Times New Roman" pitchFamily="18" charset="0"/>
              </a:rPr>
              <a:t>tropanole</a:t>
            </a:r>
            <a:r>
              <a:rPr lang="en-US" sz="2700" dirty="0" smtClean="0">
                <a:latin typeface="Times New Roman" pitchFamily="18" charset="0"/>
                <a:cs typeface="Times New Roman" pitchFamily="18" charset="0"/>
              </a:rPr>
              <a:t> (</a:t>
            </a:r>
            <a:r>
              <a:rPr lang="en-US" sz="2700" dirty="0" err="1" smtClean="0">
                <a:latin typeface="Times New Roman" pitchFamily="18" charset="0"/>
                <a:cs typeface="Times New Roman" pitchFamily="18" charset="0"/>
              </a:rPr>
              <a:t>pseudotropine</a:t>
            </a:r>
            <a:r>
              <a:rPr lang="en-US" sz="2700" dirty="0" smtClean="0">
                <a:latin typeface="Times New Roman" pitchFamily="18" charset="0"/>
                <a:cs typeface="Times New Roman" pitchFamily="18" charset="0"/>
              </a:rPr>
              <a:t>) </a:t>
            </a:r>
          </a:p>
          <a:p>
            <a:endParaRPr lang="en-US" sz="27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pic>
        <p:nvPicPr>
          <p:cNvPr id="5" name="Picture 2"/>
          <p:cNvPicPr>
            <a:picLocks noChangeAspect="1" noChangeArrowheads="1"/>
          </p:cNvPicPr>
          <p:nvPr/>
        </p:nvPicPr>
        <p:blipFill>
          <a:blip r:embed="rId2"/>
          <a:srcRect l="19745" t="45596" r="46744" b="35488"/>
          <a:stretch>
            <a:fillRect/>
          </a:stretch>
        </p:blipFill>
        <p:spPr bwMode="auto">
          <a:xfrm>
            <a:off x="0" y="3962400"/>
            <a:ext cx="8839200" cy="2347913"/>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pic>
        <p:nvPicPr>
          <p:cNvPr id="3074" name="Picture 2"/>
          <p:cNvPicPr>
            <a:picLocks noChangeAspect="1" noChangeArrowheads="1"/>
          </p:cNvPicPr>
          <p:nvPr/>
        </p:nvPicPr>
        <p:blipFill>
          <a:blip r:embed="rId2"/>
          <a:srcRect l="34118" t="31250" r="14118" b="18750"/>
          <a:stretch>
            <a:fillRect/>
          </a:stretch>
        </p:blipFill>
        <p:spPr bwMode="auto">
          <a:xfrm>
            <a:off x="0" y="533400"/>
            <a:ext cx="9144000" cy="5029200"/>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31838"/>
          </a:xfrm>
        </p:spPr>
        <p:txBody>
          <a:bodyPr>
            <a:normAutofit fontScale="90000"/>
          </a:bodyPr>
          <a:lstStyle/>
          <a:p>
            <a:r>
              <a:rPr lang="en-US" dirty="0" smtClean="0">
                <a:latin typeface="Times New Roman" pitchFamily="18" charset="0"/>
                <a:cs typeface="Times New Roman" pitchFamily="18" charset="0"/>
              </a:rPr>
              <a:t>Chemistry</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914400"/>
            <a:ext cx="8229600" cy="5211763"/>
          </a:xfrm>
        </p:spPr>
        <p:txBody>
          <a:bodyPr>
            <a:normAutofit lnSpcReduction="10000"/>
          </a:bodyPr>
          <a:lstStyle/>
          <a:p>
            <a:r>
              <a:rPr lang="en-US" dirty="0" smtClean="0">
                <a:latin typeface="Times New Roman" pitchFamily="18" charset="0"/>
                <a:cs typeface="Times New Roman" pitchFamily="18" charset="0"/>
              </a:rPr>
              <a:t>MELTING POINT: 115C-116 C</a:t>
            </a:r>
          </a:p>
          <a:p>
            <a:r>
              <a:rPr lang="en-US" dirty="0" smtClean="0">
                <a:latin typeface="Times New Roman" pitchFamily="18" charset="0"/>
                <a:cs typeface="Times New Roman" pitchFamily="18" charset="0"/>
              </a:rPr>
              <a:t>Mol. Formula: C</a:t>
            </a:r>
            <a:r>
              <a:rPr lang="en-US" baseline="-25000" dirty="0" smtClean="0">
                <a:latin typeface="Times New Roman" pitchFamily="18" charset="0"/>
                <a:cs typeface="Times New Roman" pitchFamily="18" charset="0"/>
              </a:rPr>
              <a:t>17</a:t>
            </a:r>
            <a:r>
              <a:rPr lang="en-US" dirty="0" smtClean="0">
                <a:latin typeface="Times New Roman" pitchFamily="18" charset="0"/>
                <a:cs typeface="Times New Roman" pitchFamily="18" charset="0"/>
              </a:rPr>
              <a:t>H</a:t>
            </a:r>
            <a:r>
              <a:rPr lang="en-US" baseline="-25000" dirty="0" smtClean="0">
                <a:latin typeface="Times New Roman" pitchFamily="18" charset="0"/>
                <a:cs typeface="Times New Roman" pitchFamily="18" charset="0"/>
              </a:rPr>
              <a:t>23</a:t>
            </a:r>
            <a:r>
              <a:rPr lang="en-US" dirty="0" smtClean="0">
                <a:latin typeface="Times New Roman" pitchFamily="18" charset="0"/>
                <a:cs typeface="Times New Roman" pitchFamily="18" charset="0"/>
              </a:rPr>
              <a:t>NO</a:t>
            </a:r>
            <a:r>
              <a:rPr lang="en-US" baseline="-25000" dirty="0" smtClean="0">
                <a:latin typeface="Times New Roman" pitchFamily="18" charset="0"/>
                <a:cs typeface="Times New Roman" pitchFamily="18" charset="0"/>
              </a:rPr>
              <a:t>3</a:t>
            </a:r>
          </a:p>
          <a:p>
            <a:r>
              <a:rPr lang="en-US" dirty="0" smtClean="0">
                <a:latin typeface="Times New Roman" pitchFamily="18" charset="0"/>
                <a:cs typeface="Times New Roman" pitchFamily="18" charset="0"/>
              </a:rPr>
              <a:t>On hydrolysis it gives alcohol, </a:t>
            </a:r>
            <a:r>
              <a:rPr lang="en-US" dirty="0" err="1" smtClean="0">
                <a:latin typeface="Times New Roman" pitchFamily="18" charset="0"/>
                <a:cs typeface="Times New Roman" pitchFamily="18" charset="0"/>
              </a:rPr>
              <a:t>tropine</a:t>
            </a:r>
            <a:r>
              <a:rPr lang="en-US" dirty="0" smtClean="0">
                <a:latin typeface="Times New Roman" pitchFamily="18" charset="0"/>
                <a:cs typeface="Times New Roman" pitchFamily="18" charset="0"/>
              </a:rPr>
              <a:t>, and tropic acid, confirming atropine an ester</a:t>
            </a:r>
          </a:p>
          <a:p>
            <a:r>
              <a:rPr lang="en-US" dirty="0" smtClean="0">
                <a:latin typeface="Times New Roman" pitchFamily="18" charset="0"/>
                <a:cs typeface="Times New Roman" pitchFamily="18" charset="0"/>
              </a:rPr>
              <a:t>C</a:t>
            </a:r>
            <a:r>
              <a:rPr lang="en-US" baseline="-25000" dirty="0" smtClean="0">
                <a:latin typeface="Times New Roman" pitchFamily="18" charset="0"/>
                <a:cs typeface="Times New Roman" pitchFamily="18" charset="0"/>
              </a:rPr>
              <a:t>17</a:t>
            </a:r>
            <a:r>
              <a:rPr lang="en-US" dirty="0" smtClean="0">
                <a:latin typeface="Times New Roman" pitchFamily="18" charset="0"/>
                <a:cs typeface="Times New Roman" pitchFamily="18" charset="0"/>
              </a:rPr>
              <a:t>H</a:t>
            </a:r>
            <a:r>
              <a:rPr lang="en-US" baseline="-25000" dirty="0" smtClean="0">
                <a:latin typeface="Times New Roman" pitchFamily="18" charset="0"/>
                <a:cs typeface="Times New Roman" pitchFamily="18" charset="0"/>
              </a:rPr>
              <a:t>23</a:t>
            </a:r>
            <a:r>
              <a:rPr lang="en-US" dirty="0" smtClean="0">
                <a:latin typeface="Times New Roman" pitchFamily="18" charset="0"/>
                <a:cs typeface="Times New Roman" pitchFamily="18" charset="0"/>
              </a:rPr>
              <a:t>NO</a:t>
            </a:r>
            <a:r>
              <a:rPr lang="en-US" baseline="-25000" dirty="0" smtClean="0">
                <a:latin typeface="Times New Roman" pitchFamily="18" charset="0"/>
                <a:cs typeface="Times New Roman" pitchFamily="18" charset="0"/>
              </a:rPr>
              <a:t>3 </a:t>
            </a:r>
            <a:r>
              <a:rPr lang="en-US" dirty="0" smtClean="0">
                <a:latin typeface="Times New Roman" pitchFamily="18" charset="0"/>
                <a:cs typeface="Times New Roman" pitchFamily="18" charset="0"/>
              </a:rPr>
              <a:t> + H2O            C</a:t>
            </a:r>
            <a:r>
              <a:rPr lang="en-US" baseline="-25000" dirty="0" smtClean="0">
                <a:latin typeface="Times New Roman" pitchFamily="18" charset="0"/>
                <a:cs typeface="Times New Roman" pitchFamily="18" charset="0"/>
              </a:rPr>
              <a:t>8</a:t>
            </a:r>
            <a:r>
              <a:rPr lang="en-US" dirty="0" smtClean="0">
                <a:latin typeface="Times New Roman" pitchFamily="18" charset="0"/>
                <a:cs typeface="Times New Roman" pitchFamily="18" charset="0"/>
              </a:rPr>
              <a:t>H</a:t>
            </a:r>
            <a:r>
              <a:rPr lang="en-US" baseline="-25000" dirty="0" smtClean="0">
                <a:latin typeface="Times New Roman" pitchFamily="18" charset="0"/>
                <a:cs typeface="Times New Roman" pitchFamily="18" charset="0"/>
              </a:rPr>
              <a:t>9</a:t>
            </a:r>
            <a:r>
              <a:rPr lang="en-US" dirty="0" smtClean="0">
                <a:latin typeface="Times New Roman" pitchFamily="18" charset="0"/>
                <a:cs typeface="Times New Roman" pitchFamily="18" charset="0"/>
              </a:rPr>
              <a:t>NO + C</a:t>
            </a:r>
            <a:r>
              <a:rPr lang="en-US" baseline="-25000" dirty="0" smtClean="0">
                <a:latin typeface="Times New Roman" pitchFamily="18" charset="0"/>
                <a:cs typeface="Times New Roman" pitchFamily="18" charset="0"/>
              </a:rPr>
              <a:t>19</a:t>
            </a:r>
            <a:r>
              <a:rPr lang="en-US" dirty="0" smtClean="0">
                <a:latin typeface="Times New Roman" pitchFamily="18" charset="0"/>
                <a:cs typeface="Times New Roman" pitchFamily="18" charset="0"/>
              </a:rPr>
              <a:t>H</a:t>
            </a:r>
            <a:r>
              <a:rPr lang="en-US" baseline="-25000" dirty="0" smtClean="0">
                <a:latin typeface="Times New Roman" pitchFamily="18" charset="0"/>
                <a:cs typeface="Times New Roman" pitchFamily="18" charset="0"/>
              </a:rPr>
              <a:t>10</a:t>
            </a:r>
            <a:r>
              <a:rPr lang="en-US" dirty="0" smtClean="0">
                <a:latin typeface="Times New Roman" pitchFamily="18" charset="0"/>
                <a:cs typeface="Times New Roman" pitchFamily="18" charset="0"/>
              </a:rPr>
              <a:t>O</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Optically inactive, atropine is </a:t>
            </a:r>
            <a:r>
              <a:rPr lang="en-US" dirty="0" err="1" smtClean="0">
                <a:latin typeface="Times New Roman" pitchFamily="18" charset="0"/>
                <a:cs typeface="Times New Roman" pitchFamily="18" charset="0"/>
              </a:rPr>
              <a:t>racemate</a:t>
            </a:r>
            <a:r>
              <a:rPr lang="en-US" dirty="0" smtClean="0">
                <a:latin typeface="Times New Roman" pitchFamily="18" charset="0"/>
                <a:cs typeface="Times New Roman" pitchFamily="18" charset="0"/>
              </a:rPr>
              <a:t> form of </a:t>
            </a:r>
            <a:r>
              <a:rPr lang="en-US" dirty="0" err="1" smtClean="0">
                <a:latin typeface="Times New Roman" pitchFamily="18" charset="0"/>
                <a:cs typeface="Times New Roman" pitchFamily="18" charset="0"/>
              </a:rPr>
              <a:t>hyoscyamine</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Solubility: insol. in ether, sol. in CHCl</a:t>
            </a:r>
            <a:r>
              <a:rPr lang="en-US" baseline="-25000" dirty="0" smtClean="0">
                <a:latin typeface="Times New Roman" pitchFamily="18" charset="0"/>
                <a:cs typeface="Times New Roman" pitchFamily="18" charset="0"/>
              </a:rPr>
              <a:t>3</a:t>
            </a:r>
            <a:r>
              <a:rPr lang="en-US" dirty="0" smtClean="0">
                <a:latin typeface="Times New Roman" pitchFamily="18" charset="0"/>
                <a:cs typeface="Times New Roman" pitchFamily="18" charset="0"/>
              </a:rPr>
              <a:t>, Alcohol , Sparingly sol. in water</a:t>
            </a: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cxnSp>
        <p:nvCxnSpPr>
          <p:cNvPr id="6" name="Straight Arrow Connector 5"/>
          <p:cNvCxnSpPr/>
          <p:nvPr/>
        </p:nvCxnSpPr>
        <p:spPr>
          <a:xfrm>
            <a:off x="4114800" y="3505200"/>
            <a:ext cx="990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410200" y="3505200"/>
            <a:ext cx="945708" cy="369332"/>
          </a:xfrm>
          <a:prstGeom prst="rect">
            <a:avLst/>
          </a:prstGeom>
          <a:noFill/>
        </p:spPr>
        <p:txBody>
          <a:bodyPr wrap="none" rtlCol="0">
            <a:spAutoFit/>
          </a:bodyPr>
          <a:lstStyle/>
          <a:p>
            <a:r>
              <a:rPr lang="en-US" dirty="0" err="1" smtClean="0"/>
              <a:t>Tropine</a:t>
            </a:r>
            <a:r>
              <a:rPr lang="en-US" dirty="0" smtClean="0"/>
              <a:t> </a:t>
            </a:r>
            <a:endParaRPr lang="en-US" dirty="0"/>
          </a:p>
        </p:txBody>
      </p:sp>
      <p:sp>
        <p:nvSpPr>
          <p:cNvPr id="8" name="TextBox 7"/>
          <p:cNvSpPr txBox="1"/>
          <p:nvPr/>
        </p:nvSpPr>
        <p:spPr>
          <a:xfrm>
            <a:off x="6934200" y="3505200"/>
            <a:ext cx="1242263" cy="369332"/>
          </a:xfrm>
          <a:prstGeom prst="rect">
            <a:avLst/>
          </a:prstGeom>
          <a:noFill/>
        </p:spPr>
        <p:txBody>
          <a:bodyPr wrap="none" rtlCol="0">
            <a:spAutoFit/>
          </a:bodyPr>
          <a:lstStyle/>
          <a:p>
            <a:r>
              <a:rPr lang="en-US" dirty="0" smtClean="0"/>
              <a:t>Tropic acid </a:t>
            </a:r>
            <a:endParaRPr lang="en-US" dirty="0"/>
          </a:p>
        </p:txBody>
      </p:sp>
      <p:sp>
        <p:nvSpPr>
          <p:cNvPr id="9" name="TextBox 8"/>
          <p:cNvSpPr txBox="1"/>
          <p:nvPr/>
        </p:nvSpPr>
        <p:spPr>
          <a:xfrm>
            <a:off x="1066800" y="3581400"/>
            <a:ext cx="1033232" cy="369332"/>
          </a:xfrm>
          <a:prstGeom prst="rect">
            <a:avLst/>
          </a:prstGeom>
          <a:noFill/>
        </p:spPr>
        <p:txBody>
          <a:bodyPr wrap="none" rtlCol="0">
            <a:spAutoFit/>
          </a:bodyPr>
          <a:lstStyle/>
          <a:p>
            <a:r>
              <a:rPr lang="en-US" dirty="0" smtClean="0"/>
              <a:t>atropine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31838"/>
          </a:xfrm>
        </p:spPr>
        <p:txBody>
          <a:bodyPr>
            <a:normAutofit/>
          </a:bodyPr>
          <a:lstStyle/>
          <a:p>
            <a:r>
              <a:rPr lang="en-US" sz="3300" dirty="0" err="1" smtClean="0">
                <a:latin typeface="Times New Roman" pitchFamily="18" charset="0"/>
                <a:cs typeface="Times New Roman" pitchFamily="18" charset="0"/>
              </a:rPr>
              <a:t>Belladona</a:t>
            </a:r>
            <a:r>
              <a:rPr lang="en-US" sz="3300" dirty="0" smtClean="0">
                <a:latin typeface="Times New Roman" pitchFamily="18" charset="0"/>
                <a:cs typeface="Times New Roman" pitchFamily="18" charset="0"/>
              </a:rPr>
              <a:t> herb</a:t>
            </a:r>
            <a:endParaRPr lang="en-US" sz="33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990600"/>
            <a:ext cx="8001000" cy="5181600"/>
          </a:xfrm>
        </p:spPr>
        <p:txBody>
          <a:bodyPr>
            <a:normAutofit fontScale="92500" lnSpcReduction="20000"/>
          </a:bodyPr>
          <a:lstStyle/>
          <a:p>
            <a:pPr>
              <a:lnSpc>
                <a:spcPct val="150000"/>
              </a:lnSpc>
            </a:pPr>
            <a:r>
              <a:rPr lang="en-US" sz="2600" dirty="0" smtClean="0">
                <a:latin typeface="Times New Roman" pitchFamily="18" charset="0"/>
                <a:cs typeface="Times New Roman" pitchFamily="18" charset="0"/>
              </a:rPr>
              <a:t>Deadly night shade leaf (European belladonna). </a:t>
            </a:r>
          </a:p>
          <a:p>
            <a:pPr>
              <a:lnSpc>
                <a:spcPct val="150000"/>
              </a:lnSpc>
            </a:pPr>
            <a:r>
              <a:rPr lang="en-US" sz="2600" dirty="0" smtClean="0">
                <a:latin typeface="Times New Roman" pitchFamily="18" charset="0"/>
                <a:cs typeface="Times New Roman" pitchFamily="18" charset="0"/>
              </a:rPr>
              <a:t>consists of dried leaves &amp; other aerial parts of </a:t>
            </a:r>
            <a:r>
              <a:rPr lang="en-US" sz="2600" dirty="0" err="1" smtClean="0">
                <a:latin typeface="Times New Roman" pitchFamily="18" charset="0"/>
                <a:cs typeface="Times New Roman" pitchFamily="18" charset="0"/>
              </a:rPr>
              <a:t>Atropa</a:t>
            </a:r>
            <a:r>
              <a:rPr lang="en-US" sz="2600" dirty="0" smtClean="0">
                <a:latin typeface="Times New Roman" pitchFamily="18" charset="0"/>
                <a:cs typeface="Times New Roman" pitchFamily="18" charset="0"/>
              </a:rPr>
              <a:t>  belladonna Linn. (European belladonna) or </a:t>
            </a:r>
            <a:r>
              <a:rPr lang="en-US" sz="2600" dirty="0" err="1" smtClean="0">
                <a:latin typeface="Times New Roman" pitchFamily="18" charset="0"/>
                <a:cs typeface="Times New Roman" pitchFamily="18" charset="0"/>
              </a:rPr>
              <a:t>Atropa</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acuminata</a:t>
            </a:r>
            <a:r>
              <a:rPr lang="en-US" sz="2600" dirty="0" smtClean="0">
                <a:latin typeface="Times New Roman" pitchFamily="18" charset="0"/>
                <a:cs typeface="Times New Roman" pitchFamily="18" charset="0"/>
              </a:rPr>
              <a:t> </a:t>
            </a:r>
            <a:r>
              <a:rPr lang="en-US" sz="2600" dirty="0" err="1" smtClean="0">
                <a:latin typeface="Times New Roman" pitchFamily="18" charset="0"/>
                <a:cs typeface="Times New Roman" pitchFamily="18" charset="0"/>
              </a:rPr>
              <a:t>Royle</a:t>
            </a:r>
            <a:r>
              <a:rPr lang="en-US" sz="2600" dirty="0" smtClean="0">
                <a:latin typeface="Times New Roman" pitchFamily="18" charset="0"/>
                <a:cs typeface="Times New Roman" pitchFamily="18" charset="0"/>
              </a:rPr>
              <a:t> ex-Lindley (Indian belladonna), family </a:t>
            </a:r>
            <a:r>
              <a:rPr lang="en-US" sz="2600" dirty="0" err="1" smtClean="0">
                <a:latin typeface="Times New Roman" pitchFamily="18" charset="0"/>
                <a:cs typeface="Times New Roman" pitchFamily="18" charset="0"/>
              </a:rPr>
              <a:t>Solanaceae</a:t>
            </a:r>
            <a:r>
              <a:rPr lang="en-US" sz="2600" dirty="0" smtClean="0">
                <a:latin typeface="Times New Roman" pitchFamily="18" charset="0"/>
                <a:cs typeface="Times New Roman" pitchFamily="18" charset="0"/>
              </a:rPr>
              <a:t>. contains not less than 0.3 % of the alkaloids of belladonna herb,  calculated as l-</a:t>
            </a:r>
            <a:r>
              <a:rPr lang="en-US" sz="2600" dirty="0" err="1" smtClean="0">
                <a:latin typeface="Times New Roman" pitchFamily="18" charset="0"/>
                <a:cs typeface="Times New Roman" pitchFamily="18" charset="0"/>
              </a:rPr>
              <a:t>hyoscyamine</a:t>
            </a:r>
            <a:r>
              <a:rPr lang="en-US" sz="2600" dirty="0" smtClean="0">
                <a:latin typeface="Times New Roman" pitchFamily="18" charset="0"/>
                <a:cs typeface="Times New Roman" pitchFamily="18" charset="0"/>
              </a:rPr>
              <a:t>. </a:t>
            </a:r>
          </a:p>
          <a:p>
            <a:pPr>
              <a:lnSpc>
                <a:spcPct val="150000"/>
              </a:lnSpc>
            </a:pPr>
            <a:r>
              <a:rPr lang="en-US" sz="2600" dirty="0" smtClean="0">
                <a:latin typeface="Times New Roman" pitchFamily="18" charset="0"/>
                <a:cs typeface="Times New Roman" pitchFamily="18" charset="0"/>
              </a:rPr>
              <a:t>In ancient times, the juice of this plant was used as a cosmetic, because of its dilatory effect on the  pupil of the eye. This drug was first introduced in the London Pharmacopoeia in 1809. </a:t>
            </a:r>
          </a:p>
          <a:p>
            <a:pPr>
              <a:lnSpc>
                <a:spcPct val="150000"/>
              </a:lnSpc>
              <a:buNone/>
            </a:pPr>
            <a:endParaRPr lang="en-US" sz="2600"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19200"/>
            <a:ext cx="7924800" cy="5029200"/>
          </a:xfrm>
        </p:spPr>
        <p:txBody>
          <a:bodyPr>
            <a:normAutofit fontScale="85000" lnSpcReduction="20000"/>
          </a:bodyPr>
          <a:lstStyle/>
          <a:p>
            <a:r>
              <a:rPr lang="en-US" dirty="0" smtClean="0">
                <a:latin typeface="Times New Roman" pitchFamily="18" charset="0"/>
                <a:cs typeface="Times New Roman" pitchFamily="18" charset="0"/>
              </a:rPr>
              <a:t>Chemical Constituents:</a:t>
            </a:r>
          </a:p>
          <a:p>
            <a:r>
              <a:rPr lang="en-US" dirty="0" smtClean="0">
                <a:latin typeface="Times New Roman" pitchFamily="18" charset="0"/>
                <a:cs typeface="Times New Roman" pitchFamily="18" charset="0"/>
              </a:rPr>
              <a:t>The total </a:t>
            </a:r>
            <a:r>
              <a:rPr lang="en-US" dirty="0" err="1" smtClean="0">
                <a:latin typeface="Times New Roman" pitchFamily="18" charset="0"/>
                <a:cs typeface="Times New Roman" pitchFamily="18" charset="0"/>
              </a:rPr>
              <a:t>alkaloidal</a:t>
            </a:r>
            <a:r>
              <a:rPr lang="en-US" dirty="0" smtClean="0">
                <a:latin typeface="Times New Roman" pitchFamily="18" charset="0"/>
                <a:cs typeface="Times New Roman" pitchFamily="18" charset="0"/>
              </a:rPr>
              <a:t> content of drug is 0.4 – 1% &amp; varies in different parts of plant,  roots (0.6 %), stems (0.05 %), leaves (0.4 %), unripe and ripe berries  (0.19 - 0.21 %) and seeds (0.33 %).  </a:t>
            </a:r>
          </a:p>
          <a:p>
            <a:r>
              <a:rPr lang="en-US" dirty="0" smtClean="0">
                <a:latin typeface="Times New Roman" pitchFamily="18" charset="0"/>
                <a:cs typeface="Times New Roman" pitchFamily="18" charset="0"/>
              </a:rPr>
              <a:t>The main alkaloids are l-</a:t>
            </a:r>
            <a:r>
              <a:rPr lang="en-US" dirty="0" err="1" smtClean="0">
                <a:latin typeface="Times New Roman" pitchFamily="18" charset="0"/>
                <a:cs typeface="Times New Roman" pitchFamily="18" charset="0"/>
              </a:rPr>
              <a:t>hyoscyamine</a:t>
            </a:r>
            <a:r>
              <a:rPr lang="en-US" dirty="0" smtClean="0">
                <a:latin typeface="Times New Roman" pitchFamily="18" charset="0"/>
                <a:cs typeface="Times New Roman" pitchFamily="18" charset="0"/>
              </a:rPr>
              <a:t> and its </a:t>
            </a:r>
            <a:r>
              <a:rPr lang="en-US" dirty="0" err="1" smtClean="0">
                <a:latin typeface="Times New Roman" pitchFamily="18" charset="0"/>
                <a:cs typeface="Times New Roman" pitchFamily="18" charset="0"/>
              </a:rPr>
              <a:t>racemic</a:t>
            </a:r>
            <a:r>
              <a:rPr lang="en-US" dirty="0" smtClean="0">
                <a:latin typeface="Times New Roman" pitchFamily="18" charset="0"/>
                <a:cs typeface="Times New Roman" pitchFamily="18" charset="0"/>
              </a:rPr>
              <a:t> form is atropine.</a:t>
            </a:r>
          </a:p>
          <a:p>
            <a:r>
              <a:rPr lang="en-US" dirty="0" smtClean="0">
                <a:latin typeface="Times New Roman" pitchFamily="18" charset="0"/>
                <a:cs typeface="Times New Roman" pitchFamily="18" charset="0"/>
              </a:rPr>
              <a:t>The drug also contains  </a:t>
            </a:r>
            <a:r>
              <a:rPr lang="en-US" dirty="0" err="1" smtClean="0">
                <a:latin typeface="Times New Roman" pitchFamily="18" charset="0"/>
                <a:cs typeface="Times New Roman" pitchFamily="18" charset="0"/>
              </a:rPr>
              <a:t>belladonine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scopoletin</a:t>
            </a:r>
            <a:r>
              <a:rPr lang="en-US" dirty="0" smtClean="0">
                <a:latin typeface="Times New Roman" pitchFamily="18" charset="0"/>
                <a:cs typeface="Times New Roman" pitchFamily="18" charset="0"/>
              </a:rPr>
              <a:t> (I - methyl </a:t>
            </a:r>
            <a:r>
              <a:rPr lang="en-US" dirty="0" err="1" smtClean="0">
                <a:latin typeface="Times New Roman" pitchFamily="18" charset="0"/>
                <a:cs typeface="Times New Roman" pitchFamily="18" charset="0"/>
              </a:rPr>
              <a:t>aesculetin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hyoscine</a:t>
            </a:r>
            <a:r>
              <a:rPr lang="en-US" dirty="0" smtClean="0">
                <a:latin typeface="Times New Roman" pitchFamily="18" charset="0"/>
                <a:cs typeface="Times New Roman" pitchFamily="18" charset="0"/>
              </a:rPr>
              <a:t>, pyridine and N - methyl </a:t>
            </a:r>
            <a:r>
              <a:rPr lang="en-US" dirty="0" err="1" smtClean="0">
                <a:latin typeface="Times New Roman" pitchFamily="18" charset="0"/>
                <a:cs typeface="Times New Roman" pitchFamily="18" charset="0"/>
              </a:rPr>
              <a:t>pyrroline</a:t>
            </a:r>
            <a:r>
              <a:rPr lang="en-US" dirty="0" smtClean="0">
                <a:latin typeface="Times New Roman" pitchFamily="18" charset="0"/>
                <a:cs typeface="Times New Roman" pitchFamily="18" charset="0"/>
              </a:rPr>
              <a:t>. The  later two are the volatile bases. </a:t>
            </a:r>
            <a:r>
              <a:rPr lang="en-US" dirty="0" err="1" smtClean="0">
                <a:latin typeface="Times New Roman" pitchFamily="18" charset="0"/>
                <a:cs typeface="Times New Roman" pitchFamily="18" charset="0"/>
              </a:rPr>
              <a:t>Homotropine</a:t>
            </a:r>
            <a:r>
              <a:rPr lang="en-US" dirty="0" smtClean="0">
                <a:latin typeface="Times New Roman" pitchFamily="18" charset="0"/>
                <a:cs typeface="Times New Roman" pitchFamily="18" charset="0"/>
              </a:rPr>
              <a:t> is a synthetic compound and is preferred in the  medical </a:t>
            </a:r>
            <a:r>
              <a:rPr lang="en-US" dirty="0" err="1" smtClean="0">
                <a:latin typeface="Times New Roman" pitchFamily="18" charset="0"/>
                <a:cs typeface="Times New Roman" pitchFamily="18" charset="0"/>
              </a:rPr>
              <a:t>profesion</a:t>
            </a:r>
            <a:r>
              <a:rPr lang="en-US" dirty="0" smtClean="0">
                <a:latin typeface="Times New Roman" pitchFamily="18" charset="0"/>
                <a:cs typeface="Times New Roman" pitchFamily="18" charset="0"/>
              </a:rPr>
              <a:t> as the synthetic process of atropine and </a:t>
            </a:r>
            <a:r>
              <a:rPr lang="en-US" dirty="0" err="1" smtClean="0">
                <a:latin typeface="Times New Roman" pitchFamily="18" charset="0"/>
                <a:cs typeface="Times New Roman" pitchFamily="18" charset="0"/>
              </a:rPr>
              <a:t>hyoscyamine</a:t>
            </a:r>
            <a:r>
              <a:rPr lang="en-US" dirty="0" smtClean="0">
                <a:latin typeface="Times New Roman" pitchFamily="18" charset="0"/>
                <a:cs typeface="Times New Roman" pitchFamily="18" charset="0"/>
              </a:rPr>
              <a:t> is very costly. </a:t>
            </a:r>
          </a:p>
          <a:p>
            <a:endParaRPr lang="en-US"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
        <p:nvSpPr>
          <p:cNvPr id="5" name="Title 1"/>
          <p:cNvSpPr>
            <a:spLocks noGrp="1"/>
          </p:cNvSpPr>
          <p:nvPr>
            <p:ph type="title"/>
          </p:nvPr>
        </p:nvSpPr>
        <p:spPr/>
        <p:txBody>
          <a:bodyPr>
            <a:normAutofit/>
          </a:bodyPr>
          <a:lstStyle/>
          <a:p>
            <a:r>
              <a:rPr lang="en-US" sz="3300" dirty="0" err="1" smtClean="0">
                <a:latin typeface="Times New Roman" pitchFamily="18" charset="0"/>
                <a:cs typeface="Times New Roman" pitchFamily="18" charset="0"/>
              </a:rPr>
              <a:t>Belladona</a:t>
            </a:r>
            <a:r>
              <a:rPr lang="en-US" sz="3300" dirty="0" smtClean="0">
                <a:latin typeface="Times New Roman" pitchFamily="18" charset="0"/>
                <a:cs typeface="Times New Roman" pitchFamily="18" charset="0"/>
              </a:rPr>
              <a:t> herb</a:t>
            </a:r>
            <a:endParaRPr lang="en-US" sz="33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pic>
        <p:nvPicPr>
          <p:cNvPr id="1026" name="Picture 2"/>
          <p:cNvPicPr>
            <a:picLocks noChangeAspect="1" noChangeArrowheads="1"/>
          </p:cNvPicPr>
          <p:nvPr/>
        </p:nvPicPr>
        <p:blipFill>
          <a:blip r:embed="rId2"/>
          <a:srcRect l="30000" t="44792" r="28235" b="18750"/>
          <a:stretch>
            <a:fillRect/>
          </a:stretch>
        </p:blipFill>
        <p:spPr bwMode="auto">
          <a:xfrm>
            <a:off x="0" y="1066800"/>
            <a:ext cx="9120051" cy="449580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Tests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153400" cy="4876800"/>
          </a:xfrm>
        </p:spPr>
        <p:txBody>
          <a:bodyPr>
            <a:normAutofit lnSpcReduction="10000"/>
          </a:bodyPr>
          <a:lstStyle/>
          <a:p>
            <a:r>
              <a:rPr lang="en-US" dirty="0" err="1" smtClean="0">
                <a:latin typeface="Times New Roman" pitchFamily="18" charset="0"/>
                <a:cs typeface="Times New Roman" pitchFamily="18" charset="0"/>
              </a:rPr>
              <a:t>Vitali</a:t>
            </a:r>
            <a:r>
              <a:rPr lang="en-US" dirty="0" smtClean="0">
                <a:latin typeface="Times New Roman" pitchFamily="18" charset="0"/>
                <a:cs typeface="Times New Roman" pitchFamily="18" charset="0"/>
              </a:rPr>
              <a:t> Morin reaction: </a:t>
            </a:r>
            <a:r>
              <a:rPr lang="en-US" dirty="0" err="1" smtClean="0">
                <a:latin typeface="Times New Roman" pitchFamily="18" charset="0"/>
                <a:cs typeface="Times New Roman" pitchFamily="18" charset="0"/>
              </a:rPr>
              <a:t>alkaloid+drops</a:t>
            </a:r>
            <a:r>
              <a:rPr lang="en-US" dirty="0" smtClean="0">
                <a:latin typeface="Times New Roman" pitchFamily="18" charset="0"/>
                <a:cs typeface="Times New Roman" pitchFamily="18" charset="0"/>
              </a:rPr>
              <a:t> of </a:t>
            </a:r>
            <a:r>
              <a:rPr lang="en-US" dirty="0" err="1" smtClean="0">
                <a:latin typeface="Times New Roman" pitchFamily="18" charset="0"/>
                <a:cs typeface="Times New Roman" pitchFamily="18" charset="0"/>
              </a:rPr>
              <a:t>sulphuric</a:t>
            </a:r>
            <a:r>
              <a:rPr lang="en-US" dirty="0" smtClean="0">
                <a:latin typeface="Times New Roman" pitchFamily="18" charset="0"/>
                <a:cs typeface="Times New Roman" pitchFamily="18" charset="0"/>
              </a:rPr>
              <a:t> acid , evaporate to dryness, add 0.3ml of 3% meth. , produces purple color, KOH</a:t>
            </a:r>
          </a:p>
          <a:p>
            <a:r>
              <a:rPr lang="en-US" dirty="0" err="1" smtClean="0">
                <a:latin typeface="Times New Roman" pitchFamily="18" charset="0"/>
                <a:cs typeface="Times New Roman" pitchFamily="18" charset="0"/>
              </a:rPr>
              <a:t>Hyoscine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HBr</a:t>
            </a:r>
            <a:r>
              <a:rPr lang="en-US" dirty="0" smtClean="0">
                <a:latin typeface="Times New Roman" pitchFamily="18" charset="0"/>
                <a:cs typeface="Times New Roman" pitchFamily="18" charset="0"/>
              </a:rPr>
              <a:t> + AgNO</a:t>
            </a:r>
            <a:r>
              <a:rPr lang="en-US" baseline="-25000" dirty="0" smtClean="0">
                <a:latin typeface="Times New Roman" pitchFamily="18" charset="0"/>
                <a:cs typeface="Times New Roman" pitchFamily="18" charset="0"/>
              </a:rPr>
              <a:t>3</a:t>
            </a:r>
            <a:r>
              <a:rPr lang="en-US" dirty="0" smtClean="0">
                <a:latin typeface="Times New Roman" pitchFamily="18" charset="0"/>
                <a:cs typeface="Times New Roman" pitchFamily="18" charset="0"/>
              </a:rPr>
              <a:t> sol. – </a:t>
            </a:r>
            <a:r>
              <a:rPr lang="en-US" dirty="0" err="1" smtClean="0">
                <a:latin typeface="Times New Roman" pitchFamily="18" charset="0"/>
                <a:cs typeface="Times New Roman" pitchFamily="18" charset="0"/>
              </a:rPr>
              <a:t>yelowish</a:t>
            </a:r>
            <a:r>
              <a:rPr lang="en-US" dirty="0" smtClean="0">
                <a:latin typeface="Times New Roman" pitchFamily="18" charset="0"/>
                <a:cs typeface="Times New Roman" pitchFamily="18" charset="0"/>
              </a:rPr>
              <a:t> white ppt. – insol. In HNO</a:t>
            </a:r>
            <a:r>
              <a:rPr lang="en-US" baseline="-25000" dirty="0" smtClean="0">
                <a:latin typeface="Times New Roman" pitchFamily="18" charset="0"/>
                <a:cs typeface="Times New Roman" pitchFamily="18" charset="0"/>
              </a:rPr>
              <a:t>3</a:t>
            </a:r>
            <a:r>
              <a:rPr lang="en-US" dirty="0" smtClean="0">
                <a:latin typeface="Times New Roman" pitchFamily="18" charset="0"/>
                <a:cs typeface="Times New Roman" pitchFamily="18" charset="0"/>
              </a:rPr>
              <a:t>, soluble in dil. NH</a:t>
            </a:r>
            <a:r>
              <a:rPr lang="en-US" baseline="-25000" dirty="0" smtClean="0">
                <a:latin typeface="Times New Roman" pitchFamily="18" charset="0"/>
                <a:cs typeface="Times New Roman" pitchFamily="18" charset="0"/>
              </a:rPr>
              <a:t>3</a:t>
            </a:r>
            <a:r>
              <a:rPr lang="en-US" dirty="0" smtClean="0">
                <a:latin typeface="Times New Roman" pitchFamily="18" charset="0"/>
                <a:cs typeface="Times New Roman" pitchFamily="18" charset="0"/>
              </a:rPr>
              <a:t> </a:t>
            </a:r>
          </a:p>
          <a:p>
            <a:r>
              <a:rPr lang="en-US" dirty="0" err="1" smtClean="0">
                <a:latin typeface="Times New Roman" pitchFamily="18" charset="0"/>
                <a:cs typeface="Times New Roman" pitchFamily="18" charset="0"/>
              </a:rPr>
              <a:t>Gerrard’s</a:t>
            </a:r>
            <a:r>
              <a:rPr lang="en-US" dirty="0" smtClean="0">
                <a:latin typeface="Times New Roman" pitchFamily="18" charset="0"/>
                <a:cs typeface="Times New Roman" pitchFamily="18" charset="0"/>
              </a:rPr>
              <a:t> test: Alkaloid+ 2%HgCl2 in 50% ethanol – Red color by atropine, </a:t>
            </a:r>
          </a:p>
          <a:p>
            <a:r>
              <a:rPr lang="en-US" dirty="0" smtClean="0">
                <a:latin typeface="Times New Roman" pitchFamily="18" charset="0"/>
                <a:cs typeface="Times New Roman" pitchFamily="18" charset="0"/>
              </a:rPr>
              <a:t>Red after warming- </a:t>
            </a:r>
            <a:r>
              <a:rPr lang="en-US" dirty="0" err="1" smtClean="0">
                <a:latin typeface="Times New Roman" pitchFamily="18" charset="0"/>
                <a:cs typeface="Times New Roman" pitchFamily="18" charset="0"/>
              </a:rPr>
              <a:t>Hyoscyamine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Hyoscine</a:t>
            </a:r>
            <a:r>
              <a:rPr lang="en-US" dirty="0" smtClean="0">
                <a:latin typeface="Times New Roman" pitchFamily="18" charset="0"/>
                <a:cs typeface="Times New Roman" pitchFamily="18" charset="0"/>
              </a:rPr>
              <a:t>- White </a:t>
            </a:r>
            <a:r>
              <a:rPr lang="en-US" dirty="0" err="1" smtClean="0">
                <a:latin typeface="Times New Roman" pitchFamily="18" charset="0"/>
                <a:cs typeface="Times New Roman" pitchFamily="18" charset="0"/>
              </a:rPr>
              <a:t>ppt</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658</TotalTime>
  <Words>664</Words>
  <Application>Microsoft Office PowerPoint</Application>
  <PresentationFormat>On-screen Show (4:3)</PresentationFormat>
  <Paragraphs>64</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BP504 T. PHARMACOGNOSY AND PHYTOCHEMISTRY II (Theory)</vt:lpstr>
      <vt:lpstr>TROPANE ALKALOIDS</vt:lpstr>
      <vt:lpstr>Tropane alkaloids</vt:lpstr>
      <vt:lpstr>Slide 4</vt:lpstr>
      <vt:lpstr>Chemistry</vt:lpstr>
      <vt:lpstr>Belladona herb</vt:lpstr>
      <vt:lpstr>Belladona herb</vt:lpstr>
      <vt:lpstr>Slide 8</vt:lpstr>
      <vt:lpstr>Tests</vt:lpstr>
      <vt:lpstr>Uses/ Applications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BP504 T. PHARMACOGNOSY AND PHYTOCHEMISTRY II (Theory)</dc:title>
  <dc:creator>admin</dc:creator>
  <cp:lastModifiedBy>admin</cp:lastModifiedBy>
  <cp:revision>72</cp:revision>
  <dcterms:created xsi:type="dcterms:W3CDTF">2006-08-16T00:00:00Z</dcterms:created>
  <dcterms:modified xsi:type="dcterms:W3CDTF">2021-11-15T16:23:31Z</dcterms:modified>
</cp:coreProperties>
</file>