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6" r:id="rId7"/>
    <p:sldId id="262" r:id="rId8"/>
    <p:sldId id="263" r:id="rId9"/>
    <p:sldId id="264" r:id="rId10"/>
    <p:sldId id="269" r:id="rId11"/>
    <p:sldId id="265" r:id="rId12"/>
    <p:sldId id="268" r:id="rId13"/>
    <p:sldId id="267" r:id="rId14"/>
    <p:sldId id="270" r:id="rId15"/>
    <p:sldId id="271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gnin" TargetMode="External"/><Relationship Id="rId13" Type="http://schemas.openxmlformats.org/officeDocument/2006/relationships/hyperlink" Target="https://en.wikipedia.org/wiki/Aurones" TargetMode="External"/><Relationship Id="rId3" Type="http://schemas.openxmlformats.org/officeDocument/2006/relationships/hyperlink" Target="https://en.wikipedia.org/wiki/Tyrosine" TargetMode="External"/><Relationship Id="rId7" Type="http://schemas.openxmlformats.org/officeDocument/2006/relationships/hyperlink" Target="https://en.wikipedia.org/wiki/Monolignol" TargetMode="External"/><Relationship Id="rId12" Type="http://schemas.openxmlformats.org/officeDocument/2006/relationships/hyperlink" Target="https://en.wikipedia.org/wiki/Coumarin" TargetMode="External"/><Relationship Id="rId2" Type="http://schemas.openxmlformats.org/officeDocument/2006/relationships/hyperlink" Target="https://en.wikipedia.org/wiki/Amino_acid" TargetMode="External"/><Relationship Id="rId16" Type="http://schemas.openxmlformats.org/officeDocument/2006/relationships/hyperlink" Target="https://en.wikipedia.org/wiki/Cinnamic_ac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4-Coumaroyl-CoA" TargetMode="External"/><Relationship Id="rId11" Type="http://schemas.openxmlformats.org/officeDocument/2006/relationships/hyperlink" Target="https://en.wikipedia.org/wiki/Isoflavonoids" TargetMode="External"/><Relationship Id="rId5" Type="http://schemas.openxmlformats.org/officeDocument/2006/relationships/hyperlink" Target="https://en.wikipedia.org/wiki/Phenylpropanoid_biosynthesis" TargetMode="External"/><Relationship Id="rId15" Type="http://schemas.openxmlformats.org/officeDocument/2006/relationships/hyperlink" Target="https://en.wikipedia.org/wiki/Catechin" TargetMode="External"/><Relationship Id="rId10" Type="http://schemas.openxmlformats.org/officeDocument/2006/relationships/hyperlink" Target="https://en.wikipedia.org/wiki/Flavonoids" TargetMode="External"/><Relationship Id="rId4" Type="http://schemas.openxmlformats.org/officeDocument/2006/relationships/hyperlink" Target="https://en.wikipedia.org/wiki/Coumaric_acid" TargetMode="External"/><Relationship Id="rId9" Type="http://schemas.openxmlformats.org/officeDocument/2006/relationships/hyperlink" Target="https://en.wikipedia.org/wiki/Lignocellulose" TargetMode="External"/><Relationship Id="rId14" Type="http://schemas.openxmlformats.org/officeDocument/2006/relationships/hyperlink" Target="https://en.wikipedia.org/wiki/Stilben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lorogenic_acid" TargetMode="External"/><Relationship Id="rId3" Type="http://schemas.openxmlformats.org/officeDocument/2006/relationships/hyperlink" Target="https://en.wikipedia.org/wiki/Phenylpropanoid" TargetMode="External"/><Relationship Id="rId7" Type="http://schemas.openxmlformats.org/officeDocument/2006/relationships/hyperlink" Target="https://en.wikipedia.org/wiki/Cichoric_acid" TargetMode="External"/><Relationship Id="rId12" Type="http://schemas.openxmlformats.org/officeDocument/2006/relationships/hyperlink" Target="https://en.wikipedia.org/wiki/Sinapinic_acid" TargetMode="External"/><Relationship Id="rId2" Type="http://schemas.openxmlformats.org/officeDocument/2006/relationships/hyperlink" Target="https://en.wikipedia.org/wiki/Aromatic_ac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ffeic_acid" TargetMode="External"/><Relationship Id="rId11" Type="http://schemas.openxmlformats.org/officeDocument/2006/relationships/hyperlink" Target="https://en.wikipedia.org/wiki/Ferulic_acid" TargetMode="External"/><Relationship Id="rId5" Type="http://schemas.openxmlformats.org/officeDocument/2006/relationships/hyperlink" Target="https://en.wikipedia.org/wiki/Alpha-Cyano-4-hydroxycinnamic_acid" TargetMode="External"/><Relationship Id="rId10" Type="http://schemas.openxmlformats.org/officeDocument/2006/relationships/hyperlink" Target="https://en.wikipedia.org/wiki/Coumaric_acid" TargetMode="External"/><Relationship Id="rId4" Type="http://schemas.openxmlformats.org/officeDocument/2006/relationships/hyperlink" Target="https://en.wikipedia.org/wiki/Cinnamic_acid" TargetMode="External"/><Relationship Id="rId9" Type="http://schemas.openxmlformats.org/officeDocument/2006/relationships/hyperlink" Target="https://en.wikipedia.org/wiki/Diferulic_acid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lyl" TargetMode="External"/><Relationship Id="rId7" Type="http://schemas.openxmlformats.org/officeDocument/2006/relationships/image" Target="../media/image5.gif"/><Relationship Id="rId2" Type="http://schemas.openxmlformats.org/officeDocument/2006/relationships/hyperlink" Target="http://www.epharmacognosy.com/2012/06/phenylpropenes-eugenol-anetho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tionary.org/wiki/insecticide" TargetMode="External"/><Relationship Id="rId4" Type="http://schemas.openxmlformats.org/officeDocument/2006/relationships/hyperlink" Target="https://en.wiktionary.org/wiki/precurso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685801"/>
            <a:ext cx="8153400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Coumarins</a:t>
            </a:r>
            <a:endParaRPr kumimoji="0" lang="en-US" sz="2300" i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54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-o-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Coumarinic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lactone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Cumarin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Coumarinic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anhydride; Tonka bean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comphor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flavouring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agent in pharmaceutical formulations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Hydroxycoumarins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more common ones are based upon the following substances, such as: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umbelliferone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(7-hydroxy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aesculetin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(6, 7-dihydroxy-coumarin) and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scopoletin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(6-methoxy-7-hydroxy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Furanocoumarins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 a class of more complex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coumarins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occur in natural plant products. Important members of this class: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Psoralen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Methoxsalen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Bergapten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; and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Imperatorin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kumimoji="0" lang="en-US" sz="2300" i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00400"/>
            <a:ext cx="6018770" cy="104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0345" r="13793"/>
          <a:stretch>
            <a:fillRect/>
          </a:stretch>
        </p:blipFill>
        <p:spPr bwMode="auto">
          <a:xfrm>
            <a:off x="4724400" y="5410199"/>
            <a:ext cx="1981200" cy="107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l="10042" r="26360"/>
          <a:stretch>
            <a:fillRect/>
          </a:stretch>
        </p:blipFill>
        <p:spPr bwMode="auto">
          <a:xfrm>
            <a:off x="6941065" y="5090862"/>
            <a:ext cx="1898135" cy="1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838201"/>
            <a:ext cx="8763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651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) Abridged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possess no side chain or a side chain with one carbon atom</a:t>
            </a:r>
          </a:p>
          <a:p>
            <a:pPr marL="1651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 acids &amp; phenols, rarely alcohols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aldehydes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651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Distributed due to beta oxidation of C3 side chain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coumaroyl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cinnamoyl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followed by oxidative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decarboxylation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 </a:t>
            </a:r>
          </a:p>
          <a:p>
            <a:pPr marL="1651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Classified into </a:t>
            </a:r>
          </a:p>
          <a:p>
            <a:pPr marL="6794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no side chain: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catechol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794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side chain having one C atom: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gallic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acid, benzoic acid,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vanillin, methyl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salicylate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794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side chain having 2 C atom: phenyl ethanol in essential oils</a:t>
            </a:r>
          </a:p>
          <a:p>
            <a:pPr marL="6794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794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7250560" cy="5896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609601"/>
            <a:ext cx="86868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2065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5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Biphenylpropenoid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 marL="12065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The side chains from 2 </a:t>
            </a:r>
            <a:r>
              <a:rPr lang="en-US" sz="2500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interact with each other to yield </a:t>
            </a:r>
            <a:r>
              <a:rPr lang="en-US" sz="2500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Biphenylpropenoid</a:t>
            </a: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derivatives  commonly termed </a:t>
            </a:r>
          </a:p>
          <a:p>
            <a:pPr marL="577850" indent="-457200">
              <a:buAutoNum type="alphaLcParenR"/>
            </a:pPr>
            <a:r>
              <a:rPr lang="en-US" sz="2500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lignans</a:t>
            </a: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500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neolignans</a:t>
            </a: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 : low mol. Wt. 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by the oxidative coupling of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para-hydroxyphenylpropene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units wherein the two units may be linked by an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oxygen bridge,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Haworth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Lignan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compounds that are derived by coupling acid and/or alcohol exclusively; whereas, the compounds which are derived by coupling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propenyl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and/or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allyl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derivatives are known as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Neolignans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5425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They occur widely and have been obtained from roots, heart wood, foliage, fruit and resinous exudates of plants. They represent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stage intermediate between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monomeric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propylphenol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units and lignin</a:t>
            </a:r>
          </a:p>
          <a:p>
            <a:pPr marL="225425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examples of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lignan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are that of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etoposide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teriposide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650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500" dirty="0" err="1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2500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685800"/>
            <a:ext cx="8077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(vi) High molecular weight </a:t>
            </a:r>
            <a:r>
              <a:rPr kumimoji="0" lang="en-US" sz="2500" b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phenylpropanoids</a:t>
            </a:r>
            <a:endParaRPr kumimoji="0" lang="en-US" sz="2500" b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Play vital role as buildings units in the formation of high molecular weight polymers in plants. Polymers are broadly classified into </a:t>
            </a:r>
          </a:p>
          <a:p>
            <a:r>
              <a:rPr kumimoji="0" lang="en-US" sz="2500" b="1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Lignins</a:t>
            </a:r>
            <a:r>
              <a:rPr kumimoji="0" lang="en-US" sz="2500" b="0" u="none" strike="noStrike" cap="none" normalizeH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natural aromatic organic polymers  in vascular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plants.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lignins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together with cellulose, 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hemicellulose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 are the major cell wall components of the fibers of all wood and grass species in the plant kingdom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moieties present in the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lignins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may be either hydrogen bonded or covalently attached to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hemicellulose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Lignin is usually composed of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coniferyl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p-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coumaryl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sinapyl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alcohols in varying</a:t>
            </a:r>
            <a:endParaRPr lang="en-US" sz="2500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used as a source of vanillin,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syringic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dimethyl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sulphoxide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extender for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plastics, strengthen rubber for shoe-soles, to precipitate proteins</a:t>
            </a:r>
            <a:endParaRPr kumimoji="0" lang="en-US" sz="2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685800"/>
            <a:ext cx="80772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indent="587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(vi) High molecular weight </a:t>
            </a:r>
            <a:r>
              <a:rPr kumimoji="0" lang="en-US" sz="2500" b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phenylpropanoids</a:t>
            </a:r>
            <a:endParaRPr kumimoji="0" lang="en-US" sz="2500" b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5425" indent="587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Tannins: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Tannic Acid;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Gallotannin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Gallotannic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acid;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Acidum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dirty="0" err="1" smtClean="0">
                <a:latin typeface="Times New Roman" pitchFamily="18" charset="0"/>
                <a:cs typeface="Times New Roman" pitchFamily="18" charset="0"/>
              </a:rPr>
              <a:t>tannicum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i="1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587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pharmaceutical aid due to its astringent and antiseptic actions.,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mordant in dyeing, for tanning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i.e., making leather from hides of cow, goat, sheep and buffalo skin.,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 sizing paper and silk. production of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gallic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pyrogallol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 a reagent in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‘analytical chemistry’.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as a coagulant in the manufacture of rubber., employed to clarify beer and wine.</a:t>
            </a:r>
          </a:p>
          <a:p>
            <a:pPr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5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PHENYLPROPANOIDS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257800"/>
          </a:xfrm>
        </p:spPr>
        <p:txBody>
          <a:bodyPr>
            <a:normAutofit/>
          </a:bodyPr>
          <a:lstStyle/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a diverse family of organic compounds  synthesized by plants from the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2" tooltip="Amino acid"/>
              </a:rPr>
              <a:t>aminoacids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 tooltip="Amino acid"/>
              </a:rPr>
              <a:t> phenylalanine &amp;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yrosine</a:t>
            </a:r>
            <a:endParaRPr lang="en-US" sz="25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Name derived from the 6-carbon, aromatic phenyl group and the 3-carbon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propene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tail of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4" tooltip="Coumaric acid"/>
              </a:rPr>
              <a:t>coumaric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4" tooltip="Coumaric acid"/>
              </a:rPr>
              <a:t> acid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which is the central intermediate in </a:t>
            </a:r>
            <a:r>
              <a:rPr lang="en-US" sz="25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phenylpropanoid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 biosynthesis</a:t>
            </a:r>
            <a:endParaRPr lang="en-US" sz="25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From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6" tooltip="4-Coumaroyl-CoA"/>
              </a:rPr>
              <a:t>4-coumaroyl-CoA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- the biosynthesis of countless natural products including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7" tooltip="Monolignol"/>
              </a:rPr>
              <a:t>lignols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(precursors to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8" tooltip="Lignin"/>
              </a:rPr>
              <a:t>lignin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9" tooltip="Lignocellulose"/>
              </a:rPr>
              <a:t>lignocellulose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0" tooltip="Flavonoids"/>
              </a:rPr>
              <a:t>flavonoids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1" tooltip="Isoflavonoids"/>
              </a:rPr>
              <a:t>isoflavonoids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12" tooltip="Coumarin"/>
              </a:rPr>
              <a:t>    	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2" tooltip="Coumarin"/>
              </a:rPr>
              <a:t>coumarins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3" tooltip="Aurones"/>
              </a:rPr>
              <a:t>aurones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4" tooltip="Stilbenes"/>
              </a:rPr>
              <a:t>stilbenes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5" tooltip="Catechin"/>
              </a:rPr>
              <a:t>catechin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phenylpropanoids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coumaroyl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component is produced from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  <a:hlinkClick r:id="rId16" tooltip="Cinnamic acid"/>
              </a:rPr>
              <a:t>cinnamic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16" tooltip="Cinnamic acid"/>
              </a:rPr>
              <a:t> acid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Pathway &amp;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Phyenylpropanoid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Acetate Pathway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9419" t="23742" r="24485" b="6250"/>
          <a:stretch>
            <a:fillRect/>
          </a:stretch>
        </p:blipFill>
        <p:spPr bwMode="auto">
          <a:xfrm>
            <a:off x="1752600" y="1182915"/>
            <a:ext cx="5181600" cy="567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>
            <a:no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: Products of the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shikkimic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acid pathway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0000" t="36458" r="30000" b="8333"/>
          <a:stretch>
            <a:fillRect/>
          </a:stretch>
        </p:blipFill>
        <p:spPr bwMode="auto">
          <a:xfrm>
            <a:off x="1295400" y="1219200"/>
            <a:ext cx="6714226" cy="523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620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533400"/>
            <a:ext cx="8686800" cy="70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20650" marR="0" lvl="0" indent="44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The </a:t>
            </a:r>
            <a:r>
              <a:rPr kumimoji="0" lang="en-US" sz="2300" b="1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phenylpropanoids</a:t>
            </a:r>
            <a:r>
              <a:rPr lang="en-US" sz="23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classified on the basis of  basic chemical moieties</a:t>
            </a:r>
            <a:endParaRPr lang="en-US" sz="2300" dirty="0" smtClean="0">
              <a:solidFill>
                <a:srgbClr val="7F3E0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650" marR="0" lvl="0" indent="44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Hydroxycinnamic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 acids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300" b="1" dirty="0" err="1" smtClean="0">
                <a:latin typeface="Times New Roman" pitchFamily="18" charset="0"/>
                <a:cs typeface="Times New Roman" pitchFamily="18" charset="0"/>
              </a:rPr>
              <a:t>hydroxycinnamates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) are a class of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2" tooltip="Aromatic acid"/>
              </a:rPr>
              <a:t>aromatic acids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3" tooltip="Phenylpropanoid"/>
              </a:rPr>
              <a:t>phenylpropanoids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having a C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–C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skeleton. These compounds are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derivatives of 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4" tooltip="Cinnamic acid"/>
              </a:rPr>
              <a:t>cinnamic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4" tooltip="Cinnam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0650" indent="44450"/>
            <a:r>
              <a:rPr lang="el-GR" sz="2300" dirty="0" smtClean="0">
                <a:latin typeface="Times New Roman" pitchFamily="18" charset="0"/>
                <a:cs typeface="Times New Roman" pitchFamily="18" charset="0"/>
                <a:hlinkClick r:id="rId5" tooltip="Alpha-Cyano-4-hydroxycinnamic acid"/>
              </a:rPr>
              <a:t>α-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5" tooltip="Alpha-Cyano-4-hydroxycinnamic acid"/>
              </a:rPr>
              <a:t>Cyano-4-hydroxycinnamic acid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6" tooltip="Caffeic acid"/>
              </a:rPr>
              <a:t>Caffeic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6" tooltip="Caffe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–</a:t>
            </a:r>
            <a:r>
              <a:rPr lang="en-US" sz="2400" dirty="0" smtClean="0"/>
              <a:t>3, 4-Dihydroxycinnamic acid.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hawthorn, artichoke, pear, basil, thyme, oregano, apple</a:t>
            </a: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7" tooltip="Cichoric acid"/>
              </a:rPr>
              <a:t>Cichoric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7" tooltip="Cichor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4" tooltip="Cinnamic acid"/>
              </a:rPr>
              <a:t>Cinnamic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4" tooltip="Cinnam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– aloe</a:t>
            </a: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8" tooltip="Chlorogenic acid"/>
              </a:rPr>
              <a:t>Chlorogenic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8" tooltip="Chlorogen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–strawberries, pineapple, coffee, sunflower, blueberries</a:t>
            </a: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9" tooltip="Diferulic acids"/>
              </a:rPr>
              <a:t>Diferulic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9" tooltip="Diferulic acids"/>
              </a:rPr>
              <a:t> acids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10" tooltip="Coumaric acid"/>
              </a:rPr>
              <a:t>Coumaric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10" tooltip="Coumaric acid"/>
              </a:rPr>
              <a:t> acid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11" tooltip="Ferulic acid"/>
              </a:rPr>
              <a:t>Ferulic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11" tooltip="Ferul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(3-methoxy-4-hydroxycinnamic acid) – oats, rice, artichoke, orange, pineapple, apple, peanut</a:t>
            </a:r>
          </a:p>
          <a:p>
            <a:pPr marL="120650" indent="44450"/>
            <a:r>
              <a:rPr lang="en-US" sz="2300" dirty="0" err="1" smtClean="0">
                <a:latin typeface="Times New Roman" pitchFamily="18" charset="0"/>
                <a:cs typeface="Times New Roman" pitchFamily="18" charset="0"/>
                <a:hlinkClick r:id="rId12" tooltip="Sinapinic acid"/>
              </a:rPr>
              <a:t>Sinapinic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  <a:hlinkClick r:id="rId12" tooltip="Sinapinic acid"/>
              </a:rPr>
              <a:t> acid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 (3,5-dimethoxy-4-hydroxycinnamic acid or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sinapic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acid) black mustard</a:t>
            </a:r>
          </a:p>
          <a:p>
            <a:pPr marL="120650" lvl="0" indent="444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0650" marR="0" lvl="0" indent="44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Hydroxycinnamic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acids</a:t>
            </a:r>
            <a:endParaRPr lang="en-US" dirty="0"/>
          </a:p>
        </p:txBody>
      </p:sp>
      <p:pic>
        <p:nvPicPr>
          <p:cNvPr id="22530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441201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62001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7F3E08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(</a:t>
            </a: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rgbClr val="7F3E08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ii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7F3E08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)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7F3E08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Phenylpropenes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7F3E0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phenyl group attached to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  <a:hlinkClick r:id="rId3" tooltip="Allyl"/>
              </a:rPr>
              <a:t>allyl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Eugenol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chavicol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estragole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anethole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contribute to the flavor and aroma of a number of important herbs and spices. 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Phenylpropenes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 large group of plant volatile compounds that serve in multiple roles in defense and pollinator attraction, contain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propenyl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side chain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4" tooltip="precursor"/>
              </a:rPr>
              <a:t>precursors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for a variety of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5" tooltip="insecticide"/>
              </a:rPr>
              <a:t>insecticides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Myristicin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Anethole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Eugenol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llylbenzene.sv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685800"/>
            <a:ext cx="1905000" cy="981076"/>
          </a:xfrm>
          <a:prstGeom prst="rect">
            <a:avLst/>
          </a:prstGeom>
          <a:noFill/>
        </p:spPr>
      </p:pic>
      <p:pic>
        <p:nvPicPr>
          <p:cNvPr id="1028" name="Picture 4" descr="Abstract Image"/>
          <p:cNvPicPr>
            <a:picLocks noChangeAspect="1" noChangeArrowheads="1"/>
          </p:cNvPicPr>
          <p:nvPr/>
        </p:nvPicPr>
        <p:blipFill>
          <a:blip r:embed="rId7"/>
          <a:srcRect l="40000" b="36918"/>
          <a:stretch>
            <a:fillRect/>
          </a:stretch>
        </p:blipFill>
        <p:spPr bwMode="auto">
          <a:xfrm>
            <a:off x="2667000" y="4005072"/>
            <a:ext cx="4495800" cy="2637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62000"/>
            <a:ext cx="8610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iii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Coumarins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hydroxy-coumarins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furanocoumarins</a:t>
            </a:r>
            <a:endParaRPr lang="en-US" sz="2600" dirty="0" smtClean="0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family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benzopyrones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(1,2-benzopyrones or 2H-1-benzopyran-2-ones) </a:t>
            </a:r>
          </a:p>
          <a:p>
            <a:pPr marL="27432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widely distributed in the nature. </a:t>
            </a:r>
          </a:p>
          <a:p>
            <a:pPr marL="27432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Represent  important family of naturally occurring and/or synthetic oxygen-containing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heterocycles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bearing a typical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benzopyrone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framework</a:t>
            </a:r>
          </a:p>
          <a:p>
            <a:pPr marL="27432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French term for the Tonka bean,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coumarou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seeds of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Dipteryx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odorata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Coumarouna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odorata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Fabaceae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Leguminosae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one of the sources from which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was first isolated as a natural product in 1820. 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www.intechopen.com/media/chapter/48076/media/image1_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0738" y="457200"/>
            <a:ext cx="2173262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457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CLASSIFICATION OF PHENYLPROPANOIDS</a:t>
            </a:r>
            <a:br>
              <a:rPr lang="en-US" sz="2800" b="1" dirty="0" smtClean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825578"/>
            <a:ext cx="8001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rgbClr val="191919"/>
                </a:solidFill>
                <a:effectLst/>
                <a:latin typeface="Times New Roman" pitchFamily="18" charset="0"/>
                <a:cs typeface="Times New Roman" pitchFamily="18" charset="0"/>
              </a:rPr>
              <a:t>Coumarins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542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Has sweet odor, easy to be recognized as the scent of new-mown hay; because of that,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has been used in perfumes since 1882</a:t>
            </a:r>
          </a:p>
          <a:p>
            <a:pPr marL="22542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class of lactones structurally constructed by a benzene ring fused to α-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ring,</a:t>
            </a: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Coumarin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was first synthesized in 1868, precursor in the synthesis of a number of synthetic anticoagulant pharmaceuticals, starting with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dicoumarol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coumarins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furocoumarins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dihydrofurocoumarins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pyranocoumarins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(linear and angular),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phenylcoumarins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biscoumarins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25425"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19191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656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Phenylpropanoids and Flavonoids</vt:lpstr>
      <vt:lpstr>PHENYLPROPANOIDS</vt:lpstr>
      <vt:lpstr>Phenylpropanoids Pathway &amp; Phyenylpropanoid Acetate Pathway</vt:lpstr>
      <vt:lpstr>Phenylpropanoids : Products of the shikkimic acid pathway</vt:lpstr>
      <vt:lpstr>CLASSIFICATION OF PHENYLPROPANOIDS </vt:lpstr>
      <vt:lpstr>Hydroxycinnamic acids</vt:lpstr>
      <vt:lpstr>CLASSIFICATION OF PHENYLPROPANOIDS </vt:lpstr>
      <vt:lpstr>CLASSIFICATION OF PHENYLPROPANOIDS </vt:lpstr>
      <vt:lpstr>CLASSIFICATION OF PHENYLPROPANOIDS </vt:lpstr>
      <vt:lpstr>CLASSIFICATION OF PHENYLPROPANOIDS </vt:lpstr>
      <vt:lpstr>CLASSIFICATION OF PHENYLPROPANOIDS </vt:lpstr>
      <vt:lpstr>CLASSIFICATION OF PHENYLPROPANOIDS </vt:lpstr>
      <vt:lpstr>CLASSIFICATION OF PHENYLPROPANOIDS </vt:lpstr>
      <vt:lpstr>CLASSIFICATION OF PHENYLPROPANOIDS </vt:lpstr>
      <vt:lpstr>CLASSIFICATION OF PHENYLPROPANOIDS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Phenylpropanoids and Flavonoids</dc:title>
  <dc:creator>admin</dc:creator>
  <cp:lastModifiedBy>admin</cp:lastModifiedBy>
  <cp:revision>61</cp:revision>
  <dcterms:created xsi:type="dcterms:W3CDTF">2006-08-16T00:00:00Z</dcterms:created>
  <dcterms:modified xsi:type="dcterms:W3CDTF">2021-11-15T16:25:27Z</dcterms:modified>
</cp:coreProperties>
</file>