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7727DC-02AE-4B90-922F-7309CC19A953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0540813-C61E-43EE-8DB0-D3A1820C4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3203-C580-4021-BBD7-CE5F4BFCE4D0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6F999-0F06-42EE-AE64-3D54DB7381B7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AA5-57D7-47AF-BBF4-EEFA2B24DCD8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04BC-26BE-444A-A43F-95DB70E8A8BE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DA2BA-616E-4F04-B81F-A006B9DDEEFC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2A94-82BA-476C-9FF3-3F1EAB7774DE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3B8-BA1F-46A8-93FD-77163C4E13B0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38F-BD7C-4CC6-BDB7-B0C307831969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DC1-39FA-42B7-A06C-A06A86BB09F2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8F6-30F1-43FA-9263-AD9C14C173E8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12C6-606F-436A-8352-6AECCB183CAC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AE7F-C496-4AF5-8892-1EF89624222E}" type="datetime1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239000" cy="13716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BP504 T. PHARMACOGNOSY AND PHYTOCHEMISTRY II (Theory)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543800" cy="46482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UNIT-II</a:t>
            </a:r>
          </a:p>
          <a:p>
            <a:pPr algn="l">
              <a:spcBef>
                <a:spcPts val="600"/>
              </a:spcBef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introduction, composition, chemistry &amp; chemical classes,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biosources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therapeutic uses and commercial applications of following secondary metabolites:</a:t>
            </a:r>
          </a:p>
          <a:p>
            <a:pPr algn="l">
              <a:spcBef>
                <a:spcPts val="600"/>
              </a:spcBef>
            </a:pP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Steroids, Cardiac Glycosides &amp; 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Triterpenoids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>
              <a:spcBef>
                <a:spcPts val="600"/>
              </a:spcBef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Liquorice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spcBef>
                <a:spcPts val="600"/>
              </a:spcBef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Dioscorea</a:t>
            </a: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Digitalis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Steroids, Cardiac Glycosides &amp;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Triterpenoids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724400" y="1905000"/>
          <a:ext cx="3917124" cy="3048000"/>
        </p:xfrm>
        <a:graphic>
          <a:graphicData uri="http://schemas.openxmlformats.org/presentationml/2006/ole">
            <p:oleObj spid="_x0000_s24579" name="CS ChemDraw Drawing" r:id="rId3" imgW="3076560" imgH="2394000" progId="ChemDraw.Document.6.0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09600" y="2057400"/>
          <a:ext cx="3917124" cy="3048000"/>
        </p:xfrm>
        <a:graphic>
          <a:graphicData uri="http://schemas.openxmlformats.org/presentationml/2006/ole">
            <p:oleObj spid="_x0000_s24580" name="CS ChemDraw Drawing" r:id="rId4" imgW="3076560" imgH="2394000" progId="ChemDraw.Document.6.0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600200" y="5257800"/>
            <a:ext cx="2362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Cardenolide</a:t>
            </a:r>
            <a:endParaRPr lang="en-US" sz="2700" b="1" dirty="0"/>
          </a:p>
        </p:txBody>
      </p:sp>
      <p:sp>
        <p:nvSpPr>
          <p:cNvPr id="9" name="Rectangle 8"/>
          <p:cNvSpPr/>
          <p:nvPr/>
        </p:nvSpPr>
        <p:spPr>
          <a:xfrm>
            <a:off x="5562600" y="5257800"/>
            <a:ext cx="200247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Bufadenolide</a:t>
            </a:r>
            <a:endParaRPr lang="en-US" sz="2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introduction: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Aglycone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part of cardiac glycosides is a steroidal moiety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either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steroids as 5 member or 6 member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lactone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ring is present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member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lactone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ring-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cardenolides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contain only 1 double bond, &amp; attached at C-17 position of steroidal moiety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 member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lactone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ring-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Bufadenolides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contains 2 double bonds, &amp; attached at C-17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position of steroidal moiety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Bufadenolide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bufalin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obtained from skin of toads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Sugar part is attached through- C-3,</a:t>
            </a:r>
            <a:r>
              <a:rPr lang="el-GR" dirty="0" smtClean="0">
                <a:latin typeface="Times New Roman"/>
                <a:cs typeface="Times New Roman"/>
              </a:rPr>
              <a:t> β</a:t>
            </a:r>
            <a:r>
              <a:rPr lang="en-US" dirty="0" smtClean="0">
                <a:latin typeface="Times New Roman"/>
                <a:cs typeface="Times New Roman"/>
              </a:rPr>
              <a:t>- linkage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For the cardiac activity the attachment at specific position is important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sugar part is attached via C-3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linkage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Sugars reported to be present are: glucose, </a:t>
            </a:r>
            <a:r>
              <a:rPr lang="en-US" dirty="0" err="1" smtClean="0">
                <a:latin typeface="Times New Roman"/>
                <a:cs typeface="Times New Roman"/>
              </a:rPr>
              <a:t>fucose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rhamnose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digitoxose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digitalose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cymarose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sarmentose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thevatose</a:t>
            </a:r>
            <a:r>
              <a:rPr lang="en-US" dirty="0" smtClean="0">
                <a:latin typeface="Times New Roman"/>
                <a:cs typeface="Times New Roman"/>
              </a:rPr>
              <a:t> etc.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Sugars- potentiates the </a:t>
            </a:r>
            <a:r>
              <a:rPr lang="en-US" dirty="0" err="1" smtClean="0">
                <a:latin typeface="Times New Roman"/>
                <a:cs typeface="Times New Roman"/>
              </a:rPr>
              <a:t>solubilization</a:t>
            </a:r>
            <a:r>
              <a:rPr lang="en-US" dirty="0" smtClean="0">
                <a:latin typeface="Times New Roman"/>
                <a:cs typeface="Times New Roman"/>
              </a:rPr>
              <a:t> of </a:t>
            </a:r>
            <a:r>
              <a:rPr lang="en-US" dirty="0" err="1" smtClean="0">
                <a:latin typeface="Times New Roman"/>
                <a:cs typeface="Times New Roman"/>
              </a:rPr>
              <a:t>aglycone</a:t>
            </a:r>
            <a:r>
              <a:rPr lang="en-US" dirty="0" smtClean="0">
                <a:latin typeface="Times New Roman"/>
                <a:cs typeface="Times New Roman"/>
              </a:rPr>
              <a:t> portion hence important for absorption &amp; distribution in the body.</a:t>
            </a:r>
          </a:p>
          <a:p>
            <a:pPr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Upto</a:t>
            </a:r>
            <a:r>
              <a:rPr lang="en-US" dirty="0" smtClean="0">
                <a:latin typeface="Times New Roman"/>
                <a:cs typeface="Times New Roman"/>
              </a:rPr>
              <a:t> 3 sugars can be attached in a </a:t>
            </a:r>
            <a:r>
              <a:rPr lang="en-US" dirty="0" err="1" smtClean="0">
                <a:latin typeface="Times New Roman"/>
                <a:cs typeface="Times New Roman"/>
              </a:rPr>
              <a:t>aglycone</a:t>
            </a:r>
            <a:r>
              <a:rPr lang="en-US" dirty="0" smtClean="0">
                <a:latin typeface="Times New Roman"/>
                <a:cs typeface="Times New Roman"/>
              </a:rPr>
              <a:t> at a time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↑se in no. of OH </a:t>
            </a:r>
            <a:r>
              <a:rPr lang="en-US" dirty="0" err="1" smtClean="0">
                <a:latin typeface="Times New Roman"/>
                <a:cs typeface="Times New Roman"/>
              </a:rPr>
              <a:t>grps</a:t>
            </a:r>
            <a:r>
              <a:rPr lang="en-US" dirty="0" smtClean="0">
                <a:latin typeface="Times New Roman"/>
                <a:cs typeface="Times New Roman"/>
              </a:rPr>
              <a:t> on </a:t>
            </a:r>
            <a:r>
              <a:rPr lang="en-US" dirty="0" err="1" smtClean="0">
                <a:latin typeface="Times New Roman"/>
                <a:cs typeface="Times New Roman"/>
              </a:rPr>
              <a:t>aglycone</a:t>
            </a:r>
            <a:r>
              <a:rPr lang="en-US" dirty="0" smtClean="0">
                <a:latin typeface="Times New Roman"/>
                <a:cs typeface="Times New Roman"/>
              </a:rPr>
              <a:t> leads to quick onset of action, enhances the metabolism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sugar part is attached via C-3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en-US" dirty="0" smtClean="0">
                <a:latin typeface="Times New Roman"/>
                <a:cs typeface="Times New Roman"/>
              </a:rPr>
              <a:t> linkage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Sugars reported to be present are: glucose, </a:t>
            </a:r>
            <a:r>
              <a:rPr lang="en-US" dirty="0" err="1" smtClean="0">
                <a:latin typeface="Times New Roman"/>
                <a:cs typeface="Times New Roman"/>
              </a:rPr>
              <a:t>fucose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rhamnose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digitoxose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digitalose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cymarose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sarmentose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thevatose</a:t>
            </a:r>
            <a:r>
              <a:rPr lang="en-US" dirty="0" smtClean="0">
                <a:latin typeface="Times New Roman"/>
                <a:cs typeface="Times New Roman"/>
              </a:rPr>
              <a:t> etc. 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Sugars- potentiates the </a:t>
            </a:r>
            <a:r>
              <a:rPr lang="en-US" dirty="0" err="1" smtClean="0">
                <a:latin typeface="Times New Roman"/>
                <a:cs typeface="Times New Roman"/>
              </a:rPr>
              <a:t>solubilization</a:t>
            </a:r>
            <a:r>
              <a:rPr lang="en-US" dirty="0" smtClean="0">
                <a:latin typeface="Times New Roman"/>
                <a:cs typeface="Times New Roman"/>
              </a:rPr>
              <a:t> of </a:t>
            </a:r>
            <a:r>
              <a:rPr lang="en-US" dirty="0" err="1" smtClean="0">
                <a:latin typeface="Times New Roman"/>
                <a:cs typeface="Times New Roman"/>
              </a:rPr>
              <a:t>aglycone</a:t>
            </a:r>
            <a:r>
              <a:rPr lang="en-US" dirty="0" smtClean="0">
                <a:latin typeface="Times New Roman"/>
                <a:cs typeface="Times New Roman"/>
              </a:rPr>
              <a:t> portion hence important for absorption &amp; distribution in the body.</a:t>
            </a:r>
          </a:p>
          <a:p>
            <a:pPr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Upto</a:t>
            </a:r>
            <a:r>
              <a:rPr lang="en-US" dirty="0" smtClean="0">
                <a:latin typeface="Times New Roman"/>
                <a:cs typeface="Times New Roman"/>
              </a:rPr>
              <a:t> 3 sugars can be attached in a </a:t>
            </a:r>
            <a:r>
              <a:rPr lang="en-US" dirty="0" err="1" smtClean="0">
                <a:latin typeface="Times New Roman"/>
                <a:cs typeface="Times New Roman"/>
              </a:rPr>
              <a:t>aglycone</a:t>
            </a:r>
            <a:r>
              <a:rPr lang="en-US" dirty="0" smtClean="0">
                <a:latin typeface="Times New Roman"/>
                <a:cs typeface="Times New Roman"/>
              </a:rPr>
              <a:t> at a time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↑se in no. of OH </a:t>
            </a:r>
            <a:r>
              <a:rPr lang="en-US" dirty="0" err="1" smtClean="0">
                <a:latin typeface="Times New Roman"/>
                <a:cs typeface="Times New Roman"/>
              </a:rPr>
              <a:t>grps</a:t>
            </a:r>
            <a:r>
              <a:rPr lang="en-US" dirty="0" smtClean="0">
                <a:latin typeface="Times New Roman"/>
                <a:cs typeface="Times New Roman"/>
              </a:rPr>
              <a:t> on </a:t>
            </a:r>
            <a:r>
              <a:rPr lang="en-US" dirty="0" err="1" smtClean="0">
                <a:latin typeface="Times New Roman"/>
                <a:cs typeface="Times New Roman"/>
              </a:rPr>
              <a:t>aglycone</a:t>
            </a:r>
            <a:r>
              <a:rPr lang="en-US" dirty="0" smtClean="0">
                <a:latin typeface="Times New Roman"/>
                <a:cs typeface="Times New Roman"/>
              </a:rPr>
              <a:t> leads to quick onset of action, enhances the metabolism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Cardiac Glycosides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01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Plants containing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cardenolides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restricted broadly to angiosperms,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leguminosae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sterculiaceae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cruciferae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scrophulariaceae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euphorbiaceae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Few families-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Liliaceae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ranunculaceae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contains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bufadenolide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211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Digitalis leaves, foxglove leaves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Dried leaves of digitalis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purpurea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fam.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Scrophulariaceae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dried at temp below 60°C just after collection of leaves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containing &gt; than 5% of moisture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GS: England, US, India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plant has been known in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century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1542, Fuchs, named plant the digitalis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England the drug became official in 1650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France- 1732, In Germany- 1771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1748 included in Russian pharmacopoeia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1748- French scientist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Salarve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criticised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use of digitalis &amp; the drug was withdrawn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1785 onwards, after extensive research by William withering the drug received its importance again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India cultivated in Kashmir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nilgiri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hills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 seeds weigh 40-70mg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2.5 kg seeds req./ hectare of land,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propogated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first year- rosette of leaves, in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yr sessile leaves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Leaves are picked in 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yr in afternoon when 2/3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flowers are fully developed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plucking, leaves are dried immediately in vacuum driers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Packed into suitable air tight containers with dehydrating agent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Digitalis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153400" cy="5211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activity of leaves is due to glycoside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Presence of moisture and enzymes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digipurpuridase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oxidase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results into degradation of glycosides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leaves dried above 60°C, it results into loss of potency of drug due to chemical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degradation thermally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582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BP504 T. PHARMACOGNOSY AND PHYTOCHEMISTRY II (Theory)</vt:lpstr>
      <vt:lpstr>Steroids, Cardiac Glycosides &amp; Triterpenoids</vt:lpstr>
      <vt:lpstr>Cardiac Glycosides</vt:lpstr>
      <vt:lpstr>Cardiac Glycosides</vt:lpstr>
      <vt:lpstr>Cardiac Glycosides</vt:lpstr>
      <vt:lpstr>Cardiac Glycosides</vt:lpstr>
      <vt:lpstr>Digitalis</vt:lpstr>
      <vt:lpstr>Digitalis</vt:lpstr>
      <vt:lpstr>Digitalis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admin</cp:lastModifiedBy>
  <cp:revision>116</cp:revision>
  <dcterms:created xsi:type="dcterms:W3CDTF">2006-08-16T00:00:00Z</dcterms:created>
  <dcterms:modified xsi:type="dcterms:W3CDTF">2020-09-04T17:50:22Z</dcterms:modified>
</cp:coreProperties>
</file>