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9" r:id="rId5"/>
    <p:sldId id="262" r:id="rId6"/>
    <p:sldId id="265" r:id="rId7"/>
    <p:sldId id="266" r:id="rId8"/>
    <p:sldId id="267"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A553F1EF-0C40-4987-AEB7-4147AB722D7F}" type="datetimeFigureOut">
              <a:rPr lang="en-GB" smtClean="0"/>
              <a:t>22/01/2022</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63C4CC27-878C-4995-B2EC-C5E28B46EAC4}"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A553F1EF-0C40-4987-AEB7-4147AB722D7F}" type="datetimeFigureOut">
              <a:rPr lang="en-GB" smtClean="0"/>
              <a:t>22/01/2022</a:t>
            </a:fld>
            <a:endParaRPr lang="en-GB"/>
          </a:p>
        </p:txBody>
      </p:sp>
      <p:sp>
        <p:nvSpPr>
          <p:cNvPr id="14" name="Slide Number Placeholder 13"/>
          <p:cNvSpPr>
            <a:spLocks noGrp="1"/>
          </p:cNvSpPr>
          <p:nvPr>
            <p:ph type="sldNum" sz="quarter" idx="11"/>
          </p:nvPr>
        </p:nvSpPr>
        <p:spPr/>
        <p:txBody>
          <a:bodyPr/>
          <a:lstStyle/>
          <a:p>
            <a:fld id="{63C4CC27-878C-4995-B2EC-C5E28B46EAC4}"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A553F1EF-0C40-4987-AEB7-4147AB722D7F}" type="datetimeFigureOut">
              <a:rPr lang="en-GB" smtClean="0"/>
              <a:t>22/01/2022</a:t>
            </a:fld>
            <a:endParaRPr lang="en-GB"/>
          </a:p>
        </p:txBody>
      </p:sp>
      <p:sp>
        <p:nvSpPr>
          <p:cNvPr id="14" name="Slide Number Placeholder 13"/>
          <p:cNvSpPr>
            <a:spLocks noGrp="1"/>
          </p:cNvSpPr>
          <p:nvPr>
            <p:ph type="sldNum" sz="quarter" idx="11"/>
          </p:nvPr>
        </p:nvSpPr>
        <p:spPr/>
        <p:txBody>
          <a:bodyPr/>
          <a:lstStyle/>
          <a:p>
            <a:fld id="{63C4CC27-878C-4995-B2EC-C5E28B46EAC4}"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A553F1EF-0C40-4987-AEB7-4147AB722D7F}" type="datetimeFigureOut">
              <a:rPr lang="en-GB" smtClean="0"/>
              <a:t>22/01/2022</a:t>
            </a:fld>
            <a:endParaRPr lang="en-GB"/>
          </a:p>
        </p:txBody>
      </p:sp>
      <p:sp>
        <p:nvSpPr>
          <p:cNvPr id="11" name="Slide Number Placeholder 10"/>
          <p:cNvSpPr>
            <a:spLocks noGrp="1"/>
          </p:cNvSpPr>
          <p:nvPr>
            <p:ph type="sldNum" sz="quarter" idx="11"/>
          </p:nvPr>
        </p:nvSpPr>
        <p:spPr/>
        <p:txBody>
          <a:bodyPr/>
          <a:lstStyle/>
          <a:p>
            <a:fld id="{63C4CC27-878C-4995-B2EC-C5E28B46EAC4}"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A553F1EF-0C40-4987-AEB7-4147AB722D7F}" type="datetimeFigureOut">
              <a:rPr lang="en-GB" smtClean="0"/>
              <a:t>22/01/2022</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63C4CC27-878C-4995-B2EC-C5E28B46EAC4}"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A553F1EF-0C40-4987-AEB7-4147AB722D7F}" type="datetimeFigureOut">
              <a:rPr lang="en-GB" smtClean="0"/>
              <a:t>22/01/2022</a:t>
            </a:fld>
            <a:endParaRPr lang="en-GB"/>
          </a:p>
        </p:txBody>
      </p:sp>
      <p:sp>
        <p:nvSpPr>
          <p:cNvPr id="13" name="Slide Number Placeholder 12"/>
          <p:cNvSpPr>
            <a:spLocks noGrp="1"/>
          </p:cNvSpPr>
          <p:nvPr>
            <p:ph type="sldNum" sz="quarter" idx="11"/>
          </p:nvPr>
        </p:nvSpPr>
        <p:spPr/>
        <p:txBody>
          <a:bodyPr/>
          <a:lstStyle/>
          <a:p>
            <a:fld id="{63C4CC27-878C-4995-B2EC-C5E28B46EAC4}"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A553F1EF-0C40-4987-AEB7-4147AB722D7F}" type="datetimeFigureOut">
              <a:rPr lang="en-GB" smtClean="0"/>
              <a:t>22/01/2022</a:t>
            </a:fld>
            <a:endParaRPr lang="en-GB"/>
          </a:p>
        </p:txBody>
      </p:sp>
      <p:sp>
        <p:nvSpPr>
          <p:cNvPr id="14" name="Slide Number Placeholder 13"/>
          <p:cNvSpPr>
            <a:spLocks noGrp="1"/>
          </p:cNvSpPr>
          <p:nvPr>
            <p:ph type="sldNum" sz="quarter" idx="11"/>
          </p:nvPr>
        </p:nvSpPr>
        <p:spPr/>
        <p:txBody>
          <a:bodyPr/>
          <a:lstStyle/>
          <a:p>
            <a:fld id="{63C4CC27-878C-4995-B2EC-C5E28B46EAC4}"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A553F1EF-0C40-4987-AEB7-4147AB722D7F}" type="datetimeFigureOut">
              <a:rPr lang="en-GB" smtClean="0"/>
              <a:t>22/01/2022</a:t>
            </a:fld>
            <a:endParaRPr lang="en-GB"/>
          </a:p>
        </p:txBody>
      </p:sp>
      <p:sp>
        <p:nvSpPr>
          <p:cNvPr id="10" name="Slide Number Placeholder 9"/>
          <p:cNvSpPr>
            <a:spLocks noGrp="1"/>
          </p:cNvSpPr>
          <p:nvPr>
            <p:ph type="sldNum" sz="quarter" idx="11"/>
          </p:nvPr>
        </p:nvSpPr>
        <p:spPr/>
        <p:txBody>
          <a:bodyPr/>
          <a:lstStyle/>
          <a:p>
            <a:fld id="{63C4CC27-878C-4995-B2EC-C5E28B46EAC4}"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553F1EF-0C40-4987-AEB7-4147AB722D7F}" type="datetimeFigureOut">
              <a:rPr lang="en-GB" smtClean="0"/>
              <a:t>22/01/2022</a:t>
            </a:fld>
            <a:endParaRPr lang="en-GB"/>
          </a:p>
        </p:txBody>
      </p:sp>
      <p:sp>
        <p:nvSpPr>
          <p:cNvPr id="9" name="Slide Number Placeholder 8"/>
          <p:cNvSpPr>
            <a:spLocks noGrp="1"/>
          </p:cNvSpPr>
          <p:nvPr>
            <p:ph type="sldNum" sz="quarter" idx="11"/>
          </p:nvPr>
        </p:nvSpPr>
        <p:spPr/>
        <p:txBody>
          <a:bodyPr/>
          <a:lstStyle/>
          <a:p>
            <a:fld id="{63C4CC27-878C-4995-B2EC-C5E28B46EAC4}"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A553F1EF-0C40-4987-AEB7-4147AB722D7F}" type="datetimeFigureOut">
              <a:rPr lang="en-GB" smtClean="0"/>
              <a:t>22/01/2022</a:t>
            </a:fld>
            <a:endParaRPr lang="en-GB"/>
          </a:p>
        </p:txBody>
      </p:sp>
      <p:sp>
        <p:nvSpPr>
          <p:cNvPr id="16" name="Slide Number Placeholder 15"/>
          <p:cNvSpPr>
            <a:spLocks noGrp="1"/>
          </p:cNvSpPr>
          <p:nvPr>
            <p:ph type="sldNum" sz="quarter" idx="11"/>
          </p:nvPr>
        </p:nvSpPr>
        <p:spPr/>
        <p:txBody>
          <a:bodyPr/>
          <a:lstStyle/>
          <a:p>
            <a:fld id="{63C4CC27-878C-4995-B2EC-C5E28B46EAC4}"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A553F1EF-0C40-4987-AEB7-4147AB722D7F}" type="datetimeFigureOut">
              <a:rPr lang="en-GB" smtClean="0"/>
              <a:t>22/01/2022</a:t>
            </a:fld>
            <a:endParaRPr lang="en-GB"/>
          </a:p>
        </p:txBody>
      </p:sp>
      <p:sp>
        <p:nvSpPr>
          <p:cNvPr id="17" name="Slide Number Placeholder 16"/>
          <p:cNvSpPr>
            <a:spLocks noGrp="1"/>
          </p:cNvSpPr>
          <p:nvPr>
            <p:ph type="sldNum" sz="quarter" idx="11"/>
          </p:nvPr>
        </p:nvSpPr>
        <p:spPr/>
        <p:txBody>
          <a:bodyPr/>
          <a:lstStyle/>
          <a:p>
            <a:fld id="{63C4CC27-878C-4995-B2EC-C5E28B46EAC4}"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63C4CC27-878C-4995-B2EC-C5E28B46EAC4}"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A553F1EF-0C40-4987-AEB7-4147AB722D7F}" type="datetimeFigureOut">
              <a:rPr lang="en-GB" smtClean="0"/>
              <a:t>22/01/2022</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sz="2800" dirty="0" smtClean="0"/>
              <a:t>H.L.A. Hart </a:t>
            </a:r>
            <a:endParaRPr lang="en-GB" sz="2800" dirty="0"/>
          </a:p>
        </p:txBody>
      </p:sp>
      <p:sp>
        <p:nvSpPr>
          <p:cNvPr id="2" name="Title 1"/>
          <p:cNvSpPr>
            <a:spLocks noGrp="1"/>
          </p:cNvSpPr>
          <p:nvPr>
            <p:ph type="title"/>
          </p:nvPr>
        </p:nvSpPr>
        <p:spPr>
          <a:xfrm>
            <a:off x="2438400" y="1447800"/>
            <a:ext cx="3962400" cy="1909192"/>
          </a:xfrm>
        </p:spPr>
        <p:txBody>
          <a:bodyPr>
            <a:normAutofit/>
          </a:bodyPr>
          <a:lstStyle/>
          <a:p>
            <a:r>
              <a:rPr lang="en-GB" sz="3200" dirty="0" smtClean="0"/>
              <a:t>ANALYTICAL SCHOOL</a:t>
            </a:r>
            <a:endParaRPr lang="en-GB" sz="3200" dirty="0"/>
          </a:p>
        </p:txBody>
      </p:sp>
    </p:spTree>
    <p:extLst>
      <p:ext uri="{BB962C8B-B14F-4D97-AF65-F5344CB8AC3E}">
        <p14:creationId xmlns:p14="http://schemas.microsoft.com/office/powerpoint/2010/main" val="2609037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19672" y="457200"/>
            <a:ext cx="6048672" cy="5636096"/>
          </a:xfrm>
        </p:spPr>
        <p:txBody>
          <a:bodyPr/>
          <a:lstStyle/>
          <a:p>
            <a:r>
              <a:rPr lang="en-GB" dirty="0" smtClean="0"/>
              <a:t>INTRODUCTION</a:t>
            </a:r>
          </a:p>
          <a:p>
            <a:r>
              <a:rPr lang="en-GB" dirty="0" smtClean="0"/>
              <a:t>HART’S CONCEPT OF LAW</a:t>
            </a:r>
          </a:p>
          <a:p>
            <a:endParaRPr lang="en-GB" dirty="0" smtClean="0"/>
          </a:p>
          <a:p>
            <a:endParaRPr lang="en-GB" dirty="0" smtClean="0"/>
          </a:p>
          <a:p>
            <a:endParaRPr lang="en-GB" dirty="0"/>
          </a:p>
        </p:txBody>
      </p:sp>
    </p:spTree>
    <p:extLst>
      <p:ext uri="{BB962C8B-B14F-4D97-AF65-F5344CB8AC3E}">
        <p14:creationId xmlns:p14="http://schemas.microsoft.com/office/powerpoint/2010/main" val="219199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075240" cy="5714999"/>
          </a:xfrm>
        </p:spPr>
        <p:txBody>
          <a:bodyPr>
            <a:normAutofit fontScale="85000" lnSpcReduction="10000"/>
          </a:bodyPr>
          <a:lstStyle/>
          <a:p>
            <a:pPr marL="0" indent="0">
              <a:buNone/>
            </a:pPr>
            <a:r>
              <a:rPr lang="en-GB" sz="3300" b="1" dirty="0" smtClean="0"/>
              <a:t>INTRODUCTION</a:t>
            </a:r>
          </a:p>
          <a:p>
            <a:endParaRPr lang="en-GB" dirty="0" smtClean="0"/>
          </a:p>
          <a:p>
            <a:pPr algn="just"/>
            <a:r>
              <a:rPr lang="en-GB" dirty="0" smtClean="0"/>
              <a:t>Hart </a:t>
            </a:r>
            <a:r>
              <a:rPr lang="en-GB" dirty="0"/>
              <a:t>liked Austin's theory of a sovereign, but claimed that Austin's Command Theory failed in several important respects. In the book The Concept of Law, Hart outlined several key </a:t>
            </a:r>
            <a:r>
              <a:rPr lang="en-GB" dirty="0" smtClean="0"/>
              <a:t>points. Among </a:t>
            </a:r>
            <a:r>
              <a:rPr lang="en-GB" dirty="0"/>
              <a:t>the many ideas developed in this book </a:t>
            </a:r>
            <a:r>
              <a:rPr lang="en-GB" dirty="0" smtClean="0"/>
              <a:t>are:</a:t>
            </a:r>
          </a:p>
          <a:p>
            <a:pPr algn="just"/>
            <a:r>
              <a:rPr lang="en-GB" dirty="0" smtClean="0"/>
              <a:t>A </a:t>
            </a:r>
            <a:r>
              <a:rPr lang="en-GB" dirty="0"/>
              <a:t>critique of John Austin's theory that law is the command of the sovereign enforced by the threat of </a:t>
            </a:r>
            <a:r>
              <a:rPr lang="en-GB" dirty="0" smtClean="0"/>
              <a:t>punishment.</a:t>
            </a:r>
          </a:p>
          <a:p>
            <a:pPr algn="just"/>
            <a:r>
              <a:rPr lang="en-GB" dirty="0" smtClean="0"/>
              <a:t>A </a:t>
            </a:r>
            <a:r>
              <a:rPr lang="en-GB" dirty="0"/>
              <a:t>distinction between the internal and external considerations of law and rules, close to (and influenced by) Max Weber's distinction between the sociological and the legal perspectives of </a:t>
            </a:r>
            <a:r>
              <a:rPr lang="en-GB" dirty="0" smtClean="0"/>
              <a:t>law.</a:t>
            </a:r>
          </a:p>
          <a:p>
            <a:pPr algn="just"/>
            <a:r>
              <a:rPr lang="en-GB" dirty="0" smtClean="0"/>
              <a:t>A </a:t>
            </a:r>
            <a:r>
              <a:rPr lang="en-GB" dirty="0"/>
              <a:t>distinction between primary and secondary legal rules, such that a primary rule governs conduct, such as criminal law, and secondary rules that govern the procedural methods by which primary rules are enforced, prosecuted and so on. Hart specifically enumerates three secondary rules; they </a:t>
            </a:r>
            <a:r>
              <a:rPr lang="en-GB" dirty="0" smtClean="0"/>
              <a:t>are:</a:t>
            </a:r>
          </a:p>
          <a:p>
            <a:pPr algn="just"/>
            <a:r>
              <a:rPr lang="en-GB" dirty="0" smtClean="0"/>
              <a:t>The </a:t>
            </a:r>
            <a:r>
              <a:rPr lang="en-GB" dirty="0"/>
              <a:t>Rule of Recognition, the rule by which any member of society may check to discover what the primary rules of the society are. In a simple society, Hart states, the recognition rule might only be what is written in a sacred book or what is said by a ruler. Hart claimed the concept of rule of recognition as an evolution from Hans </a:t>
            </a:r>
            <a:r>
              <a:rPr lang="en-GB" dirty="0" err="1"/>
              <a:t>Kelsen's</a:t>
            </a:r>
            <a:r>
              <a:rPr lang="en-GB" dirty="0"/>
              <a:t> "</a:t>
            </a:r>
            <a:r>
              <a:rPr lang="en-GB" dirty="0" err="1"/>
              <a:t>Grundnorm</a:t>
            </a:r>
            <a:r>
              <a:rPr lang="en-GB" dirty="0"/>
              <a:t>", or "basic norm</a:t>
            </a:r>
            <a:r>
              <a:rPr lang="en-GB" dirty="0" smtClean="0"/>
              <a:t>.“</a:t>
            </a:r>
          </a:p>
          <a:p>
            <a:pPr algn="just"/>
            <a:r>
              <a:rPr lang="en-GB" dirty="0" smtClean="0"/>
              <a:t>The </a:t>
            </a:r>
            <a:r>
              <a:rPr lang="en-GB" dirty="0"/>
              <a:t>Rule of Change, the rule by which existing primary rules might be created, altered or </a:t>
            </a:r>
            <a:r>
              <a:rPr lang="en-GB" dirty="0" smtClean="0"/>
              <a:t>deleted.</a:t>
            </a:r>
          </a:p>
          <a:p>
            <a:pPr algn="just"/>
            <a:r>
              <a:rPr lang="en-GB" dirty="0" smtClean="0"/>
              <a:t>The </a:t>
            </a:r>
            <a:r>
              <a:rPr lang="en-GB" dirty="0"/>
              <a:t>Rule of Adjudication, the rule by which the society might determine when a rule has been violated and prescribe a </a:t>
            </a:r>
            <a:r>
              <a:rPr lang="en-GB" dirty="0" smtClean="0"/>
              <a:t>remedy.</a:t>
            </a:r>
          </a:p>
          <a:p>
            <a:pPr algn="just"/>
            <a:r>
              <a:rPr lang="en-GB" dirty="0" smtClean="0"/>
              <a:t>A </a:t>
            </a:r>
            <a:r>
              <a:rPr lang="en-GB" dirty="0"/>
              <a:t>late reply (1994 Edition) to Ronald </a:t>
            </a:r>
            <a:r>
              <a:rPr lang="en-GB" dirty="0" err="1"/>
              <a:t>Dworkin</a:t>
            </a:r>
            <a:r>
              <a:rPr lang="en-GB" dirty="0"/>
              <a:t>, who criticized legal positivism in general and especially Hart's account of law in Taking Rights Seriously (1977), A Matter of Principle (1985), and Law's Empire (1986).</a:t>
            </a:r>
            <a:endParaRPr lang="en-GB" dirty="0"/>
          </a:p>
        </p:txBody>
      </p:sp>
    </p:spTree>
    <p:extLst>
      <p:ext uri="{BB962C8B-B14F-4D97-AF65-F5344CB8AC3E}">
        <p14:creationId xmlns:p14="http://schemas.microsoft.com/office/powerpoint/2010/main" val="2328454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268760"/>
            <a:ext cx="381642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https://image.slidesharecdn.com/analyticalpositivism-170625125850/95/analytical-positivism-3-638.jpg?cb=14983956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268761"/>
            <a:ext cx="4032448"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770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analytical-positivism-4-63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4118" y="620688"/>
            <a:ext cx="6752257" cy="5544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4774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1196752"/>
            <a:ext cx="4392488"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96752"/>
            <a:ext cx="404279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0345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196752"/>
            <a:ext cx="3863280"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035" y="1196751"/>
            <a:ext cx="4046587" cy="4248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87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484784"/>
            <a:ext cx="3657600"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149219"/>
            <a:ext cx="4334619"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438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344" y="1244263"/>
            <a:ext cx="3657600" cy="4465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262545"/>
            <a:ext cx="4492774" cy="444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02302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120</TotalTime>
  <Words>325</Words>
  <Application>Microsoft Office PowerPoint</Application>
  <PresentationFormat>On-screen Show (4:3)</PresentationFormat>
  <Paragraphs>15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Composite</vt:lpstr>
      <vt:lpstr>ANALYTICAL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ANALYTICAL SCHOOL</dc:title>
  <dc:creator>Administrator</dc:creator>
  <cp:lastModifiedBy>Administrator</cp:lastModifiedBy>
  <cp:revision>7</cp:revision>
  <dcterms:created xsi:type="dcterms:W3CDTF">2022-01-22T05:16:37Z</dcterms:created>
  <dcterms:modified xsi:type="dcterms:W3CDTF">2022-01-22T07:16:58Z</dcterms:modified>
</cp:coreProperties>
</file>