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1/22/2022</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9E29E33-B620-47F9-BB04-8846C2A5AFCC}" type="slidenum">
              <a:rPr kumimoji="0" lang="en-US" smtClean="0"/>
              <a:pPr eaLnBrk="1" latinLnBrk="0" hangingPunct="1"/>
              <a:t>‹#›</a:t>
            </a:fld>
            <a:endParaRPr kumimoji="0"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1/22/2022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9E29E33-B620-47F9-BB04-8846C2A5AFCC}"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1/22/2022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1/22/2022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1/22/2022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1/22/2022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1/22/2022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1/22/2022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a:p>
        </p:txBody>
      </p:sp>
      <p:sp>
        <p:nvSpPr>
          <p:cNvPr id="7" name="Slide Number Placeholder 6"/>
          <p:cNvSpPr>
            <a:spLocks noGrp="1"/>
          </p:cNvSpPr>
          <p:nvPr>
            <p:ph type="sldNum" sz="quarter" idx="12"/>
          </p:nvPr>
        </p:nvSpPr>
        <p:spPr>
          <a:xfrm>
            <a:off x="146304" y="6208776"/>
            <a:ext cx="457200" cy="457200"/>
          </a:xfrm>
        </p:spPr>
        <p:txBody>
          <a:bodyPr/>
          <a:lstStyle/>
          <a:p>
            <a:fld id="{69E29E33-B620-47F9-BB04-8846C2A5AFCC}" type="slidenum">
              <a:rPr kumimoji="0" lang="en-US" smtClean="0"/>
              <a:pPr eaLnBrk="1" latinLnBrk="0" hangingPunct="1"/>
              <a:t>‹#›</a:t>
            </a:fld>
            <a:endParaRPr kumimoji="0"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eaLnBrk="1" latinLnBrk="0" hangingPunct="1"/>
            <a:fld id="{7CB97365-EBCA-4027-87D5-99FC1D4DF0BB}" type="datetimeFigureOut">
              <a:rPr lang="en-US" smtClean="0"/>
              <a:pPr eaLnBrk="1" latinLnBrk="0" hangingPunct="1"/>
              <a:t>1/22/2022</a:t>
            </a:fld>
            <a:endParaRPr lang="en-US">
              <a:solidFill>
                <a:schemeClr val="tx1">
                  <a:shade val="50000"/>
                </a:schemeClr>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7021016" cy="3180928"/>
          </a:xfrm>
        </p:spPr>
        <p:txBody>
          <a:bodyPr>
            <a:normAutofit fontScale="92500" lnSpcReduction="20000"/>
          </a:bodyPr>
          <a:lstStyle/>
          <a:p>
            <a:r>
              <a:rPr lang="en-GB" dirty="0" smtClean="0"/>
              <a:t>Introduction</a:t>
            </a:r>
          </a:p>
          <a:p>
            <a:r>
              <a:rPr lang="en-GB" dirty="0" smtClean="0"/>
              <a:t>Pure Theory of Law</a:t>
            </a:r>
          </a:p>
          <a:p>
            <a:r>
              <a:rPr lang="en-GB" dirty="0"/>
              <a:t>Hierarchy of normative </a:t>
            </a:r>
            <a:r>
              <a:rPr lang="en-GB" dirty="0" smtClean="0"/>
              <a:t>relation</a:t>
            </a:r>
          </a:p>
          <a:p>
            <a:r>
              <a:rPr lang="en-GB" dirty="0"/>
              <a:t>Effectiveness and </a:t>
            </a:r>
            <a:r>
              <a:rPr lang="en-GB" dirty="0" smtClean="0"/>
              <a:t>Validity</a:t>
            </a:r>
          </a:p>
          <a:p>
            <a:r>
              <a:rPr lang="en-GB" dirty="0"/>
              <a:t>International law and </a:t>
            </a:r>
            <a:r>
              <a:rPr lang="en-GB" dirty="0" err="1" smtClean="0"/>
              <a:t>Kelson’s</a:t>
            </a:r>
            <a:r>
              <a:rPr lang="en-GB" dirty="0" smtClean="0"/>
              <a:t> theory</a:t>
            </a:r>
          </a:p>
          <a:p>
            <a:r>
              <a:rPr lang="en-GB" dirty="0" smtClean="0"/>
              <a:t>Application Of </a:t>
            </a:r>
            <a:r>
              <a:rPr lang="en-GB" dirty="0" err="1" smtClean="0"/>
              <a:t>Kelson’s</a:t>
            </a:r>
            <a:r>
              <a:rPr lang="en-GB" dirty="0" smtClean="0"/>
              <a:t> Theory In The Indian Scenario</a:t>
            </a:r>
          </a:p>
          <a:p>
            <a:r>
              <a:rPr lang="en-GB" dirty="0" smtClean="0"/>
              <a:t>Indian Case Analysis On </a:t>
            </a:r>
            <a:r>
              <a:rPr lang="en-GB" dirty="0" err="1" smtClean="0"/>
              <a:t>Kelsonian</a:t>
            </a:r>
            <a:r>
              <a:rPr lang="en-GB" dirty="0" smtClean="0"/>
              <a:t> Concept Of Law</a:t>
            </a:r>
          </a:p>
          <a:p>
            <a:r>
              <a:rPr lang="en-GB" dirty="0" smtClean="0"/>
              <a:t>Critical Evaluation</a:t>
            </a:r>
          </a:p>
          <a:p>
            <a:endParaRPr lang="en-GB" dirty="0"/>
          </a:p>
        </p:txBody>
      </p:sp>
      <p:sp>
        <p:nvSpPr>
          <p:cNvPr id="2" name="Title 1"/>
          <p:cNvSpPr>
            <a:spLocks noGrp="1"/>
          </p:cNvSpPr>
          <p:nvPr>
            <p:ph type="ctrTitle"/>
          </p:nvPr>
        </p:nvSpPr>
        <p:spPr/>
        <p:txBody>
          <a:bodyPr/>
          <a:lstStyle/>
          <a:p>
            <a:r>
              <a:rPr lang="en-GB" dirty="0" smtClean="0"/>
              <a:t>ANALYTICAL SCHOOL AND KELSON </a:t>
            </a:r>
            <a:endParaRPr lang="en-GB" dirty="0"/>
          </a:p>
        </p:txBody>
      </p:sp>
    </p:spTree>
    <p:extLst>
      <p:ext uri="{BB962C8B-B14F-4D97-AF65-F5344CB8AC3E}">
        <p14:creationId xmlns:p14="http://schemas.microsoft.com/office/powerpoint/2010/main" val="2565073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INDIAN CASE ANALYSIS ON KELSONIAN CONCEPT OF LAW</a:t>
            </a:r>
          </a:p>
        </p:txBody>
      </p:sp>
      <p:sp>
        <p:nvSpPr>
          <p:cNvPr id="3" name="Content Placeholder 2"/>
          <p:cNvSpPr>
            <a:spLocks noGrp="1"/>
          </p:cNvSpPr>
          <p:nvPr>
            <p:ph sz="quarter" idx="1"/>
          </p:nvPr>
        </p:nvSpPr>
        <p:spPr/>
        <p:txBody>
          <a:bodyPr>
            <a:normAutofit fontScale="92500" lnSpcReduction="20000"/>
          </a:bodyPr>
          <a:lstStyle/>
          <a:p>
            <a:pPr algn="just"/>
            <a:r>
              <a:rPr lang="en-GB" dirty="0"/>
              <a:t>In the case of </a:t>
            </a:r>
            <a:r>
              <a:rPr lang="en-GB" i="1" dirty="0"/>
              <a:t>A.K. </a:t>
            </a:r>
            <a:r>
              <a:rPr lang="en-GB" i="1" dirty="0" err="1"/>
              <a:t>Gopalan</a:t>
            </a:r>
            <a:r>
              <a:rPr lang="en-GB" i="1" dirty="0"/>
              <a:t> </a:t>
            </a:r>
            <a:r>
              <a:rPr lang="en-GB" dirty="0"/>
              <a:t>v/s </a:t>
            </a:r>
            <a:r>
              <a:rPr lang="en-GB" i="1" dirty="0"/>
              <a:t>State of Madras</a:t>
            </a:r>
            <a:r>
              <a:rPr lang="en-GB" dirty="0"/>
              <a:t>, </a:t>
            </a:r>
            <a:r>
              <a:rPr lang="en-GB" dirty="0" smtClean="0"/>
              <a:t> </a:t>
            </a:r>
            <a:r>
              <a:rPr lang="en-GB" dirty="0"/>
              <a:t>where it interpreted the expression, “the procedure established by law” in Article 21of the Constitution of India as any substantive or procedural provision of enacted law. </a:t>
            </a:r>
            <a:endParaRPr lang="en-GB" dirty="0" smtClean="0"/>
          </a:p>
          <a:p>
            <a:pPr algn="just"/>
            <a:r>
              <a:rPr lang="en-GB" dirty="0" smtClean="0"/>
              <a:t>However</a:t>
            </a:r>
            <a:r>
              <a:rPr lang="en-GB" dirty="0"/>
              <a:t>, in </a:t>
            </a:r>
            <a:r>
              <a:rPr lang="en-GB" i="1" dirty="0" err="1"/>
              <a:t>Maneka</a:t>
            </a:r>
            <a:r>
              <a:rPr lang="en-GB" i="1" dirty="0"/>
              <a:t> Gandhi </a:t>
            </a:r>
            <a:r>
              <a:rPr lang="en-GB" dirty="0"/>
              <a:t>v/s </a:t>
            </a:r>
            <a:r>
              <a:rPr lang="en-GB" i="1" dirty="0"/>
              <a:t>Union of India</a:t>
            </a:r>
            <a:r>
              <a:rPr lang="en-GB" dirty="0"/>
              <a:t>, </a:t>
            </a:r>
            <a:r>
              <a:rPr lang="en-GB" dirty="0" smtClean="0"/>
              <a:t> </a:t>
            </a:r>
            <a:r>
              <a:rPr lang="en-GB" dirty="0"/>
              <a:t>the Supreme Court of India adopted an interpretation which brought Article 21 of the Constitution of India 25 into a concept of fairness, justness and reasonableness which is not there in the word of that </a:t>
            </a:r>
            <a:r>
              <a:rPr lang="en-GB" dirty="0" smtClean="0"/>
              <a:t>article.</a:t>
            </a:r>
          </a:p>
          <a:p>
            <a:pPr algn="just"/>
            <a:r>
              <a:rPr lang="en-GB" dirty="0" smtClean="0"/>
              <a:t>The </a:t>
            </a:r>
            <a:r>
              <a:rPr lang="en-GB" dirty="0"/>
              <a:t>meaning of the definition of </a:t>
            </a:r>
            <a:r>
              <a:rPr lang="en-GB" dirty="0" smtClean="0"/>
              <a:t>‘fair</a:t>
            </a:r>
            <a:r>
              <a:rPr lang="en-GB" dirty="0"/>
              <a:t>, just and </a:t>
            </a:r>
            <a:r>
              <a:rPr lang="en-GB" dirty="0" smtClean="0"/>
              <a:t>reasonable’ </a:t>
            </a:r>
            <a:r>
              <a:rPr lang="en-GB" dirty="0"/>
              <a:t>could vary from person to person and is a reflection of ideology of an individual which consideration if brought to bear upon the test of constitutional validity of particular statute liable to be struck down if it is not in conformity with the mental conception of an individual who is the judge.</a:t>
            </a:r>
          </a:p>
        </p:txBody>
      </p:sp>
    </p:spTree>
    <p:extLst>
      <p:ext uri="{BB962C8B-B14F-4D97-AF65-F5344CB8AC3E}">
        <p14:creationId xmlns:p14="http://schemas.microsoft.com/office/powerpoint/2010/main" val="2899396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en-GB" dirty="0" smtClean="0"/>
              <a:t>…</a:t>
            </a:r>
            <a:endParaRPr lang="en-GB" dirty="0"/>
          </a:p>
        </p:txBody>
      </p:sp>
      <p:sp>
        <p:nvSpPr>
          <p:cNvPr id="3" name="Content Placeholder 2"/>
          <p:cNvSpPr>
            <a:spLocks noGrp="1"/>
          </p:cNvSpPr>
          <p:nvPr>
            <p:ph sz="quarter" idx="1"/>
          </p:nvPr>
        </p:nvSpPr>
        <p:spPr>
          <a:xfrm>
            <a:off x="914400" y="1124744"/>
            <a:ext cx="7772400" cy="4895056"/>
          </a:xfrm>
        </p:spPr>
        <p:txBody>
          <a:bodyPr>
            <a:normAutofit lnSpcReduction="10000"/>
          </a:bodyPr>
          <a:lstStyle/>
          <a:p>
            <a:pPr algn="just"/>
            <a:r>
              <a:rPr lang="en-GB" dirty="0"/>
              <a:t>While A.K. </a:t>
            </a:r>
            <a:r>
              <a:rPr lang="en-GB" dirty="0" err="1"/>
              <a:t>Gopalan‟s</a:t>
            </a:r>
            <a:r>
              <a:rPr lang="en-GB" dirty="0"/>
              <a:t> case gave limitless power to the law maker, </a:t>
            </a:r>
            <a:r>
              <a:rPr lang="en-GB" dirty="0" err="1"/>
              <a:t>Kesavanda</a:t>
            </a:r>
            <a:r>
              <a:rPr lang="en-GB" dirty="0"/>
              <a:t> </a:t>
            </a:r>
            <a:r>
              <a:rPr lang="en-GB" dirty="0" err="1"/>
              <a:t>Bharati‟s</a:t>
            </a:r>
            <a:r>
              <a:rPr lang="en-GB" dirty="0"/>
              <a:t> case introduced the doctrine of basic structure according to which the term “amendment” in Article 368 of the Indian Constitution means addition or change within the contour of the preamble or the constitution but not replacement of the constitution or its basic foundation and structure. </a:t>
            </a:r>
            <a:endParaRPr lang="en-GB" dirty="0" smtClean="0"/>
          </a:p>
          <a:p>
            <a:pPr algn="just"/>
            <a:r>
              <a:rPr lang="en-GB" dirty="0" err="1" smtClean="0"/>
              <a:t>Kelsen‟s</a:t>
            </a:r>
            <a:r>
              <a:rPr lang="en-GB" dirty="0" smtClean="0"/>
              <a:t> </a:t>
            </a:r>
            <a:r>
              <a:rPr lang="en-GB" dirty="0"/>
              <a:t>Pure Theory provides the principle of judgement in </a:t>
            </a:r>
            <a:r>
              <a:rPr lang="en-GB" dirty="0" err="1"/>
              <a:t>Kesavananda</a:t>
            </a:r>
            <a:r>
              <a:rPr lang="en-GB" dirty="0"/>
              <a:t> </a:t>
            </a:r>
            <a:r>
              <a:rPr lang="en-GB" dirty="0" err="1"/>
              <a:t>Bharati</a:t>
            </a:r>
            <a:r>
              <a:rPr lang="en-GB" dirty="0"/>
              <a:t>, the </a:t>
            </a:r>
            <a:r>
              <a:rPr lang="en-GB" dirty="0" err="1"/>
              <a:t>Grund</a:t>
            </a:r>
            <a:r>
              <a:rPr lang="en-GB" dirty="0"/>
              <a:t> Norm cannot be replaced except by revolutionary methods. Basic structure is </a:t>
            </a:r>
            <a:r>
              <a:rPr lang="en-GB" dirty="0" err="1"/>
              <a:t>unamenable</a:t>
            </a:r>
            <a:r>
              <a:rPr lang="en-GB" dirty="0"/>
              <a:t>, limitless and indivisible like </a:t>
            </a:r>
            <a:r>
              <a:rPr lang="en-GB" dirty="0" err="1"/>
              <a:t>Austin‟s</a:t>
            </a:r>
            <a:r>
              <a:rPr lang="en-GB" dirty="0"/>
              <a:t> Sovereign. </a:t>
            </a:r>
            <a:r>
              <a:rPr lang="en-GB" dirty="0" err="1"/>
              <a:t>Kelsen‟s</a:t>
            </a:r>
            <a:r>
              <a:rPr lang="en-GB" dirty="0"/>
              <a:t> </a:t>
            </a:r>
            <a:r>
              <a:rPr lang="en-GB" dirty="0" err="1"/>
              <a:t>Grund</a:t>
            </a:r>
            <a:r>
              <a:rPr lang="en-GB" dirty="0"/>
              <a:t> Norm is alterable by changing the presupposition. </a:t>
            </a:r>
          </a:p>
        </p:txBody>
      </p:sp>
    </p:spTree>
    <p:extLst>
      <p:ext uri="{BB962C8B-B14F-4D97-AF65-F5344CB8AC3E}">
        <p14:creationId xmlns:p14="http://schemas.microsoft.com/office/powerpoint/2010/main" val="568406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CRITICAL EVALUATION</a:t>
            </a:r>
          </a:p>
        </p:txBody>
      </p:sp>
      <p:sp>
        <p:nvSpPr>
          <p:cNvPr id="3" name="Content Placeholder 2"/>
          <p:cNvSpPr>
            <a:spLocks noGrp="1"/>
          </p:cNvSpPr>
          <p:nvPr>
            <p:ph sz="quarter" idx="1"/>
          </p:nvPr>
        </p:nvSpPr>
        <p:spPr>
          <a:xfrm>
            <a:off x="914400" y="1447800"/>
            <a:ext cx="7772400" cy="5005536"/>
          </a:xfrm>
        </p:spPr>
        <p:txBody>
          <a:bodyPr>
            <a:normAutofit fontScale="85000" lnSpcReduction="20000"/>
          </a:bodyPr>
          <a:lstStyle/>
          <a:p>
            <a:pPr algn="just"/>
            <a:r>
              <a:rPr lang="en-GB" dirty="0"/>
              <a:t>Some writer criticized </a:t>
            </a:r>
            <a:r>
              <a:rPr lang="en-GB" dirty="0" err="1"/>
              <a:t>Kelsen‟s</a:t>
            </a:r>
            <a:r>
              <a:rPr lang="en-GB" dirty="0"/>
              <a:t> theory is not pure because the effectiveness of the </a:t>
            </a:r>
            <a:r>
              <a:rPr lang="en-GB" dirty="0" err="1"/>
              <a:t>Grund</a:t>
            </a:r>
            <a:r>
              <a:rPr lang="en-GB" dirty="0"/>
              <a:t> norms depends on sociological, political factors also. </a:t>
            </a:r>
            <a:r>
              <a:rPr lang="en-GB" dirty="0" err="1"/>
              <a:t>Kelsen</a:t>
            </a:r>
            <a:r>
              <a:rPr lang="en-GB" dirty="0"/>
              <a:t> pointed out that the </a:t>
            </a:r>
            <a:r>
              <a:rPr lang="en-GB" dirty="0" err="1"/>
              <a:t>Grund</a:t>
            </a:r>
            <a:r>
              <a:rPr lang="en-GB" dirty="0"/>
              <a:t> norm is presupposition that the constitution ought to be obeyed. Here </a:t>
            </a:r>
            <a:r>
              <a:rPr lang="en-GB" dirty="0" smtClean="0"/>
              <a:t>I  think </a:t>
            </a:r>
            <a:r>
              <a:rPr lang="en-GB" dirty="0"/>
              <a:t>that a constitution of a country is a political document and so the </a:t>
            </a:r>
            <a:r>
              <a:rPr lang="en-GB" dirty="0" err="1"/>
              <a:t>Grund</a:t>
            </a:r>
            <a:r>
              <a:rPr lang="en-GB" dirty="0"/>
              <a:t> norm is not pure.</a:t>
            </a:r>
          </a:p>
          <a:p>
            <a:pPr algn="just"/>
            <a:r>
              <a:rPr lang="en-GB" dirty="0" err="1"/>
              <a:t>Kelsen</a:t>
            </a:r>
            <a:r>
              <a:rPr lang="en-GB" dirty="0"/>
              <a:t> also pointed out that law should be kept-free from morality. A general question should be raised here, whether is it possible to keep law free from morality? </a:t>
            </a:r>
            <a:r>
              <a:rPr lang="en-GB" dirty="0" err="1"/>
              <a:t>Kelsen</a:t>
            </a:r>
            <a:r>
              <a:rPr lang="en-GB" dirty="0"/>
              <a:t> made emphasis in the effective of law and by this way he indirectly accepted the morality as a part of effectiveness. He also propounded that if „X‟ happens then „Y‟ ought to be happen by this proposition he also indirectly supported the value. Prof. Stone observes: „The social effects and question of justice excluded, though from all the side-doors and backdoors of his pyramid of norms, the front-door is wider open to both.‟ Prof. Laski says, „Granted its postulates, I believe the pure theory to be unanswerable but I believe also that its substance is an exercise in logic and not in life.‟ </a:t>
            </a:r>
          </a:p>
        </p:txBody>
      </p:sp>
    </p:spTree>
    <p:extLst>
      <p:ext uri="{BB962C8B-B14F-4D97-AF65-F5344CB8AC3E}">
        <p14:creationId xmlns:p14="http://schemas.microsoft.com/office/powerpoint/2010/main" val="2037314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lstStyle/>
          <a:p>
            <a:r>
              <a:rPr lang="en-GB" dirty="0" smtClean="0"/>
              <a:t>…</a:t>
            </a:r>
            <a:endParaRPr lang="en-GB" dirty="0"/>
          </a:p>
        </p:txBody>
      </p:sp>
      <p:sp>
        <p:nvSpPr>
          <p:cNvPr id="3" name="Content Placeholder 2"/>
          <p:cNvSpPr>
            <a:spLocks noGrp="1"/>
          </p:cNvSpPr>
          <p:nvPr>
            <p:ph sz="quarter" idx="1"/>
          </p:nvPr>
        </p:nvSpPr>
        <p:spPr>
          <a:xfrm>
            <a:off x="914400" y="1052736"/>
            <a:ext cx="7772400" cy="4967064"/>
          </a:xfrm>
        </p:spPr>
        <p:txBody>
          <a:bodyPr>
            <a:normAutofit fontScale="92500"/>
          </a:bodyPr>
          <a:lstStyle/>
          <a:p>
            <a:r>
              <a:rPr lang="en-GB" dirty="0"/>
              <a:t>One of the great drawback of </a:t>
            </a:r>
            <a:r>
              <a:rPr lang="en-GB" dirty="0" err="1"/>
              <a:t>Kelsen‟s</a:t>
            </a:r>
            <a:r>
              <a:rPr lang="en-GB" dirty="0"/>
              <a:t> theory that he did not make any kind of the measure regarding the effectiveness. There is no demarcating line under the idea of effectiveness. </a:t>
            </a:r>
            <a:r>
              <a:rPr lang="en-GB" dirty="0" err="1"/>
              <a:t>Kelsen</a:t>
            </a:r>
            <a:r>
              <a:rPr lang="en-GB" dirty="0"/>
              <a:t> drew no distinction between effectiveness which makes people obliged to obey and effectiveness which makes people under an obligation to do so</a:t>
            </a:r>
            <a:r>
              <a:rPr lang="en-GB" dirty="0" smtClean="0"/>
              <a:t>.</a:t>
            </a:r>
          </a:p>
          <a:p>
            <a:r>
              <a:rPr lang="en-GB" dirty="0"/>
              <a:t>In </a:t>
            </a:r>
            <a:r>
              <a:rPr lang="en-GB" dirty="0" err="1"/>
              <a:t>Kelsen</a:t>
            </a:r>
            <a:r>
              <a:rPr lang="en-GB" dirty="0"/>
              <a:t> theory it is significant that the state is just like a set of human behaviour and set of social compulsion. But in reality a state is constituted by territory, independent government, population and ability to enter into relation to any other state but he over looked this points. He tried to put the idea that the state and legal orders are identical but all legal ordered is not state like highly decentralized ordered such as in primitive communities. </a:t>
            </a:r>
            <a:endParaRPr lang="en-GB" dirty="0" smtClean="0"/>
          </a:p>
          <a:p>
            <a:endParaRPr lang="en-GB" dirty="0"/>
          </a:p>
        </p:txBody>
      </p:sp>
    </p:spTree>
    <p:extLst>
      <p:ext uri="{BB962C8B-B14F-4D97-AF65-F5344CB8AC3E}">
        <p14:creationId xmlns:p14="http://schemas.microsoft.com/office/powerpoint/2010/main" val="108620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rmAutofit fontScale="90000"/>
          </a:bodyPr>
          <a:lstStyle/>
          <a:p>
            <a:r>
              <a:rPr lang="en-GB" dirty="0" smtClean="0"/>
              <a:t>…</a:t>
            </a:r>
            <a:endParaRPr lang="en-GB" dirty="0"/>
          </a:p>
        </p:txBody>
      </p:sp>
      <p:sp>
        <p:nvSpPr>
          <p:cNvPr id="3" name="Content Placeholder 2"/>
          <p:cNvSpPr>
            <a:spLocks noGrp="1"/>
          </p:cNvSpPr>
          <p:nvPr>
            <p:ph sz="quarter" idx="1"/>
          </p:nvPr>
        </p:nvSpPr>
        <p:spPr>
          <a:xfrm>
            <a:off x="914400" y="908720"/>
            <a:ext cx="7772400" cy="5111080"/>
          </a:xfrm>
        </p:spPr>
        <p:txBody>
          <a:bodyPr>
            <a:normAutofit fontScale="92500" lnSpcReduction="10000"/>
          </a:bodyPr>
          <a:lstStyle/>
          <a:p>
            <a:r>
              <a:rPr lang="en-GB" dirty="0"/>
              <a:t>The pure theory is demanded that a </a:t>
            </a:r>
            <a:r>
              <a:rPr lang="en-GB" dirty="0" err="1"/>
              <a:t>Grund</a:t>
            </a:r>
            <a:r>
              <a:rPr lang="en-GB" dirty="0"/>
              <a:t> norm be discovered, if there are conflicting possibilities then there are no guidance in choosing between them. But in the aspect of international laws there are two </a:t>
            </a:r>
            <a:r>
              <a:rPr lang="en-GB" dirty="0" err="1"/>
              <a:t>Grund</a:t>
            </a:r>
            <a:r>
              <a:rPr lang="en-GB" dirty="0"/>
              <a:t> norm one is supreme municipal system and another is supreme international system. So here are two conflicting supremacy and then the </a:t>
            </a:r>
            <a:r>
              <a:rPr lang="en-GB" dirty="0" err="1"/>
              <a:t>Kelsen‟s</a:t>
            </a:r>
            <a:r>
              <a:rPr lang="en-GB" dirty="0"/>
              <a:t> theory is failure to give the guidance regarding the conflicting </a:t>
            </a:r>
            <a:r>
              <a:rPr lang="en-GB" dirty="0" err="1"/>
              <a:t>Grund</a:t>
            </a:r>
            <a:r>
              <a:rPr lang="en-GB" dirty="0"/>
              <a:t> norm</a:t>
            </a:r>
            <a:r>
              <a:rPr lang="en-GB" dirty="0" smtClean="0"/>
              <a:t>.</a:t>
            </a:r>
          </a:p>
          <a:p>
            <a:r>
              <a:rPr lang="en-GB" dirty="0" err="1"/>
              <a:t>Kelsen‟s</a:t>
            </a:r>
            <a:r>
              <a:rPr lang="en-GB" dirty="0"/>
              <a:t> theory over the international law can be criticized by this manner that international law is based on, </a:t>
            </a:r>
            <a:r>
              <a:rPr lang="en-GB" dirty="0" err="1"/>
              <a:t>pacta</a:t>
            </a:r>
            <a:r>
              <a:rPr lang="en-GB" dirty="0"/>
              <a:t> suntan </a:t>
            </a:r>
            <a:r>
              <a:rPr lang="en-GB" dirty="0" err="1"/>
              <a:t>servanda</a:t>
            </a:r>
            <a:r>
              <a:rPr lang="en-GB" dirty="0"/>
              <a:t>‟. It is the matter of custom, good faith, ethics etc. but </a:t>
            </a:r>
            <a:r>
              <a:rPr lang="en-GB" dirty="0" err="1"/>
              <a:t>Kelsen</a:t>
            </a:r>
            <a:r>
              <a:rPr lang="en-GB" dirty="0"/>
              <a:t> tried to keep law separate from ethics and custom and so his theory is not a pure theory</a:t>
            </a:r>
            <a:r>
              <a:rPr lang="en-GB" dirty="0" smtClean="0"/>
              <a:t>.</a:t>
            </a:r>
          </a:p>
          <a:p>
            <a:r>
              <a:rPr lang="en-GB" dirty="0"/>
              <a:t>Regarding the sanction under international law that is the war and reprisal is also under the custom. </a:t>
            </a:r>
          </a:p>
        </p:txBody>
      </p:sp>
    </p:spTree>
    <p:extLst>
      <p:ext uri="{BB962C8B-B14F-4D97-AF65-F5344CB8AC3E}">
        <p14:creationId xmlns:p14="http://schemas.microsoft.com/office/powerpoint/2010/main" val="3050578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a:t>According to the sociological jurist law is not a norm but social facts. On the other hand the historical school thinks that law is custom but not the norms. </a:t>
            </a:r>
            <a:endParaRPr lang="en-GB" dirty="0" smtClean="0"/>
          </a:p>
          <a:p>
            <a:endParaRPr lang="en-GB" dirty="0" smtClean="0"/>
          </a:p>
          <a:p>
            <a:r>
              <a:rPr lang="en-GB" dirty="0" err="1" smtClean="0"/>
              <a:t>Friedmann</a:t>
            </a:r>
            <a:r>
              <a:rPr lang="en-GB" dirty="0" smtClean="0"/>
              <a:t> </a:t>
            </a:r>
            <a:r>
              <a:rPr lang="en-GB" dirty="0"/>
              <a:t>states – </a:t>
            </a:r>
            <a:endParaRPr lang="en-GB" dirty="0" smtClean="0"/>
          </a:p>
          <a:p>
            <a:pPr marL="0" indent="0">
              <a:buNone/>
            </a:pPr>
            <a:endParaRPr lang="en-GB" dirty="0" smtClean="0"/>
          </a:p>
          <a:p>
            <a:pPr marL="0" indent="0" algn="ctr">
              <a:buNone/>
            </a:pPr>
            <a:r>
              <a:rPr lang="en-GB" dirty="0" smtClean="0"/>
              <a:t>“</a:t>
            </a:r>
            <a:r>
              <a:rPr lang="en-GB" i="1" dirty="0"/>
              <a:t>The merciless way in which </a:t>
            </a:r>
            <a:r>
              <a:rPr lang="en-GB" i="1" dirty="0" err="1"/>
              <a:t>Kelsen</a:t>
            </a:r>
            <a:r>
              <a:rPr lang="en-GB" i="1" dirty="0"/>
              <a:t> has uncovered the political ideology hidden in the theories which profess to state objective truth has had a very wholesome effect on the whole field of legal theory. Hardly a branch of it, whether natural law theories, theories of international laws, or corporate personality of public and private law has remained untouched. Even the bitterest of the Vienna School have concluded that it has forced legal theory to reconsider its position.</a:t>
            </a:r>
            <a:r>
              <a:rPr lang="en-GB" dirty="0"/>
              <a:t>” </a:t>
            </a:r>
          </a:p>
        </p:txBody>
      </p:sp>
    </p:spTree>
    <p:extLst>
      <p:ext uri="{BB962C8B-B14F-4D97-AF65-F5344CB8AC3E}">
        <p14:creationId xmlns:p14="http://schemas.microsoft.com/office/powerpoint/2010/main" val="268739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Times New Roman" pitchFamily="18" charset="0"/>
                <a:cs typeface="Times New Roman" pitchFamily="18" charset="0"/>
              </a:rPr>
              <a:t>Introduction</a:t>
            </a:r>
            <a:endParaRPr lang="en-GB" u="sng"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85000" lnSpcReduction="20000"/>
          </a:bodyPr>
          <a:lstStyle/>
          <a:p>
            <a:pPr algn="just"/>
            <a:r>
              <a:rPr lang="en-GB" dirty="0" err="1"/>
              <a:t>Kelsen</a:t>
            </a:r>
            <a:r>
              <a:rPr lang="en-GB" dirty="0"/>
              <a:t>, an analytical jurist, in his „Pure Theory of Law says,‟ Law is the norm which stipulates sanction. </a:t>
            </a:r>
            <a:r>
              <a:rPr lang="en-GB" dirty="0" err="1"/>
              <a:t>Kelsen‟s</a:t>
            </a:r>
            <a:r>
              <a:rPr lang="en-GB" dirty="0"/>
              <a:t> „Pure Theory‟ is about the „hierarchy of norms. He also says about the normative behaviour which takes validity from the „Ground norm‟. </a:t>
            </a:r>
            <a:endParaRPr lang="en-GB" dirty="0" smtClean="0"/>
          </a:p>
          <a:p>
            <a:pPr algn="just"/>
            <a:r>
              <a:rPr lang="en-GB" dirty="0" smtClean="0"/>
              <a:t>In </a:t>
            </a:r>
            <a:r>
              <a:rPr lang="en-GB" dirty="0"/>
              <a:t>his „Pure Theory of Law‟ says </a:t>
            </a:r>
            <a:r>
              <a:rPr lang="en-GB" dirty="0" err="1"/>
              <a:t>Kelsen</a:t>
            </a:r>
            <a:r>
              <a:rPr lang="en-GB" dirty="0"/>
              <a:t>, that law should be kept pure from extra legal affairs. But Prof. H.L.A. Hart propounded that law is Union of „Primary and Secondary Rules‟. He also said about the minimum content of morality within the framework of Analytical School. Here </a:t>
            </a:r>
            <a:r>
              <a:rPr lang="en-GB" dirty="0" err="1"/>
              <a:t>Kelsen</a:t>
            </a:r>
            <a:r>
              <a:rPr lang="en-GB" dirty="0"/>
              <a:t> established the normative character of law. On the other hand Hart gave emphasis on rule. It is core reality that Austin, </a:t>
            </a:r>
            <a:r>
              <a:rPr lang="en-GB" dirty="0" err="1"/>
              <a:t>Kelsen</a:t>
            </a:r>
            <a:r>
              <a:rPr lang="en-GB" dirty="0"/>
              <a:t> and Hart established the coercive character of law in different ways. </a:t>
            </a:r>
            <a:endParaRPr lang="en-GB" dirty="0" smtClean="0"/>
          </a:p>
          <a:p>
            <a:pPr algn="just"/>
            <a:r>
              <a:rPr lang="en-GB" dirty="0" smtClean="0"/>
              <a:t>The </a:t>
            </a:r>
            <a:r>
              <a:rPr lang="en-GB" dirty="0"/>
              <a:t>objective and scope of the topic is very wide. A set of behavioural norm is in every society. The normative behaviour control and regulate the human being. The pure theory is free from any extra-legal element and the sanction is also under the scope of the norms.</a:t>
            </a:r>
          </a:p>
        </p:txBody>
      </p:sp>
    </p:spTree>
    <p:extLst>
      <p:ext uri="{BB962C8B-B14F-4D97-AF65-F5344CB8AC3E}">
        <p14:creationId xmlns:p14="http://schemas.microsoft.com/office/powerpoint/2010/main" val="417182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Pure Theory of Law</a:t>
            </a:r>
            <a:endParaRPr lang="en-GB" dirty="0"/>
          </a:p>
        </p:txBody>
      </p:sp>
      <p:sp>
        <p:nvSpPr>
          <p:cNvPr id="3" name="Content Placeholder 2"/>
          <p:cNvSpPr>
            <a:spLocks noGrp="1"/>
          </p:cNvSpPr>
          <p:nvPr>
            <p:ph sz="quarter" idx="1"/>
          </p:nvPr>
        </p:nvSpPr>
        <p:spPr/>
        <p:txBody>
          <a:bodyPr>
            <a:normAutofit fontScale="62500" lnSpcReduction="20000"/>
          </a:bodyPr>
          <a:lstStyle/>
          <a:p>
            <a:pPr algn="just"/>
            <a:r>
              <a:rPr lang="en-GB" dirty="0"/>
              <a:t>Hans </a:t>
            </a:r>
            <a:r>
              <a:rPr lang="en-GB" dirty="0" err="1"/>
              <a:t>Kelsen</a:t>
            </a:r>
            <a:r>
              <a:rPr lang="en-GB" dirty="0"/>
              <a:t>, the jurist who belonged to the Vienna School, propounded the Pure Theory. He claimed that his theory is applicable to all places and all the times</a:t>
            </a:r>
            <a:r>
              <a:rPr lang="en-GB" dirty="0" smtClean="0"/>
              <a:t>. </a:t>
            </a:r>
            <a:r>
              <a:rPr lang="en-GB" dirty="0"/>
              <a:t>If it is observed minutely really </a:t>
            </a:r>
            <a:r>
              <a:rPr lang="en-GB" dirty="0" err="1"/>
              <a:t>Kelsen</a:t>
            </a:r>
            <a:r>
              <a:rPr lang="en-GB" dirty="0"/>
              <a:t> theory must get the universal acceptance. </a:t>
            </a:r>
            <a:endParaRPr lang="en-GB" dirty="0" smtClean="0"/>
          </a:p>
          <a:p>
            <a:pPr algn="just"/>
            <a:r>
              <a:rPr lang="en-GB" dirty="0" smtClean="0"/>
              <a:t>A </a:t>
            </a:r>
            <a:r>
              <a:rPr lang="en-GB" dirty="0"/>
              <a:t>theory of law must be free from ethics, politics, sociology, history </a:t>
            </a:r>
            <a:r>
              <a:rPr lang="en-GB" dirty="0" err="1"/>
              <a:t>etc</a:t>
            </a:r>
            <a:r>
              <a:rPr lang="en-GB" dirty="0"/>
              <a:t>; it must in other words be „Pure‟ (rein</a:t>
            </a:r>
            <a:r>
              <a:rPr lang="en-GB" dirty="0" smtClean="0"/>
              <a:t>).“Uncritically</a:t>
            </a:r>
            <a:r>
              <a:rPr lang="en-GB" dirty="0"/>
              <a:t>” he said, “the science of law has been mixed with the elements of psychological, sociology, ethics and political theory.” </a:t>
            </a:r>
            <a:endParaRPr lang="en-GB" dirty="0" smtClean="0"/>
          </a:p>
          <a:p>
            <a:pPr algn="just"/>
            <a:r>
              <a:rPr lang="en-GB" dirty="0" smtClean="0"/>
              <a:t>He </a:t>
            </a:r>
            <a:r>
              <a:rPr lang="en-GB" dirty="0"/>
              <a:t>sought to restore the purity of the law by isolating those components of the work of a lawyer or judge which may be identified as strictly “legal</a:t>
            </a:r>
            <a:r>
              <a:rPr lang="en-GB" dirty="0" smtClean="0"/>
              <a:t>.” </a:t>
            </a:r>
            <a:r>
              <a:rPr lang="en-GB" dirty="0" err="1"/>
              <a:t>Kelsen</a:t>
            </a:r>
            <a:r>
              <a:rPr lang="en-GB" dirty="0"/>
              <a:t> actually wants to make the law pure and that is why he tried to cleanse of all that is changeable and he is quite able to give this idea to search the justice. </a:t>
            </a:r>
            <a:r>
              <a:rPr lang="en-GB" dirty="0" err="1" smtClean="0"/>
              <a:t>Kelsen</a:t>
            </a:r>
            <a:r>
              <a:rPr lang="en-GB" dirty="0" smtClean="0"/>
              <a:t> </a:t>
            </a:r>
            <a:r>
              <a:rPr lang="en-GB" dirty="0"/>
              <a:t>does not bother about the morality, political and ideological value judgement. </a:t>
            </a:r>
            <a:endParaRPr lang="en-GB" dirty="0" smtClean="0"/>
          </a:p>
          <a:p>
            <a:pPr algn="just"/>
            <a:r>
              <a:rPr lang="en-GB" dirty="0" smtClean="0"/>
              <a:t>According </a:t>
            </a:r>
            <a:r>
              <a:rPr lang="en-GB" dirty="0"/>
              <a:t>to </a:t>
            </a:r>
            <a:r>
              <a:rPr lang="en-GB" dirty="0" err="1"/>
              <a:t>Kelsen‟s</a:t>
            </a:r>
            <a:r>
              <a:rPr lang="en-GB" dirty="0"/>
              <a:t> Pure theory of law, the objects of the science of law are those norms “which have the character of legal norm, which makes certain acts legal or illegal.” By the term norm, </a:t>
            </a:r>
            <a:r>
              <a:rPr lang="en-GB" dirty="0" err="1"/>
              <a:t>Kelsen</a:t>
            </a:r>
            <a:r>
              <a:rPr lang="en-GB" dirty="0"/>
              <a:t> means that “something ought to be or ought to happen, especially that a human being ought to behave in a certain way.” Finally laws being „ought‟ proposition, knowledge of law means a knowledge of „ought‟ i.e. norms and a norm is a proposition in hypothetical form: „if X happen, then Y ought to be happen.‟ </a:t>
            </a:r>
            <a:r>
              <a:rPr lang="en-GB" dirty="0" smtClean="0"/>
              <a:t> </a:t>
            </a:r>
          </a:p>
          <a:p>
            <a:pPr algn="just"/>
            <a:r>
              <a:rPr lang="en-GB" dirty="0" smtClean="0"/>
              <a:t>It </a:t>
            </a:r>
            <a:r>
              <a:rPr lang="en-GB" dirty="0"/>
              <a:t>is very much clear that </a:t>
            </a:r>
            <a:r>
              <a:rPr lang="en-GB" dirty="0" err="1"/>
              <a:t>Kelsen</a:t>
            </a:r>
            <a:r>
              <a:rPr lang="en-GB" dirty="0"/>
              <a:t> wants to say that law is depend on condition and consequence in a process of normative way. According </a:t>
            </a:r>
            <a:r>
              <a:rPr lang="en-GB" dirty="0" smtClean="0"/>
              <a:t> </a:t>
            </a:r>
            <a:r>
              <a:rPr lang="en-GB" dirty="0"/>
              <a:t>to the above discussion it is found that the element of sanction lies on the norms but not the psychological element. The legal norms are the valid norm and it is quite pure from extra-legal elements.</a:t>
            </a:r>
          </a:p>
          <a:p>
            <a:pPr algn="just"/>
            <a:endParaRPr lang="en-GB" dirty="0"/>
          </a:p>
        </p:txBody>
      </p:sp>
    </p:spTree>
    <p:extLst>
      <p:ext uri="{BB962C8B-B14F-4D97-AF65-F5344CB8AC3E}">
        <p14:creationId xmlns:p14="http://schemas.microsoft.com/office/powerpoint/2010/main" val="1321012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en-GB" dirty="0"/>
              <a:t>Hierarchy of </a:t>
            </a:r>
            <a:r>
              <a:rPr lang="en-GB" dirty="0" smtClean="0"/>
              <a:t>Normative Relation</a:t>
            </a:r>
            <a:endParaRPr lang="en-GB" dirty="0"/>
          </a:p>
        </p:txBody>
      </p:sp>
      <p:sp>
        <p:nvSpPr>
          <p:cNvPr id="3" name="Content Placeholder 2"/>
          <p:cNvSpPr>
            <a:spLocks noGrp="1"/>
          </p:cNvSpPr>
          <p:nvPr>
            <p:ph sz="quarter" idx="1"/>
          </p:nvPr>
        </p:nvSpPr>
        <p:spPr/>
        <p:txBody>
          <a:bodyPr>
            <a:normAutofit fontScale="85000" lnSpcReduction="20000"/>
          </a:bodyPr>
          <a:lstStyle/>
          <a:p>
            <a:pPr algn="just"/>
            <a:r>
              <a:rPr lang="en-GB" dirty="0"/>
              <a:t>The science of law to </a:t>
            </a:r>
            <a:r>
              <a:rPr lang="en-GB" dirty="0" err="1"/>
              <a:t>Kelsen</a:t>
            </a:r>
            <a:r>
              <a:rPr lang="en-GB" dirty="0"/>
              <a:t> is the knowledge of hierarchy of normative relation. He builds on </a:t>
            </a:r>
            <a:r>
              <a:rPr lang="en-GB" dirty="0" err="1"/>
              <a:t>Kant‟s</a:t>
            </a:r>
            <a:r>
              <a:rPr lang="en-GB" dirty="0"/>
              <a:t> theory of knowledge and extends the theoretical knowledge to law also.6 For </a:t>
            </a:r>
            <a:r>
              <a:rPr lang="en-GB" dirty="0" err="1"/>
              <a:t>Kelsen</a:t>
            </a:r>
            <a:r>
              <a:rPr lang="en-GB" dirty="0"/>
              <a:t> the law consists of norms: norms can not be derived from facts, but only from other norms. The relationship between norm is one of “imputation” not causality</a:t>
            </a:r>
            <a:r>
              <a:rPr lang="en-GB" dirty="0" smtClean="0"/>
              <a:t>.</a:t>
            </a:r>
          </a:p>
          <a:p>
            <a:pPr algn="just"/>
            <a:r>
              <a:rPr lang="en-GB" dirty="0"/>
              <a:t>According to </a:t>
            </a:r>
            <a:r>
              <a:rPr lang="en-GB" dirty="0" err="1"/>
              <a:t>Kelsen</a:t>
            </a:r>
            <a:r>
              <a:rPr lang="en-GB" dirty="0"/>
              <a:t>, a dynamic system is one in which fresh norm are constantly being created on the authority of original, or basic, norm, a Ground norm; a static system is one which is at rest in that the basic norm determines the content of those drives from it in additional to imparting validity to them</a:t>
            </a:r>
            <a:r>
              <a:rPr lang="en-GB" dirty="0" smtClean="0"/>
              <a:t>.</a:t>
            </a:r>
          </a:p>
          <a:p>
            <a:pPr algn="just"/>
            <a:r>
              <a:rPr lang="en-GB" dirty="0"/>
              <a:t>The </a:t>
            </a:r>
            <a:r>
              <a:rPr lang="en-GB" dirty="0" err="1" smtClean="0"/>
              <a:t>Grund</a:t>
            </a:r>
            <a:r>
              <a:rPr lang="en-GB" dirty="0" smtClean="0"/>
              <a:t> </a:t>
            </a:r>
            <a:r>
              <a:rPr lang="en-GB" dirty="0"/>
              <a:t>norm is the presupposition and the other norms get validity from the </a:t>
            </a:r>
            <a:r>
              <a:rPr lang="en-GB" dirty="0" err="1" smtClean="0"/>
              <a:t>Grund</a:t>
            </a:r>
            <a:r>
              <a:rPr lang="en-GB" dirty="0" smtClean="0"/>
              <a:t> </a:t>
            </a:r>
            <a:r>
              <a:rPr lang="en-GB" dirty="0"/>
              <a:t>norm. Every country has its own </a:t>
            </a:r>
            <a:r>
              <a:rPr lang="en-GB" dirty="0" err="1" smtClean="0"/>
              <a:t>Grund</a:t>
            </a:r>
            <a:r>
              <a:rPr lang="en-GB" dirty="0" smtClean="0"/>
              <a:t> </a:t>
            </a:r>
            <a:r>
              <a:rPr lang="en-GB" dirty="0"/>
              <a:t>norm from which the other norm is being originated. The </a:t>
            </a:r>
            <a:r>
              <a:rPr lang="en-GB" dirty="0" err="1" smtClean="0"/>
              <a:t>Grund</a:t>
            </a:r>
            <a:r>
              <a:rPr lang="en-GB" dirty="0" smtClean="0"/>
              <a:t> </a:t>
            </a:r>
            <a:r>
              <a:rPr lang="en-GB" dirty="0"/>
              <a:t>norm is the basic </a:t>
            </a:r>
            <a:r>
              <a:rPr lang="en-GB" dirty="0" smtClean="0"/>
              <a:t>norm</a:t>
            </a:r>
          </a:p>
          <a:p>
            <a:endParaRPr lang="en-GB" dirty="0"/>
          </a:p>
        </p:txBody>
      </p:sp>
    </p:spTree>
    <p:extLst>
      <p:ext uri="{BB962C8B-B14F-4D97-AF65-F5344CB8AC3E}">
        <p14:creationId xmlns:p14="http://schemas.microsoft.com/office/powerpoint/2010/main" val="336100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rmAutofit fontScale="90000"/>
          </a:bodyPr>
          <a:lstStyle/>
          <a:p>
            <a:r>
              <a:rPr lang="en-GB" dirty="0" smtClean="0"/>
              <a:t>…</a:t>
            </a:r>
            <a:endParaRPr lang="en-GB" dirty="0"/>
          </a:p>
        </p:txBody>
      </p:sp>
      <p:sp>
        <p:nvSpPr>
          <p:cNvPr id="3" name="Content Placeholder 2"/>
          <p:cNvSpPr>
            <a:spLocks noGrp="1"/>
          </p:cNvSpPr>
          <p:nvPr>
            <p:ph sz="quarter" idx="1"/>
          </p:nvPr>
        </p:nvSpPr>
        <p:spPr>
          <a:xfrm>
            <a:off x="914400" y="908720"/>
            <a:ext cx="7772400" cy="5111080"/>
          </a:xfrm>
        </p:spPr>
        <p:txBody>
          <a:bodyPr>
            <a:normAutofit fontScale="85000" lnSpcReduction="20000"/>
          </a:bodyPr>
          <a:lstStyle/>
          <a:p>
            <a:pPr algn="just"/>
            <a:r>
              <a:rPr lang="en-GB" dirty="0" err="1"/>
              <a:t>Kelsen</a:t>
            </a:r>
            <a:r>
              <a:rPr lang="en-GB" dirty="0"/>
              <a:t> recognized that the Ground norm need not be the same in every legal order, but a Ground norm of some kind there will always be, whether, </a:t>
            </a:r>
            <a:r>
              <a:rPr lang="en-GB" dirty="0" err="1"/>
              <a:t>eg</a:t>
            </a:r>
            <a:r>
              <a:rPr lang="en-GB" dirty="0"/>
              <a:t> a written constitution or the will of a dictator. The Ground norm is not the constitution, it is simply the presupposition, demanded by theory, that this constitution ought to be obeyed. Therefore, the Ground norm is always adopted to the prevailing state of affair. The Ground norm only imparts validity to the constitution and all other norm derived from </a:t>
            </a:r>
            <a:r>
              <a:rPr lang="en-GB" dirty="0" smtClean="0"/>
              <a:t>it.</a:t>
            </a:r>
          </a:p>
          <a:p>
            <a:pPr algn="just"/>
            <a:r>
              <a:rPr lang="en-GB" dirty="0"/>
              <a:t>The fact that in great Britain the fountain of validity rests with statute, precedent and immemorial customs does not contradict </a:t>
            </a:r>
            <a:r>
              <a:rPr lang="en-GB" dirty="0" err="1"/>
              <a:t>Kelsen‟s</a:t>
            </a:r>
            <a:r>
              <a:rPr lang="en-GB" dirty="0"/>
              <a:t> thesis, for what he contended was that a system cannot be found on conflicting Ground norms. In Britain there is no conflict between the authority of the crown of the Parliament, judicial precedent and customs, they takes precedence in that </a:t>
            </a:r>
            <a:r>
              <a:rPr lang="en-GB" dirty="0" smtClean="0"/>
              <a:t>order.</a:t>
            </a:r>
          </a:p>
          <a:p>
            <a:pPr algn="just"/>
            <a:r>
              <a:rPr lang="en-GB" dirty="0" err="1"/>
              <a:t>Kelsen</a:t>
            </a:r>
            <a:r>
              <a:rPr lang="en-GB" dirty="0"/>
              <a:t> distinguishes the legal norm and normal norm. Legal norm derives it validity from the external sources and the particular “ought” of the legal, as distinguish from the moral norm, is the sanction.</a:t>
            </a:r>
            <a:endParaRPr lang="en-GB" dirty="0" smtClean="0"/>
          </a:p>
          <a:p>
            <a:endParaRPr lang="en-GB" dirty="0"/>
          </a:p>
        </p:txBody>
      </p:sp>
    </p:spTree>
    <p:extLst>
      <p:ext uri="{BB962C8B-B14F-4D97-AF65-F5344CB8AC3E}">
        <p14:creationId xmlns:p14="http://schemas.microsoft.com/office/powerpoint/2010/main" val="1354099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en-GB" dirty="0" smtClean="0"/>
              <a:t>…</a:t>
            </a:r>
            <a:endParaRPr lang="en-GB" dirty="0"/>
          </a:p>
        </p:txBody>
      </p:sp>
      <p:sp>
        <p:nvSpPr>
          <p:cNvPr id="3" name="Content Placeholder 2"/>
          <p:cNvSpPr>
            <a:spLocks noGrp="1"/>
          </p:cNvSpPr>
          <p:nvPr>
            <p:ph sz="quarter" idx="1"/>
          </p:nvPr>
        </p:nvSpPr>
        <p:spPr>
          <a:xfrm>
            <a:off x="914400" y="1124744"/>
            <a:ext cx="7772400" cy="5184576"/>
          </a:xfrm>
        </p:spPr>
        <p:txBody>
          <a:bodyPr>
            <a:normAutofit fontScale="77500" lnSpcReduction="20000"/>
          </a:bodyPr>
          <a:lstStyle/>
          <a:p>
            <a:r>
              <a:rPr lang="en-GB" dirty="0" err="1"/>
              <a:t>Kelsen</a:t>
            </a:r>
            <a:r>
              <a:rPr lang="en-GB" dirty="0"/>
              <a:t> found the distinction between legal and other „</a:t>
            </a:r>
            <a:r>
              <a:rPr lang="en-GB" dirty="0" err="1"/>
              <a:t>oughts</a:t>
            </a:r>
            <a:r>
              <a:rPr lang="en-GB" dirty="0"/>
              <a:t>‟ in that the former backed by the force of the state, the preoccupation of law being with the prospect of disobedience rather than obedience. Thus, it is prescription of sanction that imparts significance to a norm, or putting it in another way, „Law is the primary norm, which stipulates the </a:t>
            </a:r>
            <a:r>
              <a:rPr lang="en-GB" dirty="0" smtClean="0"/>
              <a:t>sanction. </a:t>
            </a:r>
          </a:p>
          <a:p>
            <a:r>
              <a:rPr lang="en-GB" dirty="0" smtClean="0"/>
              <a:t>Only </a:t>
            </a:r>
            <a:r>
              <a:rPr lang="en-GB" dirty="0"/>
              <a:t>in this way </a:t>
            </a:r>
            <a:r>
              <a:rPr lang="en-GB" dirty="0" smtClean="0"/>
              <a:t>does, law </a:t>
            </a:r>
            <a:r>
              <a:rPr lang="en-GB" dirty="0"/>
              <a:t>arrive at its essential function. It is true that in the statement,‟ if a person does X, then Y ought to happen,‟ there is implicit the idea that a person ought not to do X if he wants to do avoid Y, i.e. not doing X is the effective means of avoiding Y. Yet the law is only invoked when X has been done. In this way a legal norm prescribes conduct by attaching sanction to contrary </a:t>
            </a:r>
            <a:r>
              <a:rPr lang="en-GB" dirty="0" smtClean="0"/>
              <a:t>behaviour.</a:t>
            </a:r>
          </a:p>
          <a:p>
            <a:r>
              <a:rPr lang="en-GB" dirty="0" err="1" smtClean="0"/>
              <a:t>Kelsen</a:t>
            </a:r>
            <a:r>
              <a:rPr lang="en-GB" dirty="0" smtClean="0"/>
              <a:t> </a:t>
            </a:r>
            <a:r>
              <a:rPr lang="en-GB" dirty="0"/>
              <a:t>although does not define law as a command. </a:t>
            </a:r>
            <a:r>
              <a:rPr lang="en-GB" dirty="0" err="1"/>
              <a:t>Kelsen</a:t>
            </a:r>
            <a:r>
              <a:rPr lang="en-GB" dirty="0"/>
              <a:t> is of the view that it introduce a psychological element into the theory of law should be „Pure‟. Yet law is a rule of conduct is like </a:t>
            </a:r>
            <a:r>
              <a:rPr lang="en-GB" dirty="0" err="1"/>
              <a:t>Austin‟s</a:t>
            </a:r>
            <a:r>
              <a:rPr lang="en-GB" dirty="0"/>
              <a:t> command whose validity is to be judge with reference to Ground norm. In this sense </a:t>
            </a:r>
            <a:r>
              <a:rPr lang="en-GB" dirty="0" err="1"/>
              <a:t>Kelsen</a:t>
            </a:r>
            <a:r>
              <a:rPr lang="en-GB" dirty="0"/>
              <a:t> is a positivist or empiricist for as Austin law of </a:t>
            </a:r>
            <a:r>
              <a:rPr lang="en-GB" dirty="0" smtClean="0"/>
              <a:t>command.</a:t>
            </a:r>
          </a:p>
          <a:p>
            <a:r>
              <a:rPr lang="en-GB" dirty="0" err="1" smtClean="0"/>
              <a:t>Kelsen</a:t>
            </a:r>
            <a:r>
              <a:rPr lang="en-GB" dirty="0" smtClean="0"/>
              <a:t> </a:t>
            </a:r>
            <a:r>
              <a:rPr lang="en-GB" dirty="0"/>
              <a:t>also asserts the identity of state and law. As a political organization state is a legal order and every state is governed by law. The expression “government of laws” is therefore pleonasm to </a:t>
            </a:r>
            <a:r>
              <a:rPr lang="en-GB" dirty="0" err="1"/>
              <a:t>Kelsen</a:t>
            </a:r>
            <a:r>
              <a:rPr lang="en-GB" dirty="0"/>
              <a:t>.</a:t>
            </a:r>
          </a:p>
        </p:txBody>
      </p:sp>
    </p:spTree>
    <p:extLst>
      <p:ext uri="{BB962C8B-B14F-4D97-AF65-F5344CB8AC3E}">
        <p14:creationId xmlns:p14="http://schemas.microsoft.com/office/powerpoint/2010/main" val="114900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Effectiveness and Validity</a:t>
            </a:r>
          </a:p>
        </p:txBody>
      </p:sp>
      <p:sp>
        <p:nvSpPr>
          <p:cNvPr id="3" name="Content Placeholder 2"/>
          <p:cNvSpPr>
            <a:spLocks noGrp="1"/>
          </p:cNvSpPr>
          <p:nvPr>
            <p:ph sz="quarter" idx="1"/>
          </p:nvPr>
        </p:nvSpPr>
        <p:spPr/>
        <p:txBody>
          <a:bodyPr>
            <a:normAutofit fontScale="92500"/>
          </a:bodyPr>
          <a:lstStyle/>
          <a:p>
            <a:pPr algn="just"/>
            <a:r>
              <a:rPr lang="en-GB" dirty="0" err="1" smtClean="0"/>
              <a:t>Kelsen’s</a:t>
            </a:r>
            <a:r>
              <a:rPr lang="en-GB" dirty="0" smtClean="0"/>
              <a:t> </a:t>
            </a:r>
            <a:r>
              <a:rPr lang="en-GB" dirty="0"/>
              <a:t>effectiveness is </a:t>
            </a:r>
            <a:r>
              <a:rPr lang="en-GB" dirty="0" smtClean="0"/>
              <a:t>Austin’s </a:t>
            </a:r>
            <a:r>
              <a:rPr lang="en-GB" dirty="0"/>
              <a:t>habitual obedience and something more than norm application by legal organs. Minimum of effectiveness is condition of validity for any norm to exist. Effectiveness means a norm is applied by legal organ and obeyed by subjects. Validity means in addition to application and obedience, the norm ought to be obeyed and applied</a:t>
            </a:r>
            <a:r>
              <a:rPr lang="en-GB" dirty="0" smtClean="0"/>
              <a:t>.</a:t>
            </a:r>
          </a:p>
          <a:p>
            <a:pPr algn="just"/>
            <a:r>
              <a:rPr lang="en-GB" dirty="0"/>
              <a:t>A single norm and a legal order as a whole cannot be regarded as valid, when they cease to be effective. Effectiveness is added to the fact of norm creation. A legal order does not lose validity because a single norm losses effectiveness. Accordingly a norm, which is never applied and obeyed, losses its </a:t>
            </a:r>
            <a:r>
              <a:rPr lang="en-GB" dirty="0" smtClean="0"/>
              <a:t>validity.</a:t>
            </a:r>
          </a:p>
          <a:p>
            <a:pPr algn="just"/>
            <a:endParaRPr lang="en-GB" dirty="0"/>
          </a:p>
        </p:txBody>
      </p:sp>
    </p:spTree>
    <p:extLst>
      <p:ext uri="{BB962C8B-B14F-4D97-AF65-F5344CB8AC3E}">
        <p14:creationId xmlns:p14="http://schemas.microsoft.com/office/powerpoint/2010/main" val="2656342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International law and </a:t>
            </a:r>
            <a:r>
              <a:rPr lang="en-GB" dirty="0" err="1"/>
              <a:t>Kelsen</a:t>
            </a:r>
            <a:r>
              <a:rPr lang="en-GB" dirty="0"/>
              <a:t> theory</a:t>
            </a:r>
          </a:p>
        </p:txBody>
      </p:sp>
      <p:sp>
        <p:nvSpPr>
          <p:cNvPr id="3" name="Content Placeholder 2"/>
          <p:cNvSpPr>
            <a:spLocks noGrp="1"/>
          </p:cNvSpPr>
          <p:nvPr>
            <p:ph sz="quarter" idx="1"/>
          </p:nvPr>
        </p:nvSpPr>
        <p:spPr/>
        <p:txBody>
          <a:bodyPr>
            <a:normAutofit fontScale="85000" lnSpcReduction="10000"/>
          </a:bodyPr>
          <a:lstStyle/>
          <a:p>
            <a:pPr algn="just"/>
            <a:r>
              <a:rPr lang="en-GB" dirty="0" err="1"/>
              <a:t>Kelsen</a:t>
            </a:r>
            <a:r>
              <a:rPr lang="en-GB" dirty="0"/>
              <a:t> tried to establish the supremacy of international law. On no point the weakness and limitations of his theory are more exposed than on this. It made him to run a number of inconsistencies. </a:t>
            </a:r>
            <a:r>
              <a:rPr lang="en-GB" dirty="0" err="1"/>
              <a:t>Kelsen</a:t>
            </a:r>
            <a:r>
              <a:rPr lang="en-GB" dirty="0"/>
              <a:t> is out to say that the International law should also be considered a “juridical order.” To remove the difficulty which arises by the fact that international law does not possess all characteristics of law, specially the </a:t>
            </a:r>
            <a:r>
              <a:rPr lang="en-GB" dirty="0" smtClean="0"/>
              <a:t>‘apparatus </a:t>
            </a:r>
            <a:r>
              <a:rPr lang="en-GB" dirty="0"/>
              <a:t>of compulsion,‟ he says that it is comparable to </a:t>
            </a:r>
            <a:r>
              <a:rPr lang="en-GB" dirty="0" smtClean="0"/>
              <a:t>‘primitive </a:t>
            </a:r>
            <a:r>
              <a:rPr lang="en-GB" dirty="0"/>
              <a:t>law</a:t>
            </a:r>
            <a:r>
              <a:rPr lang="en-GB" dirty="0" smtClean="0"/>
              <a:t>.’</a:t>
            </a:r>
          </a:p>
          <a:p>
            <a:pPr algn="just"/>
            <a:r>
              <a:rPr lang="en-GB" dirty="0"/>
              <a:t>As law in the beginning was in customary from without an adequate sanction and assumed the present from after a course of evolution, so the present international law is (like primitive law) in its early stage, and in future it will have all the characteristics which the modern law has so far as the „Ground norm‟ of International law is concerned, </a:t>
            </a:r>
            <a:r>
              <a:rPr lang="en-GB" dirty="0" err="1"/>
              <a:t>Kelsen</a:t>
            </a:r>
            <a:r>
              <a:rPr lang="en-GB" dirty="0"/>
              <a:t> points out that it is in „</a:t>
            </a:r>
            <a:r>
              <a:rPr lang="en-GB" dirty="0" err="1"/>
              <a:t>Pacta</a:t>
            </a:r>
            <a:r>
              <a:rPr lang="en-GB" dirty="0"/>
              <a:t> </a:t>
            </a:r>
            <a:r>
              <a:rPr lang="en-GB" dirty="0" err="1"/>
              <a:t>Sunta</a:t>
            </a:r>
            <a:r>
              <a:rPr lang="en-GB" dirty="0"/>
              <a:t> </a:t>
            </a:r>
            <a:r>
              <a:rPr lang="en-GB" dirty="0" err="1"/>
              <a:t>Servanda</a:t>
            </a:r>
            <a:r>
              <a:rPr lang="en-GB" dirty="0"/>
              <a:t>‟. He says that the sanctions of International Law are war and </a:t>
            </a:r>
            <a:r>
              <a:rPr lang="en-GB" dirty="0" smtClean="0"/>
              <a:t>reprisals.</a:t>
            </a:r>
          </a:p>
        </p:txBody>
      </p:sp>
    </p:spTree>
    <p:extLst>
      <p:ext uri="{BB962C8B-B14F-4D97-AF65-F5344CB8AC3E}">
        <p14:creationId xmlns:p14="http://schemas.microsoft.com/office/powerpoint/2010/main" val="3184063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APPLICATION OF KELSEN THEORY IN THE INDIAN SCENARIO</a:t>
            </a:r>
          </a:p>
        </p:txBody>
      </p:sp>
      <p:sp>
        <p:nvSpPr>
          <p:cNvPr id="3" name="Content Placeholder 2"/>
          <p:cNvSpPr>
            <a:spLocks noGrp="1"/>
          </p:cNvSpPr>
          <p:nvPr>
            <p:ph sz="quarter" idx="1"/>
          </p:nvPr>
        </p:nvSpPr>
        <p:spPr/>
        <p:txBody>
          <a:bodyPr>
            <a:normAutofit fontScale="92500" lnSpcReduction="20000"/>
          </a:bodyPr>
          <a:lstStyle/>
          <a:p>
            <a:pPr algn="just"/>
            <a:r>
              <a:rPr lang="en-GB" dirty="0"/>
              <a:t>The Indian people has their own philosophy. But if we look minutely, we can found that the </a:t>
            </a:r>
            <a:r>
              <a:rPr lang="en-GB" dirty="0" err="1"/>
              <a:t>Kelsen</a:t>
            </a:r>
            <a:r>
              <a:rPr lang="en-GB" dirty="0"/>
              <a:t> theory is in the Indian society as for example “Dharma</a:t>
            </a:r>
            <a:r>
              <a:rPr lang="en-GB" dirty="0" smtClean="0"/>
              <a:t>.”</a:t>
            </a:r>
          </a:p>
          <a:p>
            <a:pPr algn="just"/>
            <a:r>
              <a:rPr lang="en-GB" dirty="0"/>
              <a:t>„Dharma‟ consist of rule of daily routine. It gives a set of </a:t>
            </a:r>
            <a:r>
              <a:rPr lang="en-GB" dirty="0" err="1"/>
              <a:t>behavior</a:t>
            </a:r>
            <a:r>
              <a:rPr lang="en-GB" dirty="0"/>
              <a:t> to control the human society. We can say that Dharma is the </a:t>
            </a:r>
            <a:r>
              <a:rPr lang="en-GB" dirty="0" err="1"/>
              <a:t>Grund</a:t>
            </a:r>
            <a:r>
              <a:rPr lang="en-GB" dirty="0"/>
              <a:t> norm and other norm generates from the Dharma. </a:t>
            </a:r>
            <a:endParaRPr lang="en-GB" dirty="0" smtClean="0"/>
          </a:p>
          <a:p>
            <a:pPr algn="just"/>
            <a:r>
              <a:rPr lang="en-GB" dirty="0" smtClean="0"/>
              <a:t>Application </a:t>
            </a:r>
            <a:r>
              <a:rPr lang="en-GB" dirty="0"/>
              <a:t>of </a:t>
            </a:r>
            <a:r>
              <a:rPr lang="en-GB" dirty="0" err="1"/>
              <a:t>Kelsen‟s</a:t>
            </a:r>
            <a:r>
              <a:rPr lang="en-GB" dirty="0"/>
              <a:t> Pure Theory to the ancient Indian legal system and to British Indian legal system gives an insights into the fundamental difference between the two legal systems. The norm posited in the latter case is that we ought to obey the viceroy or governor-general, who was not responsive to Indian moral or cultural norm and ethos or to the public opinion. The position of such a norm make the entire system </a:t>
            </a:r>
            <a:r>
              <a:rPr lang="en-GB" dirty="0" err="1"/>
              <a:t>Austinian</a:t>
            </a:r>
            <a:r>
              <a:rPr lang="en-GB" dirty="0"/>
              <a:t> where under even the </a:t>
            </a:r>
            <a:r>
              <a:rPr lang="en-GB" dirty="0" err="1"/>
              <a:t>sovereign‟s</a:t>
            </a:r>
            <a:r>
              <a:rPr lang="en-GB" dirty="0"/>
              <a:t> caprice can become the law.</a:t>
            </a:r>
          </a:p>
        </p:txBody>
      </p:sp>
    </p:spTree>
    <p:extLst>
      <p:ext uri="{BB962C8B-B14F-4D97-AF65-F5344CB8AC3E}">
        <p14:creationId xmlns:p14="http://schemas.microsoft.com/office/powerpoint/2010/main" val="1257383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87</TotalTime>
  <Words>2634</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ANALYTICAL SCHOOL AND KELSON </vt:lpstr>
      <vt:lpstr>Introduction</vt:lpstr>
      <vt:lpstr>Pure Theory of Law</vt:lpstr>
      <vt:lpstr>Hierarchy of Normative Relation</vt:lpstr>
      <vt:lpstr>…</vt:lpstr>
      <vt:lpstr>…</vt:lpstr>
      <vt:lpstr>Effectiveness and Validity</vt:lpstr>
      <vt:lpstr>International law and Kelsen theory</vt:lpstr>
      <vt:lpstr>APPLICATION OF KELSEN THEORY IN THE INDIAN SCENARIO</vt:lpstr>
      <vt:lpstr>INDIAN CASE ANALYSIS ON KELSONIAN CONCEPT OF LAW</vt:lpstr>
      <vt:lpstr>…</vt:lpstr>
      <vt:lpstr>CRITICAL EVALUATION</vt:lpstr>
      <vt:lpstr>…</vt:lpstr>
      <vt:lpstr>…</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SCHOOL AND KELSON</dc:title>
  <dc:creator>Administrator</dc:creator>
  <cp:lastModifiedBy>Administrator</cp:lastModifiedBy>
  <cp:revision>6</cp:revision>
  <dcterms:created xsi:type="dcterms:W3CDTF">2022-01-22T03:32:34Z</dcterms:created>
  <dcterms:modified xsi:type="dcterms:W3CDTF">2022-01-22T04:59:49Z</dcterms:modified>
</cp:coreProperties>
</file>