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E7D381-4C0E-48F7-93EE-1491AE8EA7B9}"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D381-4C0E-48F7-93EE-1491AE8EA7B9}"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D381-4C0E-48F7-93EE-1491AE8EA7B9}"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D381-4C0E-48F7-93EE-1491AE8EA7B9}"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7D381-4C0E-48F7-93EE-1491AE8EA7B9}"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E7D381-4C0E-48F7-93EE-1491AE8EA7B9}"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E7D381-4C0E-48F7-93EE-1491AE8EA7B9}"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E7D381-4C0E-48F7-93EE-1491AE8EA7B9}" type="datetimeFigureOut">
              <a:rPr lang="en-US" smtClean="0"/>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7D381-4C0E-48F7-93EE-1491AE8EA7B9}" type="datetimeFigureOut">
              <a:rPr lang="en-US" smtClean="0"/>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7D381-4C0E-48F7-93EE-1491AE8EA7B9}"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7D381-4C0E-48F7-93EE-1491AE8EA7B9}"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357B2-6427-43D4-BB48-CEFAF52465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7D381-4C0E-48F7-93EE-1491AE8EA7B9}" type="datetimeFigureOut">
              <a:rPr lang="en-US" smtClean="0"/>
              <a:t>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357B2-6427-43D4-BB48-CEFAF52465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tudiousguy.com/american-realism-in-jurispruden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90599"/>
          </a:xfrm>
        </p:spPr>
        <p:txBody>
          <a:bodyPr/>
          <a:lstStyle/>
          <a:p>
            <a:r>
              <a:rPr lang="en-US" u="sng" dirty="0" smtClean="0">
                <a:latin typeface="Times New Roman" pitchFamily="18" charset="0"/>
                <a:cs typeface="Times New Roman" pitchFamily="18" charset="0"/>
              </a:rPr>
              <a:t>American Legal Realism </a:t>
            </a:r>
            <a:endParaRPr lang="en-US" u="sng"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1600200"/>
            <a:ext cx="6400800" cy="5029200"/>
          </a:xfrm>
        </p:spPr>
        <p:txBody>
          <a:bodyPr>
            <a:normAutofit fontScale="70000" lnSpcReduction="20000"/>
          </a:bodyPr>
          <a:lstStyle/>
          <a:p>
            <a:pPr algn="l" fontAlgn="base"/>
            <a:r>
              <a:rPr lang="en-US" dirty="0" smtClean="0">
                <a:latin typeface="Times New Roman" pitchFamily="18" charset="0"/>
                <a:cs typeface="Times New Roman" pitchFamily="18" charset="0"/>
                <a:hlinkClick r:id="rId2" tooltip="Introduction "/>
              </a:rPr>
              <a:t>Introduction</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What is American Realism? "/>
              </a:rPr>
              <a:t>What is American Realism?</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Definition of American Realism "/>
              </a:rPr>
              <a:t>Definition of American Realism</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Friedman "/>
              </a:rPr>
              <a:t>Friedman</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Roscoe Pound "/>
              </a:rPr>
              <a:t>Roscoe Pound</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History of American Realism"/>
              </a:rPr>
              <a:t>History of American Realism</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Scandinavian Realism"/>
              </a:rPr>
              <a:t>Scandinavian Realism</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American Realism "/>
              </a:rPr>
              <a:t>American Realism</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The Movement of American Realism "/>
              </a:rPr>
              <a:t>The Movement of American Realism</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Characteristics of American Realism"/>
              </a:rPr>
              <a:t>Characteristics of American Realism</a:t>
            </a:r>
            <a:endParaRPr lang="en-US" dirty="0">
              <a:latin typeface="Times New Roman" pitchFamily="18" charset="0"/>
              <a:cs typeface="Times New Roman" pitchFamily="18" charset="0"/>
            </a:endParaRPr>
          </a:p>
          <a:p>
            <a:pPr algn="l" fontAlgn="base"/>
            <a:r>
              <a:rPr lang="en-US" dirty="0">
                <a:latin typeface="Times New Roman" pitchFamily="18" charset="0"/>
                <a:cs typeface="Times New Roman" pitchFamily="18" charset="0"/>
                <a:hlinkClick r:id="rId2" tooltip="Difference between American Realism and other Schools of Jurisprudence "/>
              </a:rPr>
              <a:t>Difference between American Realism and other Schools of Jurisprudence</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American Realism and Legal Positivism"/>
              </a:rPr>
              <a:t>American Realism and Legal Positivism</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American Realism and Sociological Approach"/>
              </a:rPr>
              <a:t>American Realism and Sociological Approach</a:t>
            </a:r>
            <a:endParaRPr lang="en-US" dirty="0">
              <a:latin typeface="Times New Roman" pitchFamily="18" charset="0"/>
              <a:cs typeface="Times New Roman" pitchFamily="18" charset="0"/>
            </a:endParaRPr>
          </a:p>
          <a:p>
            <a:pPr lvl="1" algn="l" fontAlgn="base"/>
            <a:r>
              <a:rPr lang="en-US" dirty="0">
                <a:latin typeface="Times New Roman" pitchFamily="18" charset="0"/>
                <a:cs typeface="Times New Roman" pitchFamily="18" charset="0"/>
                <a:hlinkClick r:id="rId2" tooltip="American Realism and Natural Law"/>
              </a:rPr>
              <a:t>American Realism and Natural Law</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latin typeface="Times New Roman" pitchFamily="18" charset="0"/>
                <a:cs typeface="Times New Roman" pitchFamily="18" charset="0"/>
              </a:rPr>
              <a:t>Introduction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opposite of idealism is realism. Some jurists do not accept the existence of realism as a distinct school, but American realism still has been discussed by many scholars and researchers.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pPr algn="l"/>
            <a:r>
              <a:rPr lang="en-US" u="sng" dirty="0">
                <a:latin typeface="Times New Roman" pitchFamily="18" charset="0"/>
                <a:cs typeface="Times New Roman" pitchFamily="18" charset="0"/>
              </a:rPr>
              <a:t>What is American Realism?</a:t>
            </a:r>
            <a:br>
              <a:rPr lang="en-US" u="sng" dirty="0">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lgn="just" fontAlgn="base"/>
            <a:r>
              <a:rPr lang="en-US" dirty="0">
                <a:latin typeface="Times New Roman" pitchFamily="18" charset="0"/>
                <a:cs typeface="Times New Roman" pitchFamily="18" charset="0"/>
              </a:rPr>
              <a:t>American realism is made up of analytical positivism and sociological approaches. It is broken down as:</a:t>
            </a:r>
          </a:p>
          <a:p>
            <a:pPr algn="just" fontAlgn="base">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1. Considering </a:t>
            </a:r>
            <a:r>
              <a:rPr lang="en-US" dirty="0">
                <a:latin typeface="Times New Roman" pitchFamily="18" charset="0"/>
                <a:cs typeface="Times New Roman" pitchFamily="18" charset="0"/>
              </a:rPr>
              <a:t>the law as it is, and</a:t>
            </a:r>
          </a:p>
          <a:p>
            <a:pPr algn="just" fontAlgn="base">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 The </a:t>
            </a:r>
            <a:r>
              <a:rPr lang="en-US" dirty="0">
                <a:latin typeface="Times New Roman" pitchFamily="18" charset="0"/>
                <a:cs typeface="Times New Roman" pitchFamily="18" charset="0"/>
              </a:rPr>
              <a:t>law is the result of several elements</a:t>
            </a:r>
          </a:p>
          <a:p>
            <a:pPr algn="just" fontAlgn="base"/>
            <a:r>
              <a:rPr lang="en-US" dirty="0">
                <a:latin typeface="Times New Roman" pitchFamily="18" charset="0"/>
                <a:cs typeface="Times New Roman" pitchFamily="18" charset="0"/>
              </a:rPr>
              <a:t>It is believed to be of adjudication rather than the mechanical concept of law. According to American legal realists, it is beyond the adjudication and more about the legal principles and not controversial facts. Legal realism brought about a huge revolution to the concept of early law and took it beyond the written legal codes and systems, and extended to social relationships and cultural approaches. Their focus has been on the significance of human will and imperfection during the enactment process.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u="sng" dirty="0" smtClean="0">
                <a:latin typeface="Times New Roman" pitchFamily="18" charset="0"/>
                <a:cs typeface="Times New Roman" pitchFamily="18" charset="0"/>
              </a:rPr>
              <a:t>Definition of American Realism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fontAlgn="base"/>
            <a:r>
              <a:rPr lang="en-US" dirty="0" smtClean="0">
                <a:latin typeface="Times New Roman" pitchFamily="18" charset="0"/>
                <a:cs typeface="Times New Roman" pitchFamily="18" charset="0"/>
              </a:rPr>
              <a:t>Instead </a:t>
            </a:r>
            <a:r>
              <a:rPr lang="en-US" dirty="0">
                <a:latin typeface="Times New Roman" pitchFamily="18" charset="0"/>
                <a:cs typeface="Times New Roman" pitchFamily="18" charset="0"/>
              </a:rPr>
              <a:t>of calling it a school of thought, American realism is termed as a movement. It is because the whole concept has not been definite, and there is no fixed approach to it.</a:t>
            </a:r>
          </a:p>
          <a:p>
            <a:pPr algn="just" fontAlgn="base">
              <a:buNone/>
            </a:pPr>
            <a:r>
              <a:rPr lang="en-US" b="1" dirty="0" smtClean="0">
                <a:latin typeface="Times New Roman" pitchFamily="18" charset="0"/>
                <a:cs typeface="Times New Roman" pitchFamily="18" charset="0"/>
              </a:rPr>
              <a:t>		Friedman</a:t>
            </a:r>
            <a:endParaRPr lang="en-US" dirty="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Realist school prefers to evaluate any part of the 	law in terms of its effects.”</a:t>
            </a:r>
          </a:p>
          <a:p>
            <a:pPr algn="just" fontAlgn="base">
              <a:buNone/>
            </a:pPr>
            <a:r>
              <a:rPr lang="en-US" b="1" dirty="0" smtClean="0">
                <a:latin typeface="Times New Roman" pitchFamily="18" charset="0"/>
                <a:cs typeface="Times New Roman" pitchFamily="18" charset="0"/>
              </a:rPr>
              <a:t>		Roscoe Pound</a:t>
            </a:r>
            <a:endParaRPr lang="en-US" dirty="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Realism is the accurate recording of things as they 	are, as contrasted with things as they are imagined 	to be or wished to be or as one feels they ought to 	be.”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u="sng" dirty="0">
                <a:latin typeface="Times New Roman" pitchFamily="18" charset="0"/>
                <a:cs typeface="Times New Roman" pitchFamily="18" charset="0"/>
              </a:rPr>
              <a:t>History of American </a:t>
            </a:r>
            <a:r>
              <a:rPr lang="en-US" u="sng" dirty="0" smtClean="0">
                <a:latin typeface="Times New Roman" pitchFamily="18" charset="0"/>
                <a:cs typeface="Times New Roman" pitchFamily="18" charset="0"/>
              </a:rPr>
              <a:t>Realism</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algn="just" fontAlgn="base"/>
            <a:r>
              <a:rPr lang="en-US" dirty="0">
                <a:latin typeface="Times New Roman" pitchFamily="18" charset="0"/>
                <a:cs typeface="Times New Roman" pitchFamily="18" charset="0"/>
              </a:rPr>
              <a:t>When the orthodox classes made unrealistic claims during the late 19th century in the United States, several scholars and jurists attacked the concepts and legal approaches. This led to the rise of legal realism.</a:t>
            </a:r>
          </a:p>
          <a:p>
            <a:pPr algn="just" fontAlgn="base"/>
            <a:r>
              <a:rPr lang="en-US" dirty="0">
                <a:latin typeface="Times New Roman" pitchFamily="18" charset="0"/>
                <a:cs typeface="Times New Roman" pitchFamily="18" charset="0"/>
              </a:rPr>
              <a:t>Therefore, American realism is the strong challenge made towards the classical legal and orthodox claims that were not supported by politics.</a:t>
            </a:r>
          </a:p>
          <a:p>
            <a:pPr algn="just" fontAlgn="base"/>
            <a:r>
              <a:rPr lang="en-US" dirty="0">
                <a:latin typeface="Times New Roman" pitchFamily="18" charset="0"/>
                <a:cs typeface="Times New Roman" pitchFamily="18" charset="0"/>
              </a:rPr>
              <a:t>The school of legal realism is segregated into two parts:</a:t>
            </a:r>
          </a:p>
          <a:p>
            <a:pPr algn="just" fontAlgn="base">
              <a:buNone/>
            </a:pPr>
            <a:r>
              <a:rPr lang="en-US" dirty="0" smtClean="0">
                <a:latin typeface="Times New Roman" pitchFamily="18" charset="0"/>
                <a:cs typeface="Times New Roman" pitchFamily="18" charset="0"/>
              </a:rPr>
              <a:t>		1. Scandinavian </a:t>
            </a:r>
            <a:r>
              <a:rPr lang="en-US" dirty="0">
                <a:latin typeface="Times New Roman" pitchFamily="18" charset="0"/>
                <a:cs typeface="Times New Roman" pitchFamily="18" charset="0"/>
              </a:rPr>
              <a:t>Realism</a:t>
            </a:r>
          </a:p>
          <a:p>
            <a:pPr algn="just" fontAlgn="base">
              <a:buNone/>
            </a:pPr>
            <a:r>
              <a:rPr lang="en-US" dirty="0" smtClean="0">
                <a:latin typeface="Times New Roman" pitchFamily="18" charset="0"/>
                <a:cs typeface="Times New Roman" pitchFamily="18" charset="0"/>
              </a:rPr>
              <a:t>		2. American Realism</a:t>
            </a:r>
          </a:p>
          <a:p>
            <a:pPr algn="just" fontAlgn="base"/>
            <a:r>
              <a:rPr lang="en-US" b="1" u="sng" dirty="0">
                <a:latin typeface="Times New Roman" pitchFamily="18" charset="0"/>
                <a:cs typeface="Times New Roman" pitchFamily="18" charset="0"/>
              </a:rPr>
              <a:t>Scandinavian Realism</a:t>
            </a:r>
            <a:endParaRPr lang="en-US" u="sng"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As the name suggests, Scandinavian realism was formed in the Scandinavian countries and other parts of Europe while American realism existed in the United States of America. Both the schools didn’t treat law as lifeless and implemented radical empirical approaches to the study of law. They studied law as one evaluates cause and effect in a relationship.</a:t>
            </a:r>
          </a:p>
          <a:p>
            <a:pPr algn="just" fontAlgn="base"/>
            <a:r>
              <a:rPr lang="en-US" b="1" u="sng" dirty="0">
                <a:latin typeface="Times New Roman" pitchFamily="18" charset="0"/>
                <a:cs typeface="Times New Roman" pitchFamily="18" charset="0"/>
              </a:rPr>
              <a:t>American Realism</a:t>
            </a:r>
            <a:endParaRPr lang="en-US" u="sng" dirty="0">
              <a:latin typeface="Times New Roman" pitchFamily="18" charset="0"/>
              <a:cs typeface="Times New Roman" pitchFamily="18" charset="0"/>
            </a:endParaRPr>
          </a:p>
          <a:p>
            <a:pPr algn="just" fontAlgn="base"/>
            <a:r>
              <a:rPr lang="en-US" b="1" dirty="0">
                <a:latin typeface="Times New Roman" pitchFamily="18" charset="0"/>
                <a:cs typeface="Times New Roman" pitchFamily="18" charset="0"/>
              </a:rPr>
              <a:t>‘Oliver Wendell Holmes’</a:t>
            </a:r>
            <a:r>
              <a:rPr lang="en-US" dirty="0">
                <a:latin typeface="Times New Roman" pitchFamily="18" charset="0"/>
                <a:cs typeface="Times New Roman" pitchFamily="18" charset="0"/>
              </a:rPr>
              <a:t> introduced the concept of American realism in jurisprudence, and he is known as the </a:t>
            </a:r>
            <a:r>
              <a:rPr lang="en-US" b="1" dirty="0">
                <a:latin typeface="Times New Roman" pitchFamily="18" charset="0"/>
                <a:cs typeface="Times New Roman" pitchFamily="18" charset="0"/>
              </a:rPr>
              <a:t>‘Spiritual Father of American Realism Movement’</a:t>
            </a:r>
            <a:r>
              <a:rPr lang="en-US" dirty="0">
                <a:latin typeface="Times New Roman" pitchFamily="18" charset="0"/>
                <a:cs typeface="Times New Roman" pitchFamily="18" charset="0"/>
              </a:rPr>
              <a:t>. In his paper, </a:t>
            </a:r>
            <a:r>
              <a:rPr lang="en-US" b="1" dirty="0">
                <a:latin typeface="Times New Roman" pitchFamily="18" charset="0"/>
                <a:cs typeface="Times New Roman" pitchFamily="18" charset="0"/>
              </a:rPr>
              <a:t>‘The Path of the Law’</a:t>
            </a:r>
            <a:r>
              <a:rPr lang="en-US" dirty="0">
                <a:latin typeface="Times New Roman" pitchFamily="18" charset="0"/>
                <a:cs typeface="Times New Roman" pitchFamily="18" charset="0"/>
              </a:rPr>
              <a:t>, he provided the first approach to realism in the year 1987.</a:t>
            </a:r>
          </a:p>
          <a:p>
            <a:pPr fontAlgn="base">
              <a:buNone/>
            </a:pPr>
            <a:endParaRPr lang="en-US" dirty="0" smtClean="0"/>
          </a:p>
          <a:p>
            <a:pPr fontAlgn="base">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u="sng" dirty="0">
                <a:latin typeface="Times New Roman" pitchFamily="18" charset="0"/>
                <a:cs typeface="Times New Roman" pitchFamily="18" charset="0"/>
              </a:rPr>
              <a:t>The Movement of American </a:t>
            </a:r>
            <a:r>
              <a:rPr lang="en-US" u="sng" dirty="0" smtClean="0">
                <a:latin typeface="Times New Roman" pitchFamily="18" charset="0"/>
                <a:cs typeface="Times New Roman" pitchFamily="18" charset="0"/>
              </a:rPr>
              <a:t>Realism</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fontAlgn="base"/>
            <a:r>
              <a:rPr lang="en-US" dirty="0">
                <a:latin typeface="Times New Roman" pitchFamily="18" charset="0"/>
                <a:cs typeface="Times New Roman" pitchFamily="18" charset="0"/>
              </a:rPr>
              <a:t>American realism is not a theory or a set of definite systems; it is a movement or a historical phenomenon. Even though it is one of the schools of legal realism, it is not called a formal school of thought.</a:t>
            </a:r>
          </a:p>
          <a:p>
            <a:pPr algn="just" fontAlgn="base"/>
            <a:r>
              <a:rPr lang="en-US" dirty="0">
                <a:latin typeface="Times New Roman" pitchFamily="18" charset="0"/>
                <a:cs typeface="Times New Roman" pitchFamily="18" charset="0"/>
              </a:rPr>
              <a:t>This movement commenced in the United States in the 19th century when Franklin D. Roosevelt was the President.</a:t>
            </a:r>
          </a:p>
          <a:p>
            <a:pPr algn="just" fontAlgn="base"/>
            <a:r>
              <a:rPr lang="en-US" dirty="0">
                <a:latin typeface="Times New Roman" pitchFamily="18" charset="0"/>
                <a:cs typeface="Times New Roman" pitchFamily="18" charset="0"/>
              </a:rPr>
              <a:t>The concept of American realism is known as the last element of sociological jurisprudence. It studies various aspects of law after its execution and its impact on the target element, hence it is known as realism. Some jurists such as Llewellyn do not accept American realism as a separate branch of jurisprudence. According to them, it is regarded only as a movement and not a theory.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latin typeface="Times New Roman" pitchFamily="18" charset="0"/>
                <a:cs typeface="Times New Roman" pitchFamily="18" charset="0"/>
              </a:rPr>
              <a:t>Characteristics of American </a:t>
            </a:r>
            <a:r>
              <a:rPr lang="en-US" u="sng" dirty="0" smtClean="0">
                <a:latin typeface="Times New Roman" pitchFamily="18" charset="0"/>
                <a:cs typeface="Times New Roman" pitchFamily="18" charset="0"/>
              </a:rPr>
              <a:t>Realism</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lgn="just" fontAlgn="base"/>
            <a:r>
              <a:rPr lang="en-US" dirty="0"/>
              <a:t>The law must be in flux and should be judicially created.</a:t>
            </a:r>
          </a:p>
          <a:p>
            <a:pPr algn="just" fontAlgn="base"/>
            <a:r>
              <a:rPr lang="en-US" dirty="0"/>
              <a:t>Law is a means to meet social relations. There should be a thorough analysis of the reason; its impact and it must be judged from both perspectives.</a:t>
            </a:r>
          </a:p>
          <a:p>
            <a:pPr algn="just" fontAlgn="base"/>
            <a:r>
              <a:rPr lang="en-US" dirty="0"/>
              <a:t>Societal changes are rapid as compared to the law. Therefore, there is a continuous requirement of examination of law to meet existing social issues.</a:t>
            </a:r>
          </a:p>
          <a:p>
            <a:pPr algn="just" fontAlgn="base"/>
            <a:r>
              <a:rPr lang="en-US" dirty="0"/>
              <a:t>Law is uncertain, and the predictability feature depends on the facts laid before the court to make decisions.</a:t>
            </a:r>
          </a:p>
          <a:p>
            <a:pPr algn="just" fontAlgn="base"/>
            <a:r>
              <a:rPr lang="en-US" dirty="0"/>
              <a:t>The formal and conceptual approaches to the law are not considered at all. This is because the court should decide a case based only on logical grounds and not on an emotive basis.</a:t>
            </a:r>
          </a:p>
          <a:p>
            <a:pPr algn="just" fontAlgn="base"/>
            <a:r>
              <a:rPr lang="en-US" dirty="0"/>
              <a:t>The realism movement has more emphasis on the psychological approach of law. It is connected with human behavior.</a:t>
            </a:r>
          </a:p>
          <a:p>
            <a:pPr algn="just" fontAlgn="base"/>
            <a:r>
              <a:rPr lang="en-US" dirty="0"/>
              <a:t>Realism states that legal terms affect the uncertainty of law and opposes it. So, it does not support legal terminology.</a:t>
            </a:r>
          </a:p>
          <a:p>
            <a:pPr algn="just" fontAlgn="base"/>
            <a:r>
              <a:rPr lang="en-US" dirty="0"/>
              <a:t>The legal case studies were analyzed from the judge’s justification to the decision already made and the motivation behind every decision.</a:t>
            </a:r>
          </a:p>
          <a:p>
            <a:pPr algn="just" fontAlgn="base"/>
            <a:r>
              <a:rPr lang="en-US" dirty="0"/>
              <a:t>The different outcomes of the courts within a similar framework are studied under the realism movement. These results are studied as per the facts of a case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76400"/>
          </a:xfrm>
        </p:spPr>
        <p:txBody>
          <a:bodyPr>
            <a:normAutofit fontScale="90000"/>
          </a:bodyPr>
          <a:lstStyle/>
          <a:p>
            <a:pPr algn="l"/>
            <a:r>
              <a:rPr lang="en-US" u="sng" dirty="0" smtClean="0">
                <a:latin typeface="Times New Roman" pitchFamily="18" charset="0"/>
                <a:cs typeface="Times New Roman" pitchFamily="18" charset="0"/>
              </a:rPr>
              <a:t>Difference between American Realism and other Schools of Jurisprudence</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449763"/>
          </a:xfrm>
        </p:spPr>
        <p:txBody>
          <a:bodyPr>
            <a:normAutofit fontScale="55000" lnSpcReduction="20000"/>
          </a:bodyPr>
          <a:lstStyle/>
          <a:p>
            <a:pPr algn="just" fontAlgn="base"/>
            <a:r>
              <a:rPr lang="en-US" b="1" dirty="0" smtClean="0"/>
              <a:t>American </a:t>
            </a:r>
            <a:r>
              <a:rPr lang="en-US" b="1" dirty="0"/>
              <a:t>Realism and Legal Positivism</a:t>
            </a:r>
            <a:endParaRPr lang="en-US" dirty="0"/>
          </a:p>
          <a:p>
            <a:pPr algn="just" fontAlgn="base"/>
            <a:r>
              <a:rPr lang="en-US" dirty="0"/>
              <a:t>Even though both these concepts are completely different from each other, there is one similarity. The views of jurists of both the schools are similar on the point of ‘law as it is’ and ‘law as it ought to be.’</a:t>
            </a:r>
          </a:p>
          <a:p>
            <a:pPr algn="just" fontAlgn="base"/>
            <a:r>
              <a:rPr lang="en-US" b="1" dirty="0"/>
              <a:t>American Realism and Sociological Approach</a:t>
            </a:r>
            <a:endParaRPr lang="en-US" dirty="0"/>
          </a:p>
          <a:p>
            <a:pPr algn="just" fontAlgn="base"/>
            <a:r>
              <a:rPr lang="en-US" dirty="0"/>
              <a:t>Realists are primarily focused on the execution of the law; its functioning and logical observation. They are not concerned with the ends of law as it is done in the sociological approach. Some jurists have refrained from giving the realism movement status of an independent school of jurisprudence. They think that it deserves the status of a new methodology.</a:t>
            </a:r>
          </a:p>
          <a:p>
            <a:pPr algn="just" fontAlgn="base"/>
            <a:r>
              <a:rPr lang="en-US" b="1" dirty="0"/>
              <a:t>American Realism and Natural Law</a:t>
            </a:r>
            <a:endParaRPr lang="en-US" dirty="0"/>
          </a:p>
          <a:p>
            <a:pPr algn="just" fontAlgn="base"/>
            <a:r>
              <a:rPr lang="en-US" dirty="0"/>
              <a:t>As the name indicates, it states that laws are enacted by God, or the universe or nature. However, the realist school differs from this opinion and states that judges or jurists create the law and the legal system. They are based on different aspects. Natural law is based on morality and ethical principles. But according to realists, the law is made by human beings who are qualified who are known as jurists or judges.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810</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American Legal Realism </vt:lpstr>
      <vt:lpstr>Introduction</vt:lpstr>
      <vt:lpstr>What is American Realism?  </vt:lpstr>
      <vt:lpstr>Definition of American Realism </vt:lpstr>
      <vt:lpstr>History of American Realism</vt:lpstr>
      <vt:lpstr>The Movement of American Realism</vt:lpstr>
      <vt:lpstr>Characteristics of American Realism</vt:lpstr>
      <vt:lpstr>Difference between American Realism and other Schools of Jurisprudence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Legal Realism </dc:title>
  <dc:creator>aniket</dc:creator>
  <cp:lastModifiedBy>aniket</cp:lastModifiedBy>
  <cp:revision>1</cp:revision>
  <dcterms:created xsi:type="dcterms:W3CDTF">2022-02-12T05:19:28Z</dcterms:created>
  <dcterms:modified xsi:type="dcterms:W3CDTF">2022-02-12T05:42:41Z</dcterms:modified>
</cp:coreProperties>
</file>