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28"/>
  </p:notesMasterIdLst>
  <p:sldIdLst>
    <p:sldId id="319" r:id="rId2"/>
    <p:sldId id="262" r:id="rId3"/>
    <p:sldId id="263" r:id="rId4"/>
    <p:sldId id="264" r:id="rId5"/>
    <p:sldId id="267" r:id="rId6"/>
    <p:sldId id="269" r:id="rId7"/>
    <p:sldId id="271" r:id="rId8"/>
    <p:sldId id="274" r:id="rId9"/>
    <p:sldId id="273" r:id="rId10"/>
    <p:sldId id="277" r:id="rId11"/>
    <p:sldId id="278" r:id="rId12"/>
    <p:sldId id="281" r:id="rId13"/>
    <p:sldId id="279" r:id="rId14"/>
    <p:sldId id="282" r:id="rId15"/>
    <p:sldId id="283" r:id="rId16"/>
    <p:sldId id="287" r:id="rId17"/>
    <p:sldId id="284" r:id="rId18"/>
    <p:sldId id="285" r:id="rId19"/>
    <p:sldId id="286" r:id="rId20"/>
    <p:sldId id="288" r:id="rId21"/>
    <p:sldId id="320" r:id="rId22"/>
    <p:sldId id="315" r:id="rId23"/>
    <p:sldId id="316" r:id="rId24"/>
    <p:sldId id="317" r:id="rId25"/>
    <p:sldId id="318" r:id="rId26"/>
    <p:sldId id="321"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FF9900"/>
    <a:srgbClr val="D99B01"/>
    <a:srgbClr val="FF66CC"/>
    <a:srgbClr val="FF67AC"/>
    <a:srgbClr val="CC0099"/>
    <a:srgbClr val="FFDC47"/>
    <a:srgbClr val="5EEC3C"/>
    <a:srgbClr val="CCCC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107" d="100"/>
          <a:sy n="107" d="100"/>
        </p:scale>
        <p:origin x="696" y="7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5F3A11-05B2-420A-985B-9A9F19398BA4}"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A11AD-0E51-42C2-8A1D-E4A1226F47F7}" type="slidenum">
              <a:rPr lang="en-US" smtClean="0"/>
              <a:t>‹#›</a:t>
            </a:fld>
            <a:endParaRPr lang="en-US"/>
          </a:p>
        </p:txBody>
      </p:sp>
    </p:spTree>
    <p:extLst>
      <p:ext uri="{BB962C8B-B14F-4D97-AF65-F5344CB8AC3E}">
        <p14:creationId xmlns:p14="http://schemas.microsoft.com/office/powerpoint/2010/main" val="428565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lumMod val="60000"/>
                    <a:lumOff val="4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012489-9731-4BB5-8323-848616E643F2}" type="datetime1">
              <a:rPr lang="en-US" smtClean="0"/>
              <a:t>1/19/2022</a:t>
            </a:fld>
            <a:endParaRPr lang="en-US"/>
          </a:p>
        </p:txBody>
      </p:sp>
      <p:sp>
        <p:nvSpPr>
          <p:cNvPr id="5" name="Footer Placeholder 4"/>
          <p:cNvSpPr>
            <a:spLocks noGrp="1"/>
          </p:cNvSpPr>
          <p:nvPr>
            <p:ph type="ftr" sz="quarter" idx="11"/>
          </p:nvPr>
        </p:nvSpPr>
        <p:spPr/>
        <p:txBody>
          <a:bodyPr/>
          <a:lstStyle/>
          <a:p>
            <a:r>
              <a:rPr lang="en-IN"/>
              <a:t>Essentials of Medical Microbiology © 2018, Jaypee Brothers Medical Publishers</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48822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03B989B-EBEE-4B33-8A8D-49CDAD52C79F}" type="datetime1">
              <a:rPr lang="en-US" smtClean="0"/>
              <a:t>1/19/2022</a:t>
            </a:fld>
            <a:endParaRPr lang="en-US"/>
          </a:p>
        </p:txBody>
      </p:sp>
      <p:sp>
        <p:nvSpPr>
          <p:cNvPr id="6" name="Footer Placeholder 5"/>
          <p:cNvSpPr>
            <a:spLocks noGrp="1"/>
          </p:cNvSpPr>
          <p:nvPr>
            <p:ph type="ftr" sz="quarter" idx="11"/>
          </p:nvPr>
        </p:nvSpPr>
        <p:spPr/>
        <p:txBody>
          <a:bodyPr/>
          <a:lstStyle/>
          <a:p>
            <a:r>
              <a:rPr lang="en-IN"/>
              <a:t>Essentials of Medical Microbiology © 2018, Jaypee Brothers Medical Publishers</a:t>
            </a:r>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215159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51C9E43C-D99F-4822-A50A-B935AC2A2E3E}" type="datetime1">
              <a:rPr lang="en-US" smtClean="0"/>
              <a:t>1/19/2022</a:t>
            </a:fld>
            <a:endParaRPr lang="en-US"/>
          </a:p>
        </p:txBody>
      </p:sp>
      <p:sp>
        <p:nvSpPr>
          <p:cNvPr id="5" name="Footer Placeholder 4"/>
          <p:cNvSpPr>
            <a:spLocks noGrp="1"/>
          </p:cNvSpPr>
          <p:nvPr>
            <p:ph type="ftr" sz="quarter" idx="11"/>
          </p:nvPr>
        </p:nvSpPr>
        <p:spPr/>
        <p:txBody>
          <a:bodyPr/>
          <a:lstStyle/>
          <a:p>
            <a:r>
              <a:rPr lang="en-IN"/>
              <a:t>Essentials of Medical Microbiology © 2018, Jaypee Brothers Medical Publishers</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53113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0" y="1085850"/>
            <a:ext cx="5999486" cy="1742531"/>
          </a:xfrm>
        </p:spPr>
        <p:txBody>
          <a:bodyPr/>
          <a:lstStyle>
            <a:lvl1pPr>
              <a:defRPr sz="3600"/>
            </a:lvl1pPr>
          </a:lstStyle>
          <a:p>
            <a:r>
              <a:rPr lang="en-US"/>
              <a:t>Click to edit Master title style</a:t>
            </a:r>
            <a:endParaRPr lang="en-US" dirty="0"/>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050" b="0" i="0" kern="1200" cap="small" dirty="0">
                <a:solidFill>
                  <a:schemeClr val="accent1">
                    <a:lumMod val="60000"/>
                    <a:lumOff val="4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7BEED97B-A4F6-4193-86A1-85951DD45590}" type="datetime1">
              <a:rPr lang="en-US" smtClean="0"/>
              <a:t>1/19/2022</a:t>
            </a:fld>
            <a:endParaRPr lang="en-US"/>
          </a:p>
        </p:txBody>
      </p:sp>
      <p:sp>
        <p:nvSpPr>
          <p:cNvPr id="5" name="Footer Placeholder 4"/>
          <p:cNvSpPr>
            <a:spLocks noGrp="1"/>
          </p:cNvSpPr>
          <p:nvPr>
            <p:ph type="ftr" sz="quarter" idx="11"/>
          </p:nvPr>
        </p:nvSpPr>
        <p:spPr/>
        <p:txBody>
          <a:bodyPr/>
          <a:lstStyle/>
          <a:p>
            <a:r>
              <a:rPr lang="en-IN"/>
              <a:t>Essentials of Medical Microbiology © 2018, Jaypee Brothers Medical Publishers</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
        <p:nvSpPr>
          <p:cNvPr id="12" name="TextBox 11"/>
          <p:cNvSpPr txBox="1"/>
          <p:nvPr/>
        </p:nvSpPr>
        <p:spPr>
          <a:xfrm>
            <a:off x="673721" y="728440"/>
            <a:ext cx="601434" cy="1500411"/>
          </a:xfrm>
          <a:prstGeom prst="rect">
            <a:avLst/>
          </a:prstGeom>
          <a:noFill/>
        </p:spPr>
        <p:txBody>
          <a:bodyPr wrap="square" rtlCol="0">
            <a:spAutoFit/>
          </a:bodyPr>
          <a:lstStyle/>
          <a:p>
            <a:pPr algn="r"/>
            <a:r>
              <a:rPr lang="en-US" sz="9150" b="0" i="0" dirty="0">
                <a:solidFill>
                  <a:schemeClr val="accent1">
                    <a:lumMod val="60000"/>
                    <a:lumOff val="40000"/>
                  </a:schemeClr>
                </a:solidFill>
                <a:latin typeface="Arial"/>
                <a:ea typeface="+mj-ea"/>
                <a:cs typeface="+mj-cs"/>
              </a:rPr>
              <a:t>“</a:t>
            </a:r>
          </a:p>
        </p:txBody>
      </p:sp>
      <p:sp>
        <p:nvSpPr>
          <p:cNvPr id="11" name="TextBox 10"/>
          <p:cNvSpPr txBox="1"/>
          <p:nvPr/>
        </p:nvSpPr>
        <p:spPr>
          <a:xfrm>
            <a:off x="6997868" y="1960341"/>
            <a:ext cx="601434" cy="1500411"/>
          </a:xfrm>
          <a:prstGeom prst="rect">
            <a:avLst/>
          </a:prstGeom>
          <a:noFill/>
        </p:spPr>
        <p:txBody>
          <a:bodyPr wrap="square" rtlCol="0">
            <a:spAutoFit/>
          </a:bodyPr>
          <a:lstStyle/>
          <a:p>
            <a:pPr algn="r"/>
            <a:r>
              <a:rPr lang="en-US" sz="915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863376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4" cy="123988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lumMod val="60000"/>
                    <a:lumOff val="4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03CA5C-888D-40CB-BC31-8B5A547CE8AF}" type="datetime1">
              <a:rPr lang="en-US" smtClean="0"/>
              <a:t>1/19/2022</a:t>
            </a:fld>
            <a:endParaRPr lang="en-US"/>
          </a:p>
        </p:txBody>
      </p:sp>
      <p:sp>
        <p:nvSpPr>
          <p:cNvPr id="5" name="Footer Placeholder 4"/>
          <p:cNvSpPr>
            <a:spLocks noGrp="1"/>
          </p:cNvSpPr>
          <p:nvPr>
            <p:ph type="ftr" sz="quarter" idx="11"/>
          </p:nvPr>
        </p:nvSpPr>
        <p:spPr/>
        <p:txBody>
          <a:bodyPr/>
          <a:lstStyle/>
          <a:p>
            <a:r>
              <a:rPr lang="en-IN"/>
              <a:t>Essentials of Medical Microbiology © 2018, Jaypee Brothers Medical Publishers</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2447976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BA4775B-87B8-42E1-BDC5-6974BE8A9A39}" type="datetime1">
              <a:rPr lang="en-US" smtClean="0"/>
              <a:t>1/19/2022</a:t>
            </a:fld>
            <a:endParaRPr lang="en-US"/>
          </a:p>
        </p:txBody>
      </p:sp>
      <p:sp>
        <p:nvSpPr>
          <p:cNvPr id="4" name="Footer Placeholder 4"/>
          <p:cNvSpPr>
            <a:spLocks noGrp="1"/>
          </p:cNvSpPr>
          <p:nvPr>
            <p:ph type="ftr" sz="quarter" idx="11"/>
          </p:nvPr>
        </p:nvSpPr>
        <p:spPr/>
        <p:txBody>
          <a:bodyPr/>
          <a:lstStyle/>
          <a:p>
            <a:r>
              <a:rPr lang="en-IN"/>
              <a:t>Essentials of Medical Microbiology © 2018, Jaypee Brothers Medical Publishers</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996310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9F792E1-3611-4C3C-8588-FD5D5547DA49}" type="datetime1">
              <a:rPr lang="en-US" smtClean="0"/>
              <a:t>1/19/2022</a:t>
            </a:fld>
            <a:endParaRPr lang="en-US"/>
          </a:p>
        </p:txBody>
      </p:sp>
      <p:sp>
        <p:nvSpPr>
          <p:cNvPr id="4" name="Footer Placeholder 4"/>
          <p:cNvSpPr>
            <a:spLocks noGrp="1"/>
          </p:cNvSpPr>
          <p:nvPr>
            <p:ph type="ftr" sz="quarter" idx="11"/>
          </p:nvPr>
        </p:nvSpPr>
        <p:spPr/>
        <p:txBody>
          <a:bodyPr/>
          <a:lstStyle/>
          <a:p>
            <a:r>
              <a:rPr lang="en-IN"/>
              <a:t>Essentials of Medical Microbiology © 2018, Jaypee Brothers Medical Publishers</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2726433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0C9038-B128-4DF5-A8BC-42CE3CD52E20}" type="datetime1">
              <a:rPr lang="en-US" smtClean="0"/>
              <a:t>1/19/2022</a:t>
            </a:fld>
            <a:endParaRPr lang="en-US"/>
          </a:p>
        </p:txBody>
      </p:sp>
      <p:sp>
        <p:nvSpPr>
          <p:cNvPr id="5" name="Footer Placeholder 4"/>
          <p:cNvSpPr>
            <a:spLocks noGrp="1"/>
          </p:cNvSpPr>
          <p:nvPr>
            <p:ph type="ftr" sz="quarter" idx="11"/>
          </p:nvPr>
        </p:nvSpPr>
        <p:spPr/>
        <p:txBody>
          <a:bodyPr/>
          <a:lstStyle/>
          <a:p>
            <a:r>
              <a:rPr lang="en-IN"/>
              <a:t>Essentials of Medical Microbiology © 2018, Jaypee Brothers Medical Publishers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8154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312C59-856B-438D-8A62-47B50C43CC4B}" type="datetime1">
              <a:rPr lang="en-US" smtClean="0"/>
              <a:t>1/19/2022</a:t>
            </a:fld>
            <a:endParaRPr lang="en-US"/>
          </a:p>
        </p:txBody>
      </p:sp>
      <p:sp>
        <p:nvSpPr>
          <p:cNvPr id="5" name="Footer Placeholder 4"/>
          <p:cNvSpPr>
            <a:spLocks noGrp="1"/>
          </p:cNvSpPr>
          <p:nvPr>
            <p:ph type="ftr" sz="quarter" idx="11"/>
          </p:nvPr>
        </p:nvSpPr>
        <p:spPr/>
        <p:txBody>
          <a:bodyPr/>
          <a:lstStyle/>
          <a:p>
            <a:r>
              <a:rPr lang="en-IN"/>
              <a:t>Essentials of Medical Microbiology © 2018, Jaypee Brothers Medical Publishers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CF2CC45B-D9CF-4E3E-87B2-E10F9640180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91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C69C2D-EE42-4D7C-A6D8-720F8FFBCC67}" type="datetime1">
              <a:rPr lang="en-US" smtClean="0"/>
              <a:t>1/19/2022</a:t>
            </a:fld>
            <a:endParaRPr lang="en-US"/>
          </a:p>
        </p:txBody>
      </p:sp>
      <p:sp>
        <p:nvSpPr>
          <p:cNvPr id="5" name="Footer Placeholder 4"/>
          <p:cNvSpPr>
            <a:spLocks noGrp="1"/>
          </p:cNvSpPr>
          <p:nvPr>
            <p:ph type="ftr" sz="quarter" idx="11"/>
          </p:nvPr>
        </p:nvSpPr>
        <p:spPr/>
        <p:txBody>
          <a:bodyPr/>
          <a:lstStyle/>
          <a:p>
            <a:r>
              <a:rPr lang="en-IN"/>
              <a:t>Essentials of Medical Microbiology © 2018, Jaypee Brothers Medical Publishers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39082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lumMod val="60000"/>
                    <a:lumOff val="4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DCFE68-1A69-43DC-A1F0-C98B2A0B804D}" type="datetime1">
              <a:rPr lang="en-US" smtClean="0"/>
              <a:t>1/19/2022</a:t>
            </a:fld>
            <a:endParaRPr lang="en-US"/>
          </a:p>
        </p:txBody>
      </p:sp>
      <p:sp>
        <p:nvSpPr>
          <p:cNvPr id="5" name="Footer Placeholder 4"/>
          <p:cNvSpPr>
            <a:spLocks noGrp="1"/>
          </p:cNvSpPr>
          <p:nvPr>
            <p:ph type="ftr" sz="quarter" idx="11"/>
          </p:nvPr>
        </p:nvSpPr>
        <p:spPr/>
        <p:txBody>
          <a:bodyPr/>
          <a:lstStyle/>
          <a:p>
            <a:r>
              <a:rPr lang="en-IN"/>
              <a:t>Essentials of Medical Microbiology © 2018, Jaypee Brothers Medical Publishers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5779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545432"/>
            <a:ext cx="3297254" cy="314682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542069"/>
            <a:ext cx="3297256" cy="315018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222627-56B9-48B5-AE7B-A53D4D3F3197}" type="datetime1">
              <a:rPr lang="en-US" smtClean="0"/>
              <a:t>1/19/2022</a:t>
            </a:fld>
            <a:endParaRPr lang="en-US"/>
          </a:p>
        </p:txBody>
      </p:sp>
      <p:sp>
        <p:nvSpPr>
          <p:cNvPr id="6" name="Footer Placeholder 5"/>
          <p:cNvSpPr>
            <a:spLocks noGrp="1"/>
          </p:cNvSpPr>
          <p:nvPr>
            <p:ph type="ftr" sz="quarter" idx="11"/>
          </p:nvPr>
        </p:nvSpPr>
        <p:spPr/>
        <p:txBody>
          <a:bodyPr/>
          <a:lstStyle/>
          <a:p>
            <a:r>
              <a:rPr lang="en-IN"/>
              <a:t>Essentials of Medical Microbiology © 2018, Jaypee Brothers Medical Publishers</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73757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063B54-FED9-458C-A818-6C971A5B73DE}" type="datetime1">
              <a:rPr lang="en-US" smtClean="0"/>
              <a:t>1/19/2022</a:t>
            </a:fld>
            <a:endParaRPr lang="en-US"/>
          </a:p>
        </p:txBody>
      </p:sp>
      <p:sp>
        <p:nvSpPr>
          <p:cNvPr id="8" name="Footer Placeholder 7"/>
          <p:cNvSpPr>
            <a:spLocks noGrp="1"/>
          </p:cNvSpPr>
          <p:nvPr>
            <p:ph type="ftr" sz="quarter" idx="11"/>
          </p:nvPr>
        </p:nvSpPr>
        <p:spPr/>
        <p:txBody>
          <a:bodyPr/>
          <a:lstStyle/>
          <a:p>
            <a:r>
              <a:rPr lang="en-IN"/>
              <a:t>Essentials of Medical Microbiology © 2018, Jaypee Brothers Medical Publishers</a:t>
            </a:r>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67646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8B49881-2C87-4834-8ABB-36612634FB44}" type="datetime1">
              <a:rPr lang="en-US" smtClean="0"/>
              <a:t>1/19/2022</a:t>
            </a:fld>
            <a:endParaRPr lang="en-US"/>
          </a:p>
        </p:txBody>
      </p:sp>
      <p:sp>
        <p:nvSpPr>
          <p:cNvPr id="5" name="Footer Placeholder 3"/>
          <p:cNvSpPr>
            <a:spLocks noGrp="1"/>
          </p:cNvSpPr>
          <p:nvPr>
            <p:ph type="ftr" sz="quarter" idx="11"/>
          </p:nvPr>
        </p:nvSpPr>
        <p:spPr/>
        <p:txBody>
          <a:bodyPr/>
          <a:lstStyle/>
          <a:p>
            <a:r>
              <a:rPr lang="en-IN"/>
              <a:t>Essentials of Medical Microbiology © 2018, Jaypee Brothers Medical Publishers</a:t>
            </a:r>
            <a:endParaRPr lang="en-US"/>
          </a:p>
        </p:txBody>
      </p:sp>
      <p:sp>
        <p:nvSpPr>
          <p:cNvPr id="6"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3552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FEB6462-642E-4F09-B126-6A47C383D1F8}" type="datetime1">
              <a:rPr lang="en-US" smtClean="0"/>
              <a:t>1/19/2022</a:t>
            </a:fld>
            <a:endParaRPr lang="en-US"/>
          </a:p>
        </p:txBody>
      </p:sp>
      <p:sp>
        <p:nvSpPr>
          <p:cNvPr id="5" name="Footer Placeholder 2"/>
          <p:cNvSpPr>
            <a:spLocks noGrp="1"/>
          </p:cNvSpPr>
          <p:nvPr>
            <p:ph type="ftr" sz="quarter" idx="11"/>
          </p:nvPr>
        </p:nvSpPr>
        <p:spPr/>
        <p:txBody>
          <a:bodyPr/>
          <a:lstStyle/>
          <a:p>
            <a:r>
              <a:rPr lang="en-IN"/>
              <a:t>Essentials of Medical Microbiology © 2018, Jaypee Brothers Medical Publishers</a:t>
            </a:r>
            <a:endParaRPr lang="en-US"/>
          </a:p>
        </p:txBody>
      </p:sp>
      <p:sp>
        <p:nvSpPr>
          <p:cNvPr id="6"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527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7" cy="108585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p:cNvSpPr>
            <a:spLocks noGrp="1"/>
          </p:cNvSpPr>
          <p:nvPr>
            <p:ph type="dt" sz="half" idx="10"/>
          </p:nvPr>
        </p:nvSpPr>
        <p:spPr/>
        <p:txBody>
          <a:bodyPr/>
          <a:lstStyle/>
          <a:p>
            <a:fld id="{153F8107-790F-4241-9A87-AAE89DB3D78B}" type="datetime1">
              <a:rPr lang="en-US" smtClean="0"/>
              <a:t>1/19/2022</a:t>
            </a:fld>
            <a:endParaRPr lang="en-US"/>
          </a:p>
        </p:txBody>
      </p:sp>
      <p:sp>
        <p:nvSpPr>
          <p:cNvPr id="5" name="Footer Placeholder 5"/>
          <p:cNvSpPr>
            <a:spLocks noGrp="1"/>
          </p:cNvSpPr>
          <p:nvPr>
            <p:ph type="ftr" sz="quarter" idx="11"/>
          </p:nvPr>
        </p:nvSpPr>
        <p:spPr/>
        <p:txBody>
          <a:bodyPr/>
          <a:lstStyle/>
          <a:p>
            <a:r>
              <a:rPr lang="en-IN"/>
              <a:t>Essentials of Medical Microbiology © 2018, Jaypee Brothers Medical Publishers</a:t>
            </a:r>
            <a:endParaRPr lang="en-US"/>
          </a:p>
        </p:txBody>
      </p:sp>
      <p:sp>
        <p:nvSpPr>
          <p:cNvPr id="6"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1926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3526104-67CD-4341-8583-AC58124D06A3}" type="datetime1">
              <a:rPr lang="en-US" smtClean="0"/>
              <a:t>1/19/2022</a:t>
            </a:fld>
            <a:endParaRPr lang="en-US"/>
          </a:p>
        </p:txBody>
      </p:sp>
      <p:sp>
        <p:nvSpPr>
          <p:cNvPr id="6" name="Footer Placeholder 5"/>
          <p:cNvSpPr>
            <a:spLocks noGrp="1"/>
          </p:cNvSpPr>
          <p:nvPr>
            <p:ph type="ftr" sz="quarter" idx="11"/>
          </p:nvPr>
        </p:nvSpPr>
        <p:spPr/>
        <p:txBody>
          <a:bodyPr/>
          <a:lstStyle/>
          <a:p>
            <a:r>
              <a:rPr lang="en-IN"/>
              <a:t>Essentials of Medical Microbiology © 2018, Jaypee Brothers Medical Publishers</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48084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002264"/>
            <a:ext cx="3026752"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539689"/>
            <a:ext cx="6709906" cy="31466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2F9E0D34-4156-48E2-A97A-FCEC85FEFB66}" type="datetime1">
              <a:rPr lang="en-US" smtClean="0"/>
              <a:t>1/19/2022</a:t>
            </a:fld>
            <a:endParaRPr lang="en-US"/>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r>
              <a:rPr lang="en-IN"/>
              <a:t>Essentials of Medical Microbiology © 2018, Jaypee Brothers Medical Publishers</a:t>
            </a:r>
            <a:endParaRPr lang="en-US" dirty="0"/>
          </a:p>
        </p:txBody>
      </p:sp>
      <p:sp>
        <p:nvSpPr>
          <p:cNvPr id="6" name="Slide Number Placeholder 5"/>
          <p:cNvSpPr>
            <a:spLocks noGrp="1"/>
          </p:cNvSpPr>
          <p:nvPr>
            <p:ph type="sldNum" sz="quarter" idx="4"/>
          </p:nvPr>
        </p:nvSpPr>
        <p:spPr bwMode="gray">
          <a:xfrm>
            <a:off x="7764406" y="221797"/>
            <a:ext cx="628649" cy="575765"/>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B82CCC60-E8CD-4174-8B1A-7DF615B22EEF}" type="slidenum">
              <a:rPr lang="en-US" smtClean="0"/>
              <a:pPr/>
              <a:t>‹#›</a:t>
            </a:fld>
            <a:endParaRPr lang="en-US" dirty="0"/>
          </a:p>
        </p:txBody>
      </p:sp>
      <p:sp>
        <p:nvSpPr>
          <p:cNvPr id="13" name="TextBox 12">
            <a:extLst>
              <a:ext uri="{FF2B5EF4-FFF2-40B4-BE49-F238E27FC236}">
                <a16:creationId xmlns:a16="http://schemas.microsoft.com/office/drawing/2014/main" id="{D484BF83-58EF-4BA7-A50B-64BF020264BB}"/>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pic>
        <p:nvPicPr>
          <p:cNvPr id="15" name="Picture 14">
            <a:extLst>
              <a:ext uri="{FF2B5EF4-FFF2-40B4-BE49-F238E27FC236}">
                <a16:creationId xmlns:a16="http://schemas.microsoft.com/office/drawing/2014/main" id="{B84772CD-A62A-4521-A5C0-F24CA86DB0AB}"/>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rot="19815305">
            <a:off x="922702" y="1934669"/>
            <a:ext cx="7013297" cy="1309884"/>
          </a:xfrm>
          <a:prstGeom prst="rect">
            <a:avLst/>
          </a:prstGeom>
        </p:spPr>
      </p:pic>
    </p:spTree>
    <p:extLst>
      <p:ext uri="{BB962C8B-B14F-4D97-AF65-F5344CB8AC3E}">
        <p14:creationId xmlns:p14="http://schemas.microsoft.com/office/powerpoint/2010/main" val="2437683518"/>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hf sldNum="0" hdr="0" ftr="0" dt="0"/>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6F69-1885-4910-8236-D928377C031E}"/>
              </a:ext>
            </a:extLst>
          </p:cNvPr>
          <p:cNvSpPr>
            <a:spLocks noGrp="1"/>
          </p:cNvSpPr>
          <p:nvPr>
            <p:ph type="title"/>
          </p:nvPr>
        </p:nvSpPr>
        <p:spPr>
          <a:xfrm>
            <a:off x="907080" y="1521352"/>
            <a:ext cx="7053542" cy="1050398"/>
          </a:xfrm>
        </p:spPr>
        <p:txBody>
          <a:bodyPr/>
          <a:lstStyle/>
          <a:p>
            <a:r>
              <a:rPr lang="en-US" sz="5400" b="1" dirty="0"/>
              <a:t>    CULTURE MEDIA </a:t>
            </a:r>
            <a:endParaRPr lang="en-IN" sz="5400" b="1" dirty="0"/>
          </a:p>
        </p:txBody>
      </p:sp>
    </p:spTree>
    <p:extLst>
      <p:ext uri="{BB962C8B-B14F-4D97-AF65-F5344CB8AC3E}">
        <p14:creationId xmlns:p14="http://schemas.microsoft.com/office/powerpoint/2010/main" val="3254289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448965" y="113857"/>
            <a:ext cx="7053542" cy="1050398"/>
          </a:xfrm>
        </p:spPr>
        <p:txBody>
          <a:bodyPr>
            <a:normAutofit fontScale="90000"/>
          </a:bodyPr>
          <a:lstStyle/>
          <a:p>
            <a:br>
              <a:rPr lang="en-IN" b="1" i="1" dirty="0"/>
            </a:br>
            <a:r>
              <a:rPr lang="en-IN" b="1" i="1" dirty="0"/>
              <a:t>Uses of basal media</a:t>
            </a:r>
            <a:br>
              <a:rPr lang="en-US" dirty="0"/>
            </a:br>
            <a:endParaRPr lang="en-US" dirty="0"/>
          </a:p>
        </p:txBody>
      </p:sp>
      <p:sp>
        <p:nvSpPr>
          <p:cNvPr id="3" name="Content Placeholder 2"/>
          <p:cNvSpPr>
            <a:spLocks noGrp="1"/>
          </p:cNvSpPr>
          <p:nvPr>
            <p:ph idx="1"/>
          </p:nvPr>
        </p:nvSpPr>
        <p:spPr>
          <a:xfrm>
            <a:off x="143555" y="1197405"/>
            <a:ext cx="8551481" cy="3569858"/>
          </a:xfrm>
        </p:spPr>
        <p:txBody>
          <a:bodyPr>
            <a:normAutofit/>
          </a:bodyPr>
          <a:lstStyle/>
          <a:p>
            <a:pPr lvl="1">
              <a:buFont typeface="Courier New" panose="02070309020205020404" pitchFamily="49" charset="0"/>
              <a:buChar char="o"/>
            </a:pPr>
            <a:r>
              <a:rPr lang="en-IN" sz="1600" dirty="0"/>
              <a:t>Testing the non-fastidiousness of  bacteria</a:t>
            </a:r>
            <a:endParaRPr lang="en-US" sz="1600" dirty="0"/>
          </a:p>
          <a:p>
            <a:pPr lvl="1">
              <a:buFont typeface="Courier New" panose="02070309020205020404" pitchFamily="49" charset="0"/>
              <a:buChar char="o"/>
            </a:pPr>
            <a:r>
              <a:rPr lang="en-IN" sz="1600" dirty="0"/>
              <a:t>They serve as the base for the preparation of many other media.</a:t>
            </a:r>
            <a:endParaRPr lang="en-US" sz="1600" dirty="0"/>
          </a:p>
          <a:p>
            <a:pPr lvl="1">
              <a:buFont typeface="Courier New" panose="02070309020205020404" pitchFamily="49" charset="0"/>
              <a:buChar char="o"/>
            </a:pPr>
            <a:r>
              <a:rPr lang="en-IN" sz="1600" dirty="0"/>
              <a:t>Nutrient broth is used for studying the bacterial growth curve</a:t>
            </a:r>
            <a:endParaRPr lang="en-US" sz="1600" dirty="0"/>
          </a:p>
          <a:p>
            <a:pPr lvl="1">
              <a:buFont typeface="Courier New" panose="02070309020205020404" pitchFamily="49" charset="0"/>
              <a:buChar char="o"/>
            </a:pPr>
            <a:r>
              <a:rPr lang="en-IN" sz="1600" dirty="0"/>
              <a:t>Nutrient agar is the preferred medium for-</a:t>
            </a:r>
            <a:endParaRPr lang="en-US" sz="1600" dirty="0"/>
          </a:p>
          <a:p>
            <a:pPr lvl="1">
              <a:buFont typeface="Courier New" panose="02070309020205020404" pitchFamily="49" charset="0"/>
              <a:buChar char="o"/>
            </a:pPr>
            <a:r>
              <a:rPr lang="en-IN" sz="1600" dirty="0"/>
              <a:t>Performing the biochemical tests such as oxidase, catalase and slide agglutination test etc.</a:t>
            </a:r>
            <a:endParaRPr lang="en-US" sz="1600" dirty="0"/>
          </a:p>
          <a:p>
            <a:pPr lvl="1">
              <a:buFont typeface="Courier New" panose="02070309020205020404" pitchFamily="49" charset="0"/>
              <a:buChar char="o"/>
            </a:pPr>
            <a:r>
              <a:rPr lang="en-IN" sz="1600" dirty="0"/>
              <a:t>To study the colony character</a:t>
            </a:r>
            <a:endParaRPr lang="en-US" sz="1600" dirty="0"/>
          </a:p>
          <a:p>
            <a:pPr lvl="1">
              <a:buFont typeface="Courier New" panose="02070309020205020404" pitchFamily="49" charset="0"/>
              <a:buChar char="o"/>
            </a:pPr>
            <a:r>
              <a:rPr lang="en-IN" sz="1600" dirty="0"/>
              <a:t>Pigment demonstration</a:t>
            </a:r>
            <a:endParaRPr lang="en-US" sz="1600" dirty="0"/>
          </a:p>
          <a:p>
            <a:endParaRPr lang="en-US" sz="1800" dirty="0"/>
          </a:p>
        </p:txBody>
      </p:sp>
    </p:spTree>
    <p:extLst>
      <p:ext uri="{BB962C8B-B14F-4D97-AF65-F5344CB8AC3E}">
        <p14:creationId xmlns:p14="http://schemas.microsoft.com/office/powerpoint/2010/main" val="806983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Enriched Media</a:t>
            </a:r>
            <a:endParaRPr lang="en-US" dirty="0"/>
          </a:p>
        </p:txBody>
      </p:sp>
      <p:sp>
        <p:nvSpPr>
          <p:cNvPr id="3" name="Content Placeholder 2"/>
          <p:cNvSpPr>
            <a:spLocks noGrp="1"/>
          </p:cNvSpPr>
          <p:nvPr>
            <p:ph idx="1"/>
          </p:nvPr>
        </p:nvSpPr>
        <p:spPr>
          <a:xfrm>
            <a:off x="308107" y="2736912"/>
            <a:ext cx="6719020" cy="2195513"/>
          </a:xfrm>
        </p:spPr>
        <p:txBody>
          <a:bodyPr>
            <a:normAutofit/>
          </a:bodyPr>
          <a:lstStyle/>
          <a:p>
            <a:r>
              <a:rPr lang="en-IN" b="1" dirty="0"/>
              <a:t>Blood agar -</a:t>
            </a:r>
            <a:r>
              <a:rPr lang="en-IN" dirty="0"/>
              <a:t> </a:t>
            </a:r>
          </a:p>
          <a:p>
            <a:pPr lvl="1">
              <a:buFont typeface="Courier New" panose="02070309020205020404" pitchFamily="49" charset="0"/>
              <a:buChar char="o"/>
            </a:pPr>
            <a:r>
              <a:rPr lang="en-IN" dirty="0"/>
              <a:t>Prepared by adding 5-10% of sheep blood to the molten nutrient agar at 45</a:t>
            </a:r>
            <a:r>
              <a:rPr lang="en-IN" baseline="30000" dirty="0"/>
              <a:t>0</a:t>
            </a:r>
            <a:r>
              <a:rPr lang="en-IN" dirty="0"/>
              <a:t>C.</a:t>
            </a:r>
          </a:p>
          <a:p>
            <a:pPr lvl="1">
              <a:buFont typeface="Courier New" panose="02070309020205020404" pitchFamily="49" charset="0"/>
              <a:buChar char="o"/>
            </a:pPr>
            <a:r>
              <a:rPr lang="en-IN" dirty="0"/>
              <a:t>Tests the </a:t>
            </a:r>
            <a:r>
              <a:rPr lang="en-IN" dirty="0" err="1"/>
              <a:t>hemolytic</a:t>
            </a:r>
            <a:r>
              <a:rPr lang="en-IN" dirty="0"/>
              <a:t> property of the bacteria, which may be either- </a:t>
            </a:r>
            <a:r>
              <a:rPr lang="en-IN" dirty="0" err="1"/>
              <a:t>i</a:t>
            </a:r>
            <a:r>
              <a:rPr lang="en-IN" dirty="0"/>
              <a:t>) partial or α (green) hemolysis and ii) complete or β hemolysis</a:t>
            </a:r>
            <a:endParaRPr lang="en-US" dirty="0"/>
          </a:p>
        </p:txBody>
      </p:sp>
      <p:sp>
        <p:nvSpPr>
          <p:cNvPr id="6" name="Rectangle 5"/>
          <p:cNvSpPr/>
          <p:nvPr/>
        </p:nvSpPr>
        <p:spPr>
          <a:xfrm>
            <a:off x="112001" y="995027"/>
            <a:ext cx="8919997" cy="1569660"/>
          </a:xfrm>
          <a:prstGeom prst="rect">
            <a:avLst/>
          </a:prstGeom>
        </p:spPr>
        <p:txBody>
          <a:bodyPr wrap="square">
            <a:spAutoFit/>
          </a:bodyPr>
          <a:lstStyle/>
          <a:p>
            <a:pPr marL="285750" indent="-285750">
              <a:buFont typeface="Arial" panose="020B0604020202020204" pitchFamily="34" charset="0"/>
              <a:buChar char="•"/>
            </a:pPr>
            <a:r>
              <a:rPr lang="en-IN" sz="2400" dirty="0"/>
              <a:t>Basal medium is added with additional  nutrients such as blood, serum or egg. </a:t>
            </a:r>
          </a:p>
          <a:p>
            <a:pPr marL="285750" indent="-285750">
              <a:buFont typeface="Arial" panose="020B0604020202020204" pitchFamily="34" charset="0"/>
              <a:buChar char="•"/>
            </a:pPr>
            <a:r>
              <a:rPr lang="en-IN" sz="2400" dirty="0"/>
              <a:t>In addition to non-fastidious organisms, they also support the growth of fastidious nutritionally exacting bacteria. </a:t>
            </a:r>
          </a:p>
        </p:txBody>
      </p:sp>
      <p:pic>
        <p:nvPicPr>
          <p:cNvPr id="2050" name="Picture 2" descr="What is the difference between enriched media and enrichment media? |  Socratic">
            <a:extLst>
              <a:ext uri="{FF2B5EF4-FFF2-40B4-BE49-F238E27FC236}">
                <a16:creationId xmlns:a16="http://schemas.microsoft.com/office/drawing/2014/main" id="{30441A51-97E2-4497-908B-1E0588AEA1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1936" y="2905980"/>
            <a:ext cx="1966244"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242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US" i="1" dirty="0"/>
              <a:t>Enriched Media </a:t>
            </a:r>
            <a:endParaRPr lang="en-US" dirty="0"/>
          </a:p>
        </p:txBody>
      </p:sp>
      <p:sp>
        <p:nvSpPr>
          <p:cNvPr id="3" name="Content Placeholder 2"/>
          <p:cNvSpPr>
            <a:spLocks noGrp="1"/>
          </p:cNvSpPr>
          <p:nvPr>
            <p:ph idx="1"/>
          </p:nvPr>
        </p:nvSpPr>
        <p:spPr>
          <a:xfrm>
            <a:off x="-49649" y="3319492"/>
            <a:ext cx="6566314" cy="1584693"/>
          </a:xfrm>
        </p:spPr>
        <p:txBody>
          <a:bodyPr>
            <a:normAutofit/>
          </a:bodyPr>
          <a:lstStyle/>
          <a:p>
            <a:pPr lvl="1">
              <a:buFont typeface="Arial" panose="020B0604020202020204" pitchFamily="34" charset="0"/>
              <a:buChar char="•"/>
            </a:pPr>
            <a:r>
              <a:rPr lang="en-IN" dirty="0"/>
              <a:t>More nutritious than blood agar, and even supports certain highly fastidious bacteria such as </a:t>
            </a:r>
            <a:r>
              <a:rPr lang="en-IN" i="1" dirty="0"/>
              <a:t>Haemophilus </a:t>
            </a:r>
            <a:r>
              <a:rPr lang="en-IN" i="1" dirty="0" err="1"/>
              <a:t>influenzae</a:t>
            </a:r>
            <a:r>
              <a:rPr lang="en-IN" dirty="0"/>
              <a:t> that does not grow on blood agar.</a:t>
            </a:r>
            <a:endParaRPr lang="en-US" dirty="0"/>
          </a:p>
          <a:p>
            <a:endParaRPr lang="en-US" dirty="0"/>
          </a:p>
        </p:txBody>
      </p:sp>
      <p:sp>
        <p:nvSpPr>
          <p:cNvPr id="2" name="Rectangle 1"/>
          <p:cNvSpPr/>
          <p:nvPr/>
        </p:nvSpPr>
        <p:spPr>
          <a:xfrm>
            <a:off x="0" y="1089597"/>
            <a:ext cx="8705935" cy="1200329"/>
          </a:xfrm>
          <a:prstGeom prst="rect">
            <a:avLst/>
          </a:prstGeom>
        </p:spPr>
        <p:txBody>
          <a:bodyPr wrap="square">
            <a:spAutoFit/>
          </a:bodyPr>
          <a:lstStyle/>
          <a:p>
            <a:r>
              <a:rPr lang="en-IN" sz="2400" b="1" dirty="0"/>
              <a:t>Chocolate agar</a:t>
            </a:r>
          </a:p>
          <a:p>
            <a:pPr marL="800100" lvl="1" indent="-342900">
              <a:buFont typeface="Arial" panose="020B0604020202020204" pitchFamily="34" charset="0"/>
              <a:buChar char="•"/>
            </a:pPr>
            <a:r>
              <a:rPr lang="en-IN" sz="2400" dirty="0"/>
              <a:t>Heated blood agar, prepared by adding 5-10% of sheep blood to the molten nutrient agar at </a:t>
            </a:r>
            <a:r>
              <a:rPr lang="en-IN" sz="2400" b="1" dirty="0"/>
              <a:t>70</a:t>
            </a:r>
            <a:r>
              <a:rPr lang="en-IN" sz="2400" b="1" baseline="30000" dirty="0"/>
              <a:t>0</a:t>
            </a:r>
            <a:r>
              <a:rPr lang="en-IN" sz="2400" b="1" dirty="0"/>
              <a:t>C</a:t>
            </a:r>
            <a:endParaRPr lang="en-IN" sz="2400" dirty="0"/>
          </a:p>
        </p:txBody>
      </p:sp>
      <p:pic>
        <p:nvPicPr>
          <p:cNvPr id="3074" name="Picture 2" descr="Chocolate agar - Wikipedia">
            <a:extLst>
              <a:ext uri="{FF2B5EF4-FFF2-40B4-BE49-F238E27FC236}">
                <a16:creationId xmlns:a16="http://schemas.microsoft.com/office/drawing/2014/main" id="{F19B87A4-795D-4E89-8E5A-C12125308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1755" y="2724455"/>
            <a:ext cx="19431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015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i="1" dirty="0"/>
              <a:t>Enriched Media</a:t>
            </a:r>
            <a:endParaRPr lang="en-US" dirty="0"/>
          </a:p>
        </p:txBody>
      </p:sp>
      <p:sp>
        <p:nvSpPr>
          <p:cNvPr id="3" name="Content Placeholder 2"/>
          <p:cNvSpPr>
            <a:spLocks noGrp="1"/>
          </p:cNvSpPr>
          <p:nvPr>
            <p:ph idx="1"/>
          </p:nvPr>
        </p:nvSpPr>
        <p:spPr>
          <a:xfrm>
            <a:off x="69852" y="2113635"/>
            <a:ext cx="6640017" cy="2653628"/>
          </a:xfrm>
        </p:spPr>
        <p:txBody>
          <a:bodyPr>
            <a:normAutofit fontScale="85000" lnSpcReduction="20000"/>
          </a:bodyPr>
          <a:lstStyle/>
          <a:p>
            <a:pPr lvl="0"/>
            <a:r>
              <a:rPr lang="en-IN" sz="2600" b="1" dirty="0"/>
              <a:t>Blood culture media-</a:t>
            </a:r>
            <a:r>
              <a:rPr lang="en-IN" sz="2600" dirty="0"/>
              <a:t> Culturing microorganisms from blood specimen. They are either monophasic or biphasic media.  </a:t>
            </a:r>
            <a:endParaRPr lang="en-US" sz="2600" dirty="0"/>
          </a:p>
          <a:p>
            <a:pPr lvl="1">
              <a:buFont typeface="Courier New" panose="02070309020205020404" pitchFamily="49" charset="0"/>
              <a:buChar char="o"/>
            </a:pPr>
            <a:r>
              <a:rPr lang="en-IN" sz="2600" i="1" dirty="0"/>
              <a:t>Monophasic medium</a:t>
            </a:r>
            <a:r>
              <a:rPr lang="en-IN" sz="2600" dirty="0"/>
              <a:t> -brain heart infusion (BHI) broth.</a:t>
            </a:r>
            <a:endParaRPr lang="en-US" sz="2600" dirty="0"/>
          </a:p>
          <a:p>
            <a:pPr lvl="1">
              <a:buFont typeface="Courier New" panose="02070309020205020404" pitchFamily="49" charset="0"/>
              <a:buChar char="o"/>
            </a:pPr>
            <a:r>
              <a:rPr lang="en-IN" sz="2600" i="1" dirty="0"/>
              <a:t>Biphasic medium</a:t>
            </a:r>
            <a:r>
              <a:rPr lang="en-IN" sz="2600" dirty="0"/>
              <a:t> has a liquid phase containing BHI broth and a solid agar slope made up of BHI agar.</a:t>
            </a:r>
            <a:endParaRPr lang="en-US" sz="2600" dirty="0"/>
          </a:p>
          <a:p>
            <a:endParaRPr lang="en-US" dirty="0"/>
          </a:p>
        </p:txBody>
      </p:sp>
      <p:sp>
        <p:nvSpPr>
          <p:cNvPr id="2" name="Rectangle 1"/>
          <p:cNvSpPr/>
          <p:nvPr/>
        </p:nvSpPr>
        <p:spPr>
          <a:xfrm>
            <a:off x="69852" y="1096449"/>
            <a:ext cx="8970692" cy="954107"/>
          </a:xfrm>
          <a:prstGeom prst="rect">
            <a:avLst/>
          </a:prstGeom>
        </p:spPr>
        <p:txBody>
          <a:bodyPr wrap="square">
            <a:spAutoFit/>
          </a:bodyPr>
          <a:lstStyle/>
          <a:p>
            <a:pPr marL="457200" lvl="0" indent="-457200">
              <a:buFont typeface="Arial" panose="020B0604020202020204" pitchFamily="34" charset="0"/>
              <a:buChar char="•"/>
            </a:pPr>
            <a:r>
              <a:rPr lang="en-IN" sz="2800" b="1" dirty="0" err="1"/>
              <a:t>Loeffler's</a:t>
            </a:r>
            <a:r>
              <a:rPr lang="en-IN" sz="2800" b="1" dirty="0"/>
              <a:t> serum slope- </a:t>
            </a:r>
            <a:r>
              <a:rPr lang="en-IN" sz="2800" dirty="0"/>
              <a:t>is used for isolation of </a:t>
            </a:r>
            <a:r>
              <a:rPr lang="en-IN" sz="2800" i="1" dirty="0"/>
              <a:t>Corynebacterium </a:t>
            </a:r>
            <a:r>
              <a:rPr lang="en-IN" sz="2800" i="1" dirty="0" err="1"/>
              <a:t>diphtheriae</a:t>
            </a:r>
            <a:r>
              <a:rPr lang="en-IN" sz="2800" i="1" dirty="0"/>
              <a:t>.</a:t>
            </a:r>
            <a:endParaRPr lang="en-US" sz="2800" dirty="0"/>
          </a:p>
        </p:txBody>
      </p:sp>
      <p:pic>
        <p:nvPicPr>
          <p:cNvPr id="4098" name="Picture 2" descr="Loeffler Medium- Composition, Principle, Preparation, Results, Uses">
            <a:extLst>
              <a:ext uri="{FF2B5EF4-FFF2-40B4-BE49-F238E27FC236}">
                <a16:creationId xmlns:a16="http://schemas.microsoft.com/office/drawing/2014/main" id="{744076E7-24B6-45BC-A830-763AE60C1B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4460" y="2113635"/>
            <a:ext cx="2636084"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489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432067"/>
            <a:ext cx="8246070" cy="610820"/>
          </a:xfrm>
        </p:spPr>
        <p:txBody>
          <a:bodyPr>
            <a:normAutofit fontScale="90000"/>
          </a:bodyPr>
          <a:lstStyle/>
          <a:p>
            <a:r>
              <a:rPr lang="en-IN" b="1" i="1" dirty="0"/>
              <a:t>Enrichment broth</a:t>
            </a:r>
            <a:br>
              <a:rPr lang="en-US" dirty="0"/>
            </a:br>
            <a:endParaRPr lang="en-US" dirty="0"/>
          </a:p>
        </p:txBody>
      </p:sp>
      <p:sp>
        <p:nvSpPr>
          <p:cNvPr id="3" name="Content Placeholder 2"/>
          <p:cNvSpPr>
            <a:spLocks noGrp="1"/>
          </p:cNvSpPr>
          <p:nvPr>
            <p:ph idx="1"/>
          </p:nvPr>
        </p:nvSpPr>
        <p:spPr>
          <a:xfrm>
            <a:off x="143555" y="1113609"/>
            <a:ext cx="8856889" cy="3512209"/>
          </a:xfrm>
        </p:spPr>
        <p:txBody>
          <a:bodyPr>
            <a:normAutofit fontScale="85000" lnSpcReduction="10000"/>
          </a:bodyPr>
          <a:lstStyle/>
          <a:p>
            <a:r>
              <a:rPr lang="en-IN" sz="2600" dirty="0"/>
              <a:t>Liquid media added with some inhibitory agents which selectively allow certain organism to grow and inhibit others.</a:t>
            </a:r>
          </a:p>
          <a:p>
            <a:r>
              <a:rPr lang="en-IN" sz="2600" dirty="0"/>
              <a:t>Important for isolation of the pathogens from clinical specimens which also contain normal flora (e.g. stool and sputum specimen). </a:t>
            </a:r>
          </a:p>
          <a:p>
            <a:pPr lvl="1">
              <a:buFont typeface="Courier New" panose="02070309020205020404" pitchFamily="49" charset="0"/>
              <a:buChar char="o"/>
            </a:pPr>
            <a:r>
              <a:rPr lang="en-IN" sz="2600" dirty="0" err="1"/>
              <a:t>Tetrathionate</a:t>
            </a:r>
            <a:r>
              <a:rPr lang="en-IN" sz="2600" dirty="0"/>
              <a:t> broth (used for </a:t>
            </a:r>
            <a:r>
              <a:rPr lang="en-IN" sz="2600" i="1" dirty="0"/>
              <a:t>Salmonella </a:t>
            </a:r>
            <a:r>
              <a:rPr lang="en-IN" sz="2600" dirty="0" err="1"/>
              <a:t>Typhi</a:t>
            </a:r>
            <a:r>
              <a:rPr lang="en-IN" sz="2600" dirty="0"/>
              <a:t>)</a:t>
            </a:r>
            <a:endParaRPr lang="en-US" sz="2600" dirty="0"/>
          </a:p>
          <a:p>
            <a:pPr lvl="1">
              <a:buFont typeface="Courier New" panose="02070309020205020404" pitchFamily="49" charset="0"/>
              <a:buChar char="o"/>
            </a:pPr>
            <a:r>
              <a:rPr lang="en-IN" sz="2600" dirty="0"/>
              <a:t>Gram negative broth- for isolation of </a:t>
            </a:r>
            <a:r>
              <a:rPr lang="en-IN" sz="2600" i="1" dirty="0" err="1"/>
              <a:t>Shigella</a:t>
            </a:r>
            <a:endParaRPr lang="en-US" sz="2600" dirty="0"/>
          </a:p>
          <a:p>
            <a:pPr lvl="1">
              <a:buFont typeface="Courier New" panose="02070309020205020404" pitchFamily="49" charset="0"/>
              <a:buChar char="o"/>
            </a:pPr>
            <a:r>
              <a:rPr lang="en-IN" sz="2600" dirty="0"/>
              <a:t>Selenite F broth–for isolation of </a:t>
            </a:r>
            <a:r>
              <a:rPr lang="en-IN" sz="2600" i="1" dirty="0" err="1"/>
              <a:t>Shigella</a:t>
            </a:r>
            <a:endParaRPr lang="en-US" sz="2600" dirty="0"/>
          </a:p>
          <a:p>
            <a:pPr lvl="1">
              <a:buFont typeface="Courier New" panose="02070309020205020404" pitchFamily="49" charset="0"/>
              <a:buChar char="o"/>
            </a:pPr>
            <a:r>
              <a:rPr lang="en-IN" sz="2600" dirty="0"/>
              <a:t>Alkaline peptone water (APW)- for </a:t>
            </a:r>
            <a:r>
              <a:rPr lang="en-IN" sz="2600" i="1" dirty="0"/>
              <a:t>Vibrio </a:t>
            </a:r>
            <a:r>
              <a:rPr lang="en-IN" sz="2600" i="1" dirty="0" err="1"/>
              <a:t>cholerae</a:t>
            </a:r>
            <a:endParaRPr lang="en-US" sz="2600" dirty="0"/>
          </a:p>
          <a:p>
            <a:endParaRPr lang="en-US" dirty="0"/>
          </a:p>
        </p:txBody>
      </p:sp>
    </p:spTree>
    <p:extLst>
      <p:ext uri="{BB962C8B-B14F-4D97-AF65-F5344CB8AC3E}">
        <p14:creationId xmlns:p14="http://schemas.microsoft.com/office/powerpoint/2010/main" val="4195444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i="1" dirty="0">
                <a:effectLst/>
              </a:rPr>
              <a:t>Selective media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34902200"/>
              </p:ext>
            </p:extLst>
          </p:nvPr>
        </p:nvGraphicFramePr>
        <p:xfrm>
          <a:off x="143555" y="1808225"/>
          <a:ext cx="8246070" cy="2727960"/>
        </p:xfrm>
        <a:graphic>
          <a:graphicData uri="http://schemas.openxmlformats.org/drawingml/2006/table">
            <a:tbl>
              <a:tblPr firstRow="1" bandRow="1">
                <a:tableStyleId>{E8B1032C-EA38-4F05-BA0D-38AFFFC7BED3}</a:tableStyleId>
              </a:tblPr>
              <a:tblGrid>
                <a:gridCol w="4275740">
                  <a:extLst>
                    <a:ext uri="{9D8B030D-6E8A-4147-A177-3AD203B41FA5}">
                      <a16:colId xmlns:a16="http://schemas.microsoft.com/office/drawing/2014/main" val="20000"/>
                    </a:ext>
                  </a:extLst>
                </a:gridCol>
                <a:gridCol w="3970330">
                  <a:extLst>
                    <a:ext uri="{9D8B030D-6E8A-4147-A177-3AD203B41FA5}">
                      <a16:colId xmlns:a16="http://schemas.microsoft.com/office/drawing/2014/main" val="20001"/>
                    </a:ext>
                  </a:extLst>
                </a:gridCol>
              </a:tblGrid>
              <a:tr h="370840">
                <a:tc>
                  <a:txBody>
                    <a:bodyPr/>
                    <a:lstStyle/>
                    <a:p>
                      <a:r>
                        <a:rPr lang="en-US" dirty="0"/>
                        <a:t>Media</a:t>
                      </a:r>
                    </a:p>
                  </a:txBody>
                  <a:tcPr/>
                </a:tc>
                <a:tc>
                  <a:txBody>
                    <a:bodyPr/>
                    <a:lstStyle/>
                    <a:p>
                      <a:r>
                        <a:rPr lang="en-US" dirty="0"/>
                        <a:t>Used for isolation of</a:t>
                      </a:r>
                    </a:p>
                  </a:txBody>
                  <a:tcPr/>
                </a:tc>
                <a:extLst>
                  <a:ext uri="{0D108BD9-81ED-4DB2-BD59-A6C34878D82A}">
                    <a16:rowId xmlns:a16="http://schemas.microsoft.com/office/drawing/2014/main" val="10000"/>
                  </a:ext>
                </a:extLst>
              </a:tr>
              <a:tr h="370840">
                <a:tc>
                  <a:txBody>
                    <a:bodyPr/>
                    <a:lstStyle/>
                    <a:p>
                      <a:r>
                        <a:rPr lang="en-IN" dirty="0"/>
                        <a:t>Lowenstein Jensen (LJ) medium</a:t>
                      </a:r>
                      <a:endParaRPr lang="en-US" dirty="0"/>
                    </a:p>
                  </a:txBody>
                  <a:tcPr/>
                </a:tc>
                <a:tc>
                  <a:txBody>
                    <a:bodyPr/>
                    <a:lstStyle/>
                    <a:p>
                      <a:r>
                        <a:rPr lang="en-IN" dirty="0"/>
                        <a:t>Mycobacterium tuberculosis </a:t>
                      </a:r>
                      <a:endParaRPr lang="en-US" dirty="0"/>
                    </a:p>
                  </a:txBody>
                  <a:tcPr/>
                </a:tc>
                <a:extLst>
                  <a:ext uri="{0D108BD9-81ED-4DB2-BD59-A6C34878D82A}">
                    <a16:rowId xmlns:a16="http://schemas.microsoft.com/office/drawing/2014/main" val="10001"/>
                  </a:ext>
                </a:extLst>
              </a:tr>
              <a:tr h="370840">
                <a:tc>
                  <a:txBody>
                    <a:bodyPr/>
                    <a:lstStyle/>
                    <a:p>
                      <a:r>
                        <a:rPr lang="it-IT" dirty="0"/>
                        <a:t>Thiosulphate Citrate Bile salt Sucrose (TCBS)</a:t>
                      </a:r>
                      <a:endParaRPr lang="en-US" dirty="0"/>
                    </a:p>
                  </a:txBody>
                  <a:tcPr/>
                </a:tc>
                <a:tc>
                  <a:txBody>
                    <a:bodyPr/>
                    <a:lstStyle/>
                    <a:p>
                      <a:r>
                        <a:rPr lang="it-IT" dirty="0"/>
                        <a:t>Vibrio species </a:t>
                      </a:r>
                      <a:endParaRPr lang="en-US" dirty="0"/>
                    </a:p>
                  </a:txBody>
                  <a:tcPr/>
                </a:tc>
                <a:extLst>
                  <a:ext uri="{0D108BD9-81ED-4DB2-BD59-A6C34878D82A}">
                    <a16:rowId xmlns:a16="http://schemas.microsoft.com/office/drawing/2014/main" val="10002"/>
                  </a:ext>
                </a:extLst>
              </a:tr>
              <a:tr h="370840">
                <a:tc>
                  <a:txBody>
                    <a:bodyPr/>
                    <a:lstStyle/>
                    <a:p>
                      <a:r>
                        <a:rPr lang="it-IT" dirty="0"/>
                        <a:t>DCA (Deoxycholate Citrate Agar) </a:t>
                      </a:r>
                      <a:endParaRPr lang="en-US" dirty="0"/>
                    </a:p>
                  </a:txBody>
                  <a:tcPr/>
                </a:tc>
                <a:tc>
                  <a:txBody>
                    <a:bodyPr/>
                    <a:lstStyle/>
                    <a:p>
                      <a:r>
                        <a:rPr lang="it-IT" dirty="0"/>
                        <a:t>Salmonella </a:t>
                      </a:r>
                      <a:r>
                        <a:rPr lang="en-IN" dirty="0"/>
                        <a:t>and </a:t>
                      </a:r>
                      <a:r>
                        <a:rPr lang="en-IN" dirty="0" err="1"/>
                        <a:t>Shigella</a:t>
                      </a:r>
                      <a:r>
                        <a:rPr lang="en-IN" dirty="0"/>
                        <a:t> from stool </a:t>
                      </a:r>
                      <a:endParaRPr lang="en-US" dirty="0"/>
                    </a:p>
                  </a:txBody>
                  <a:tcPr/>
                </a:tc>
                <a:extLst>
                  <a:ext uri="{0D108BD9-81ED-4DB2-BD59-A6C34878D82A}">
                    <a16:rowId xmlns:a16="http://schemas.microsoft.com/office/drawing/2014/main" val="10003"/>
                  </a:ext>
                </a:extLst>
              </a:tr>
              <a:tr h="370840">
                <a:tc>
                  <a:txBody>
                    <a:bodyPr/>
                    <a:lstStyle/>
                    <a:p>
                      <a:r>
                        <a:rPr lang="en-IN" dirty="0"/>
                        <a:t>XLD (Xylose Lysine </a:t>
                      </a:r>
                      <a:r>
                        <a:rPr lang="en-IN" dirty="0" err="1"/>
                        <a:t>Deoxycholate</a:t>
                      </a:r>
                      <a:r>
                        <a:rPr lang="en-IN" dirty="0"/>
                        <a:t>) agar</a:t>
                      </a:r>
                      <a:endParaRPr lang="en-US" dirty="0"/>
                    </a:p>
                  </a:txBody>
                  <a:tcPr/>
                </a:tc>
                <a:tc>
                  <a:txBody>
                    <a:bodyPr/>
                    <a:lstStyle/>
                    <a:p>
                      <a:r>
                        <a:rPr lang="en-IN" dirty="0"/>
                        <a:t>Salmonella and </a:t>
                      </a:r>
                      <a:r>
                        <a:rPr lang="en-IN" dirty="0" err="1"/>
                        <a:t>Shigella</a:t>
                      </a:r>
                      <a:r>
                        <a:rPr lang="en-IN" dirty="0"/>
                        <a:t> from stool </a:t>
                      </a:r>
                      <a:endParaRPr lang="en-US" dirty="0"/>
                    </a:p>
                  </a:txBody>
                  <a:tcPr/>
                </a:tc>
                <a:extLst>
                  <a:ext uri="{0D108BD9-81ED-4DB2-BD59-A6C34878D82A}">
                    <a16:rowId xmlns:a16="http://schemas.microsoft.com/office/drawing/2014/main" val="10004"/>
                  </a:ext>
                </a:extLst>
              </a:tr>
              <a:tr h="370840">
                <a:tc>
                  <a:txBody>
                    <a:bodyPr/>
                    <a:lstStyle/>
                    <a:p>
                      <a:r>
                        <a:rPr lang="en-IN" dirty="0"/>
                        <a:t>Potassium tellurite agar (PTA)</a:t>
                      </a:r>
                      <a:endParaRPr lang="en-US" dirty="0"/>
                    </a:p>
                  </a:txBody>
                  <a:tcPr/>
                </a:tc>
                <a:tc>
                  <a:txBody>
                    <a:bodyPr/>
                    <a:lstStyle/>
                    <a:p>
                      <a:r>
                        <a:rPr lang="en-IN" dirty="0"/>
                        <a:t>Corynebacterium </a:t>
                      </a:r>
                      <a:r>
                        <a:rPr lang="en-IN" dirty="0" err="1"/>
                        <a:t>diphtheriae</a:t>
                      </a:r>
                      <a:endParaRPr lang="en-US" dirty="0"/>
                    </a:p>
                  </a:txBody>
                  <a:tcPr/>
                </a:tc>
                <a:extLst>
                  <a:ext uri="{0D108BD9-81ED-4DB2-BD59-A6C34878D82A}">
                    <a16:rowId xmlns:a16="http://schemas.microsoft.com/office/drawing/2014/main" val="10005"/>
                  </a:ext>
                </a:extLst>
              </a:tr>
              <a:tr h="370840">
                <a:tc>
                  <a:txBody>
                    <a:bodyPr/>
                    <a:lstStyle/>
                    <a:p>
                      <a:r>
                        <a:rPr lang="en-IN" dirty="0"/>
                        <a:t>Wilson Blair bismuth sulphite medium</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Salmonella </a:t>
                      </a:r>
                      <a:r>
                        <a:rPr lang="en-IN" dirty="0" err="1"/>
                        <a:t>Typhi</a:t>
                      </a:r>
                      <a:r>
                        <a:rPr lang="en-IN" dirty="0"/>
                        <a:t>.</a:t>
                      </a:r>
                      <a:endParaRPr lang="en-US" dirty="0"/>
                    </a:p>
                    <a:p>
                      <a:endParaRPr lang="en-US" dirty="0"/>
                    </a:p>
                  </a:txBody>
                  <a:tcPr/>
                </a:tc>
                <a:extLst>
                  <a:ext uri="{0D108BD9-81ED-4DB2-BD59-A6C34878D82A}">
                    <a16:rowId xmlns:a16="http://schemas.microsoft.com/office/drawing/2014/main" val="10006"/>
                  </a:ext>
                </a:extLst>
              </a:tr>
            </a:tbl>
          </a:graphicData>
        </a:graphic>
      </p:graphicFrame>
      <p:sp>
        <p:nvSpPr>
          <p:cNvPr id="7" name="Rectangle 6"/>
          <p:cNvSpPr/>
          <p:nvPr/>
        </p:nvSpPr>
        <p:spPr>
          <a:xfrm>
            <a:off x="143555" y="1078795"/>
            <a:ext cx="8695035" cy="729430"/>
          </a:xfrm>
          <a:prstGeom prst="rect">
            <a:avLst/>
          </a:prstGeom>
        </p:spPr>
        <p:txBody>
          <a:bodyPr wrap="square">
            <a:spAutoFit/>
          </a:bodyPr>
          <a:lstStyle/>
          <a:p>
            <a:pPr>
              <a:lnSpc>
                <a:spcPct val="115000"/>
              </a:lnSpc>
            </a:pPr>
            <a:r>
              <a:rPr lang="en-IN" dirty="0">
                <a:latin typeface="Times New Roman" panose="02020603050405020304" pitchFamily="18" charset="0"/>
                <a:ea typeface="Calibri" panose="020F0502020204030204" pitchFamily="34" charset="0"/>
              </a:rPr>
              <a:t>Solid media containing inhibitory substances that inhibit the normal flora present in the specimen and allow the pathogens to grow.</a:t>
            </a:r>
            <a:endParaRPr lang="en-US"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17306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IN" b="1" i="1" dirty="0">
                <a:effectLst/>
              </a:rPr>
              <a:t>Selective media </a:t>
            </a:r>
            <a:endParaRPr lang="en-US" dirty="0"/>
          </a:p>
        </p:txBody>
      </p:sp>
      <p:pic>
        <p:nvPicPr>
          <p:cNvPr id="7" name="Content Placeholder 6">
            <a:extLst>
              <a:ext uri="{FF2B5EF4-FFF2-40B4-BE49-F238E27FC236}">
                <a16:creationId xmlns:a16="http://schemas.microsoft.com/office/drawing/2014/main" id="{9934726A-73C2-4DA0-B732-88F66FFC9FC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03227" y="542800"/>
            <a:ext cx="2901395" cy="3616443"/>
          </a:xfrm>
        </p:spPr>
      </p:pic>
      <p:pic>
        <p:nvPicPr>
          <p:cNvPr id="5122" name="Picture 2" descr="Lowenstein-Jensen Medium (LJ)">
            <a:extLst>
              <a:ext uri="{FF2B5EF4-FFF2-40B4-BE49-F238E27FC236}">
                <a16:creationId xmlns:a16="http://schemas.microsoft.com/office/drawing/2014/main" id="{277F968C-BC1E-4D0C-BA05-E6F189C4F8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0360" y="1808225"/>
            <a:ext cx="1933575" cy="19335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0CCBDF2-D01C-4D9D-AB53-B2AE1B9504B4}"/>
              </a:ext>
            </a:extLst>
          </p:cNvPr>
          <p:cNvSpPr txBox="1"/>
          <p:nvPr/>
        </p:nvSpPr>
        <p:spPr>
          <a:xfrm>
            <a:off x="296260" y="1350110"/>
            <a:ext cx="2595985" cy="369332"/>
          </a:xfrm>
          <a:prstGeom prst="rect">
            <a:avLst/>
          </a:prstGeom>
          <a:noFill/>
        </p:spPr>
        <p:txBody>
          <a:bodyPr wrap="square" rtlCol="0">
            <a:spAutoFit/>
          </a:bodyPr>
          <a:lstStyle/>
          <a:p>
            <a:r>
              <a:rPr lang="en-US" dirty="0"/>
              <a:t>Lowenstein LJ Media</a:t>
            </a:r>
            <a:endParaRPr lang="en-IN" dirty="0"/>
          </a:p>
        </p:txBody>
      </p:sp>
    </p:spTree>
    <p:extLst>
      <p:ext uri="{BB962C8B-B14F-4D97-AF65-F5344CB8AC3E}">
        <p14:creationId xmlns:p14="http://schemas.microsoft.com/office/powerpoint/2010/main" val="3391557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71414" y="-5698"/>
            <a:ext cx="7053542" cy="1050398"/>
          </a:xfrm>
        </p:spPr>
        <p:txBody>
          <a:bodyPr>
            <a:normAutofit fontScale="90000"/>
          </a:bodyPr>
          <a:lstStyle/>
          <a:p>
            <a:br>
              <a:rPr lang="en-IN" b="1" i="1" dirty="0"/>
            </a:br>
            <a:r>
              <a:rPr lang="en-IN" b="1" i="1" dirty="0"/>
              <a:t>Transport media</a:t>
            </a:r>
            <a:br>
              <a:rPr lang="en-US" dirty="0"/>
            </a:br>
            <a:endParaRPr lang="en-US" dirty="0"/>
          </a:p>
        </p:txBody>
      </p:sp>
      <p:sp>
        <p:nvSpPr>
          <p:cNvPr id="3" name="Content Placeholder 2"/>
          <p:cNvSpPr>
            <a:spLocks noGrp="1"/>
          </p:cNvSpPr>
          <p:nvPr>
            <p:ph idx="1"/>
          </p:nvPr>
        </p:nvSpPr>
        <p:spPr>
          <a:xfrm>
            <a:off x="-40322" y="1044700"/>
            <a:ext cx="8812908" cy="1558918"/>
          </a:xfrm>
        </p:spPr>
        <p:txBody>
          <a:bodyPr>
            <a:normAutofit/>
          </a:bodyPr>
          <a:lstStyle/>
          <a:p>
            <a:r>
              <a:rPr lang="en-IN" dirty="0"/>
              <a:t>Used for the transport of the clinical specimens suspected to contain delicate organism or when the delay is expected while transporting the specimens.</a:t>
            </a:r>
          </a:p>
          <a:p>
            <a:r>
              <a:rPr lang="en-IN" dirty="0"/>
              <a:t> Bacteria do not multiply, they only remain viable.</a:t>
            </a:r>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44963113"/>
              </p:ext>
            </p:extLst>
          </p:nvPr>
        </p:nvGraphicFramePr>
        <p:xfrm>
          <a:off x="3350360" y="2046863"/>
          <a:ext cx="5191970" cy="2408682"/>
        </p:xfrm>
        <a:graphic>
          <a:graphicData uri="http://schemas.openxmlformats.org/drawingml/2006/table">
            <a:tbl>
              <a:tblPr firstRow="1" firstCol="1" bandRow="1">
                <a:tableStyleId>{E8B1032C-EA38-4F05-BA0D-38AFFFC7BED3}</a:tableStyleId>
              </a:tblPr>
              <a:tblGrid>
                <a:gridCol w="1581660">
                  <a:extLst>
                    <a:ext uri="{9D8B030D-6E8A-4147-A177-3AD203B41FA5}">
                      <a16:colId xmlns:a16="http://schemas.microsoft.com/office/drawing/2014/main" val="20000"/>
                    </a:ext>
                  </a:extLst>
                </a:gridCol>
                <a:gridCol w="3610310">
                  <a:extLst>
                    <a:ext uri="{9D8B030D-6E8A-4147-A177-3AD203B41FA5}">
                      <a16:colId xmlns:a16="http://schemas.microsoft.com/office/drawing/2014/main" val="20001"/>
                    </a:ext>
                  </a:extLst>
                </a:gridCol>
              </a:tblGrid>
              <a:tr h="224333">
                <a:tc>
                  <a:txBody>
                    <a:bodyPr/>
                    <a:lstStyle/>
                    <a:p>
                      <a:pPr marL="0" marR="0">
                        <a:lnSpc>
                          <a:spcPct val="115000"/>
                        </a:lnSpc>
                        <a:spcBef>
                          <a:spcPts val="0"/>
                        </a:spcBef>
                        <a:spcAft>
                          <a:spcPts val="0"/>
                        </a:spcAft>
                      </a:pPr>
                      <a:r>
                        <a:rPr lang="en-IN" sz="1600" dirty="0">
                          <a:effectLst/>
                        </a:rPr>
                        <a:t>Organism</a:t>
                      </a: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IN" sz="1600" dirty="0">
                          <a:effectLst/>
                        </a:rPr>
                        <a:t>Transport media</a:t>
                      </a:r>
                      <a:endParaRPr lang="en-US" sz="1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r h="224333">
                <a:tc>
                  <a:txBody>
                    <a:bodyPr/>
                    <a:lstStyle/>
                    <a:p>
                      <a:pPr marL="0" marR="0">
                        <a:lnSpc>
                          <a:spcPct val="115000"/>
                        </a:lnSpc>
                        <a:spcBef>
                          <a:spcPts val="0"/>
                        </a:spcBef>
                        <a:spcAft>
                          <a:spcPts val="0"/>
                        </a:spcAft>
                      </a:pPr>
                      <a:r>
                        <a:rPr lang="en-IN" sz="1600">
                          <a:effectLst/>
                        </a:rPr>
                        <a:t>Streptococcus</a:t>
                      </a:r>
                      <a:endParaRPr lang="en-US" sz="1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IN" sz="1600" dirty="0">
                          <a:effectLst/>
                        </a:rPr>
                        <a:t>Pike’s medium</a:t>
                      </a:r>
                      <a:endParaRPr lang="en-US" sz="1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r h="224333">
                <a:tc>
                  <a:txBody>
                    <a:bodyPr/>
                    <a:lstStyle/>
                    <a:p>
                      <a:pPr marL="0" marR="0">
                        <a:lnSpc>
                          <a:spcPct val="115000"/>
                        </a:lnSpc>
                        <a:spcBef>
                          <a:spcPts val="0"/>
                        </a:spcBef>
                        <a:spcAft>
                          <a:spcPts val="0"/>
                        </a:spcAft>
                      </a:pPr>
                      <a:r>
                        <a:rPr lang="en-IN" sz="1600">
                          <a:effectLst/>
                        </a:rPr>
                        <a:t>Neisseria</a:t>
                      </a:r>
                      <a:endParaRPr lang="en-US" sz="1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IN" sz="1600" dirty="0" err="1">
                          <a:effectLst/>
                        </a:rPr>
                        <a:t>Amies</a:t>
                      </a:r>
                      <a:r>
                        <a:rPr lang="en-IN" sz="1600" dirty="0">
                          <a:effectLst/>
                        </a:rPr>
                        <a:t> medium, Stuart’s medium</a:t>
                      </a:r>
                      <a:endParaRPr lang="en-US" sz="1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2"/>
                  </a:ext>
                </a:extLst>
              </a:tr>
              <a:tr h="673000">
                <a:tc>
                  <a:txBody>
                    <a:bodyPr/>
                    <a:lstStyle/>
                    <a:p>
                      <a:pPr marL="0" marR="0">
                        <a:lnSpc>
                          <a:spcPct val="115000"/>
                        </a:lnSpc>
                        <a:spcBef>
                          <a:spcPts val="0"/>
                        </a:spcBef>
                        <a:spcAft>
                          <a:spcPts val="0"/>
                        </a:spcAft>
                      </a:pPr>
                      <a:r>
                        <a:rPr lang="en-IN" sz="1600" dirty="0">
                          <a:effectLst/>
                        </a:rPr>
                        <a:t>Vibrio cholerae</a:t>
                      </a: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IN" sz="1600" dirty="0">
                          <a:effectLst/>
                        </a:rPr>
                        <a:t>VR (</a:t>
                      </a:r>
                      <a:r>
                        <a:rPr lang="en-IN" sz="1600" dirty="0" err="1">
                          <a:effectLst/>
                        </a:rPr>
                        <a:t>Venkatraman</a:t>
                      </a:r>
                      <a:r>
                        <a:rPr lang="en-IN" sz="1600" dirty="0">
                          <a:effectLst/>
                        </a:rPr>
                        <a:t>-Ramakrishnan) medium</a:t>
                      </a:r>
                      <a:endParaRPr lang="en-US" sz="1800" dirty="0">
                        <a:effectLst/>
                      </a:endParaRPr>
                    </a:p>
                    <a:p>
                      <a:pPr marL="0" marR="0">
                        <a:lnSpc>
                          <a:spcPct val="115000"/>
                        </a:lnSpc>
                        <a:spcBef>
                          <a:spcPts val="0"/>
                        </a:spcBef>
                        <a:spcAft>
                          <a:spcPts val="0"/>
                        </a:spcAft>
                      </a:pPr>
                      <a:r>
                        <a:rPr lang="en-IN" sz="1600" dirty="0">
                          <a:effectLst/>
                        </a:rPr>
                        <a:t>Autoclaved sea water</a:t>
                      </a:r>
                      <a:endParaRPr lang="en-US" sz="1800" dirty="0">
                        <a:effectLst/>
                      </a:endParaRPr>
                    </a:p>
                    <a:p>
                      <a:pPr marL="0" marR="0">
                        <a:lnSpc>
                          <a:spcPct val="115000"/>
                        </a:lnSpc>
                        <a:spcBef>
                          <a:spcPts val="0"/>
                        </a:spcBef>
                        <a:spcAft>
                          <a:spcPts val="0"/>
                        </a:spcAft>
                      </a:pPr>
                      <a:r>
                        <a:rPr lang="en-IN" sz="1600" dirty="0">
                          <a:effectLst/>
                        </a:rPr>
                        <a:t>Cary Blair medium</a:t>
                      </a:r>
                      <a:endParaRPr lang="en-US" sz="1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3"/>
                  </a:ext>
                </a:extLst>
              </a:tr>
              <a:tr h="448667">
                <a:tc>
                  <a:txBody>
                    <a:bodyPr/>
                    <a:lstStyle/>
                    <a:p>
                      <a:pPr marL="0" marR="0">
                        <a:lnSpc>
                          <a:spcPct val="115000"/>
                        </a:lnSpc>
                        <a:spcBef>
                          <a:spcPts val="0"/>
                        </a:spcBef>
                        <a:spcAft>
                          <a:spcPts val="0"/>
                        </a:spcAft>
                      </a:pPr>
                      <a:r>
                        <a:rPr lang="en-IN" sz="1600">
                          <a:effectLst/>
                        </a:rPr>
                        <a:t>Shigella, Salmonella</a:t>
                      </a:r>
                      <a:endParaRPr lang="en-US" sz="1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IN" sz="1600" dirty="0">
                          <a:effectLst/>
                        </a:rPr>
                        <a:t>Buffered glycerol saline</a:t>
                      </a:r>
                      <a:endParaRPr lang="en-US" sz="1800" dirty="0">
                        <a:effectLst/>
                      </a:endParaRPr>
                    </a:p>
                    <a:p>
                      <a:pPr marL="0" marR="0">
                        <a:lnSpc>
                          <a:spcPct val="115000"/>
                        </a:lnSpc>
                        <a:spcBef>
                          <a:spcPts val="0"/>
                        </a:spcBef>
                        <a:spcAft>
                          <a:spcPts val="0"/>
                        </a:spcAft>
                      </a:pPr>
                      <a:r>
                        <a:rPr lang="en-IN" sz="1600" dirty="0">
                          <a:effectLst/>
                        </a:rPr>
                        <a:t>Cary Blair medium</a:t>
                      </a:r>
                      <a:endParaRPr lang="en-US" sz="1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4"/>
                  </a:ext>
                </a:extLst>
              </a:tr>
            </a:tbl>
          </a:graphicData>
        </a:graphic>
      </p:graphicFrame>
      <p:pic>
        <p:nvPicPr>
          <p:cNvPr id="6146" name="Picture 2" descr="Viral Transport Media (VTM)- Principle, Preparation, Uses, Limitations">
            <a:extLst>
              <a:ext uri="{FF2B5EF4-FFF2-40B4-BE49-F238E27FC236}">
                <a16:creationId xmlns:a16="http://schemas.microsoft.com/office/drawing/2014/main" id="{CBD26F85-42F8-4133-9FB5-E9CF5BB407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60" y="2419045"/>
            <a:ext cx="2952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043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14746" y="78317"/>
            <a:ext cx="7053542" cy="1050398"/>
          </a:xfrm>
        </p:spPr>
        <p:txBody>
          <a:bodyPr>
            <a:normAutofit fontScale="90000"/>
          </a:bodyPr>
          <a:lstStyle/>
          <a:p>
            <a:br>
              <a:rPr lang="en-IN" b="1" i="1" dirty="0"/>
            </a:br>
            <a:r>
              <a:rPr lang="en-IN" b="1" i="1" dirty="0"/>
              <a:t>Differential media</a:t>
            </a:r>
            <a:r>
              <a:rPr lang="en-IN" b="1" dirty="0"/>
              <a:t> </a:t>
            </a:r>
            <a:br>
              <a:rPr lang="en-US" dirty="0"/>
            </a:br>
            <a:endParaRPr lang="en-US" dirty="0"/>
          </a:p>
        </p:txBody>
      </p:sp>
      <p:sp>
        <p:nvSpPr>
          <p:cNvPr id="3" name="Content Placeholder 2"/>
          <p:cNvSpPr>
            <a:spLocks noGrp="1"/>
          </p:cNvSpPr>
          <p:nvPr>
            <p:ph idx="1"/>
          </p:nvPr>
        </p:nvSpPr>
        <p:spPr>
          <a:xfrm>
            <a:off x="143555" y="1197405"/>
            <a:ext cx="8856890" cy="1679755"/>
          </a:xfrm>
        </p:spPr>
        <p:txBody>
          <a:bodyPr>
            <a:normAutofit/>
          </a:bodyPr>
          <a:lstStyle/>
          <a:p>
            <a:r>
              <a:rPr lang="en-IN" dirty="0"/>
              <a:t>Differentiate between two groups of bacteria by using an indicator.</a:t>
            </a: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51579436"/>
              </p:ext>
            </p:extLst>
          </p:nvPr>
        </p:nvGraphicFramePr>
        <p:xfrm>
          <a:off x="414746" y="2110423"/>
          <a:ext cx="7940660" cy="1696720"/>
        </p:xfrm>
        <a:graphic>
          <a:graphicData uri="http://schemas.openxmlformats.org/drawingml/2006/table">
            <a:tbl>
              <a:tblPr firstRow="1" bandRow="1">
                <a:tableStyleId>{E8B1032C-EA38-4F05-BA0D-38AFFFC7BED3}</a:tableStyleId>
              </a:tblPr>
              <a:tblGrid>
                <a:gridCol w="1985165">
                  <a:extLst>
                    <a:ext uri="{9D8B030D-6E8A-4147-A177-3AD203B41FA5}">
                      <a16:colId xmlns:a16="http://schemas.microsoft.com/office/drawing/2014/main" val="20000"/>
                    </a:ext>
                  </a:extLst>
                </a:gridCol>
                <a:gridCol w="5955495">
                  <a:extLst>
                    <a:ext uri="{9D8B030D-6E8A-4147-A177-3AD203B41FA5}">
                      <a16:colId xmlns:a16="http://schemas.microsoft.com/office/drawing/2014/main" val="20001"/>
                    </a:ext>
                  </a:extLst>
                </a:gridCol>
              </a:tblGrid>
              <a:tr h="370840">
                <a:tc>
                  <a:txBody>
                    <a:bodyPr/>
                    <a:lstStyle/>
                    <a:p>
                      <a:r>
                        <a:rPr lang="en-IN" dirty="0"/>
                        <a:t>Differential media </a:t>
                      </a:r>
                      <a:endParaRPr lang="en-US" dirty="0"/>
                    </a:p>
                  </a:txBody>
                  <a:tcPr/>
                </a:tc>
                <a:tc>
                  <a:txBody>
                    <a:bodyPr/>
                    <a:lstStyle/>
                    <a:p>
                      <a:r>
                        <a:rPr lang="en-US" dirty="0"/>
                        <a:t>Features</a:t>
                      </a:r>
                    </a:p>
                  </a:txBody>
                  <a:tcPr/>
                </a:tc>
                <a:extLst>
                  <a:ext uri="{0D108BD9-81ED-4DB2-BD59-A6C34878D82A}">
                    <a16:rowId xmlns:a16="http://schemas.microsoft.com/office/drawing/2014/main" val="10000"/>
                  </a:ext>
                </a:extLst>
              </a:tr>
              <a:tr h="370840">
                <a:tc>
                  <a:txBody>
                    <a:bodyPr/>
                    <a:lstStyle/>
                    <a:p>
                      <a:r>
                        <a:rPr lang="en-IN" dirty="0"/>
                        <a:t>1)MacConkey agar</a:t>
                      </a:r>
                      <a:endParaRPr lang="en-US" dirty="0"/>
                    </a:p>
                  </a:txBody>
                  <a:tcPr/>
                </a:tc>
                <a:tc>
                  <a:txBody>
                    <a:bodyPr/>
                    <a:lstStyle/>
                    <a:p>
                      <a:pPr marL="285750" indent="-285750">
                        <a:buFont typeface="Arial" panose="020B0604020202020204" pitchFamily="34" charset="0"/>
                        <a:buChar char="•"/>
                      </a:pPr>
                      <a:r>
                        <a:rPr lang="en-IN" dirty="0"/>
                        <a:t>Differential and low selective medium -used for the isolation of enteric GNB. </a:t>
                      </a:r>
                    </a:p>
                    <a:p>
                      <a:pPr marL="285750" indent="-285750">
                        <a:buFont typeface="Arial" panose="020B0604020202020204" pitchFamily="34" charset="0"/>
                        <a:buChar char="•"/>
                      </a:pPr>
                      <a:r>
                        <a:rPr lang="en-IN" dirty="0"/>
                        <a:t> Differentiates organisms into LF (pink colonies, e.g. Escherichia coli) and NLF or</a:t>
                      </a:r>
                      <a:r>
                        <a:rPr lang="en-IN" baseline="0" dirty="0"/>
                        <a:t> </a:t>
                      </a:r>
                      <a:r>
                        <a:rPr lang="en-IN" dirty="0"/>
                        <a:t>(</a:t>
                      </a:r>
                      <a:r>
                        <a:rPr lang="en-IN" dirty="0" err="1"/>
                        <a:t>colorless</a:t>
                      </a:r>
                      <a:r>
                        <a:rPr lang="en-IN" dirty="0"/>
                        <a:t> colonies, e.g. </a:t>
                      </a:r>
                      <a:r>
                        <a:rPr lang="en-IN" dirty="0" err="1"/>
                        <a:t>Shigella</a:t>
                      </a:r>
                      <a:r>
                        <a:rPr lang="en-IN" dirty="0"/>
                        <a:t>). </a:t>
                      </a:r>
                      <a:endParaRPr lang="en-US" dirty="0"/>
                    </a:p>
                    <a:p>
                      <a:pPr marL="285750" indent="-285750">
                        <a:buFont typeface="Arial" panose="020B0604020202020204" pitchFamily="34" charset="0"/>
                        <a:buChar char="•"/>
                      </a:pPr>
                      <a:r>
                        <a:rPr lang="en-IN" dirty="0"/>
                        <a:t>Composition- Peptone, lactose, agar, neutral red (indicator) and taurocholate</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8415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305148"/>
            <a:ext cx="8246070" cy="610820"/>
          </a:xfrm>
        </p:spPr>
        <p:txBody>
          <a:bodyPr>
            <a:normAutofit fontScale="90000"/>
          </a:bodyPr>
          <a:lstStyle/>
          <a:p>
            <a:br>
              <a:rPr lang="en-IN" b="1" i="1" dirty="0"/>
            </a:br>
            <a:r>
              <a:rPr lang="en-IN" b="1" i="1" dirty="0"/>
              <a:t>Differential media </a:t>
            </a:r>
            <a:r>
              <a:rPr lang="en-IN" b="1" dirty="0"/>
              <a:t> </a:t>
            </a:r>
            <a:br>
              <a:rPr lang="en-US" dirty="0"/>
            </a:br>
            <a:endParaRPr lang="en-US" dirty="0"/>
          </a:p>
        </p:txBody>
      </p:sp>
      <p:sp>
        <p:nvSpPr>
          <p:cNvPr id="3" name="Content Placeholder 2"/>
          <p:cNvSpPr>
            <a:spLocks noGrp="1"/>
          </p:cNvSpPr>
          <p:nvPr>
            <p:ph idx="1"/>
          </p:nvPr>
        </p:nvSpPr>
        <p:spPr>
          <a:xfrm>
            <a:off x="143555" y="1197405"/>
            <a:ext cx="8856890" cy="1679755"/>
          </a:xfrm>
        </p:spPr>
        <p:txBody>
          <a:bodyPr>
            <a:normAutofit/>
          </a:bodyPr>
          <a:lstStyle/>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00268618"/>
              </p:ext>
            </p:extLst>
          </p:nvPr>
        </p:nvGraphicFramePr>
        <p:xfrm>
          <a:off x="408249" y="1197405"/>
          <a:ext cx="8286785" cy="3569858"/>
        </p:xfrm>
        <a:graphic>
          <a:graphicData uri="http://schemas.openxmlformats.org/drawingml/2006/table">
            <a:tbl>
              <a:tblPr firstRow="1" bandRow="1">
                <a:tableStyleId>{E8B1032C-EA38-4F05-BA0D-38AFFFC7BED3}</a:tableStyleId>
              </a:tblPr>
              <a:tblGrid>
                <a:gridCol w="2071696">
                  <a:extLst>
                    <a:ext uri="{9D8B030D-6E8A-4147-A177-3AD203B41FA5}">
                      <a16:colId xmlns:a16="http://schemas.microsoft.com/office/drawing/2014/main" val="20000"/>
                    </a:ext>
                  </a:extLst>
                </a:gridCol>
                <a:gridCol w="6215089">
                  <a:extLst>
                    <a:ext uri="{9D8B030D-6E8A-4147-A177-3AD203B41FA5}">
                      <a16:colId xmlns:a16="http://schemas.microsoft.com/office/drawing/2014/main" val="20001"/>
                    </a:ext>
                  </a:extLst>
                </a:gridCol>
              </a:tblGrid>
              <a:tr h="451646">
                <a:tc>
                  <a:txBody>
                    <a:bodyPr/>
                    <a:lstStyle/>
                    <a:p>
                      <a:r>
                        <a:rPr lang="en-IN" dirty="0"/>
                        <a:t>Differential media </a:t>
                      </a:r>
                      <a:endParaRPr lang="en-US" dirty="0"/>
                    </a:p>
                  </a:txBody>
                  <a:tcPr/>
                </a:tc>
                <a:tc>
                  <a:txBody>
                    <a:bodyPr/>
                    <a:lstStyle/>
                    <a:p>
                      <a:r>
                        <a:rPr lang="en-US" dirty="0"/>
                        <a:t>Features</a:t>
                      </a:r>
                    </a:p>
                  </a:txBody>
                  <a:tcPr/>
                </a:tc>
                <a:extLst>
                  <a:ext uri="{0D108BD9-81ED-4DB2-BD59-A6C34878D82A}">
                    <a16:rowId xmlns:a16="http://schemas.microsoft.com/office/drawing/2014/main" val="10000"/>
                  </a:ext>
                </a:extLst>
              </a:tr>
              <a:tr h="3118212">
                <a:tc>
                  <a:txBody>
                    <a:bodyPr/>
                    <a:lstStyle/>
                    <a:p>
                      <a:r>
                        <a:rPr lang="en-IN" dirty="0"/>
                        <a:t>2)CLED agar -Cysteine lactose electrolyte-deficient agar</a:t>
                      </a:r>
                      <a:endParaRPr lang="en-US" dirty="0"/>
                    </a:p>
                  </a:txBody>
                  <a:tcPr/>
                </a:tc>
                <a:tc>
                  <a:txBody>
                    <a:bodyPr/>
                    <a:lstStyle/>
                    <a:p>
                      <a:pPr marL="285750" indent="-285750">
                        <a:buFont typeface="Arial" panose="020B0604020202020204" pitchFamily="34" charset="0"/>
                        <a:buChar char="•"/>
                      </a:pPr>
                      <a:r>
                        <a:rPr lang="en-IN" dirty="0"/>
                        <a:t>Similar to MacConkey agar.</a:t>
                      </a:r>
                    </a:p>
                    <a:p>
                      <a:pPr marL="285750" indent="-285750">
                        <a:buFont typeface="Arial" panose="020B0604020202020204" pitchFamily="34" charset="0"/>
                        <a:buChar char="•"/>
                      </a:pPr>
                      <a:r>
                        <a:rPr lang="en-IN" dirty="0"/>
                        <a:t>Used as an alternative to combination of blood agar and MacConkey agar, for the processing of urine specimens</a:t>
                      </a:r>
                    </a:p>
                    <a:p>
                      <a:pPr marL="285750" indent="-285750">
                        <a:buFont typeface="Arial" panose="020B0604020202020204" pitchFamily="34" charset="0"/>
                        <a:buChar char="•"/>
                      </a:pPr>
                      <a:r>
                        <a:rPr lang="en-IN" dirty="0"/>
                        <a:t>Advantages over MacConkey agar-It is less inhibitory than MacConkey agar, supports the growth of Gram positive bacteria (except β </a:t>
                      </a:r>
                      <a:r>
                        <a:rPr lang="en-IN" dirty="0" err="1"/>
                        <a:t>hemolytic</a:t>
                      </a:r>
                      <a:r>
                        <a:rPr lang="en-IN" dirty="0"/>
                        <a:t> Streptococcus) and Candida.</a:t>
                      </a:r>
                    </a:p>
                    <a:p>
                      <a:pPr marL="285750" indent="-285750">
                        <a:buFont typeface="Arial" panose="020B0604020202020204" pitchFamily="34" charset="0"/>
                        <a:buChar char="•"/>
                      </a:pPr>
                      <a:r>
                        <a:rPr lang="en-IN" dirty="0"/>
                        <a:t>Advantage over blood agar -It can prevent the swarming of Proteus.</a:t>
                      </a:r>
                      <a:endParaRPr lang="en-US" dirty="0"/>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164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effectLst/>
              </a:rPr>
              <a:t>CULTURE MEDIA</a:t>
            </a:r>
            <a:endParaRPr lang="en-IN" dirty="0"/>
          </a:p>
        </p:txBody>
      </p:sp>
      <p:sp>
        <p:nvSpPr>
          <p:cNvPr id="3" name="Content Placeholder 2"/>
          <p:cNvSpPr>
            <a:spLocks noGrp="1"/>
          </p:cNvSpPr>
          <p:nvPr>
            <p:ph idx="1"/>
          </p:nvPr>
        </p:nvSpPr>
        <p:spPr>
          <a:xfrm>
            <a:off x="143555" y="1137957"/>
            <a:ext cx="8246070" cy="3512209"/>
          </a:xfrm>
        </p:spPr>
        <p:txBody>
          <a:bodyPr/>
          <a:lstStyle/>
          <a:p>
            <a:r>
              <a:rPr lang="en-IN" dirty="0"/>
              <a:t>Required to isolate the bacteria from the clinical specimens.</a:t>
            </a:r>
          </a:p>
          <a:p>
            <a:r>
              <a:rPr lang="en-IN" dirty="0"/>
              <a:t> </a:t>
            </a:r>
            <a:r>
              <a:rPr lang="en-IN" sz="2400" dirty="0"/>
              <a:t>CONSTITUENTS OF CULTURE MEDIA</a:t>
            </a:r>
            <a:endParaRPr lang="en-US" sz="2400" dirty="0"/>
          </a:p>
          <a:p>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val="943380951"/>
              </p:ext>
            </p:extLst>
          </p:nvPr>
        </p:nvGraphicFramePr>
        <p:xfrm>
          <a:off x="754375" y="2567608"/>
          <a:ext cx="7329840" cy="2131075"/>
        </p:xfrm>
        <a:graphic>
          <a:graphicData uri="http://schemas.openxmlformats.org/drawingml/2006/table">
            <a:tbl>
              <a:tblPr firstRow="1" bandRow="1">
                <a:tableStyleId>{E8B1032C-EA38-4F05-BA0D-38AFFFC7BED3}</a:tableStyleId>
              </a:tblPr>
              <a:tblGrid>
                <a:gridCol w="2203353">
                  <a:extLst>
                    <a:ext uri="{9D8B030D-6E8A-4147-A177-3AD203B41FA5}">
                      <a16:colId xmlns:a16="http://schemas.microsoft.com/office/drawing/2014/main" val="20000"/>
                    </a:ext>
                  </a:extLst>
                </a:gridCol>
                <a:gridCol w="5126487">
                  <a:extLst>
                    <a:ext uri="{9D8B030D-6E8A-4147-A177-3AD203B41FA5}">
                      <a16:colId xmlns:a16="http://schemas.microsoft.com/office/drawing/2014/main" val="20001"/>
                    </a:ext>
                  </a:extLst>
                </a:gridCol>
              </a:tblGrid>
              <a:tr h="289803">
                <a:tc>
                  <a:txBody>
                    <a:bodyPr/>
                    <a:lstStyle/>
                    <a:p>
                      <a:r>
                        <a:rPr lang="en-US" dirty="0"/>
                        <a:t>Constituent</a:t>
                      </a:r>
                    </a:p>
                  </a:txBody>
                  <a:tcPr/>
                </a:tc>
                <a:tc>
                  <a:txBody>
                    <a:bodyPr/>
                    <a:lstStyle/>
                    <a:p>
                      <a:r>
                        <a:rPr lang="en-US" dirty="0"/>
                        <a:t>Explanation</a:t>
                      </a:r>
                    </a:p>
                  </a:txBody>
                  <a:tcPr/>
                </a:tc>
                <a:extLst>
                  <a:ext uri="{0D108BD9-81ED-4DB2-BD59-A6C34878D82A}">
                    <a16:rowId xmlns:a16="http://schemas.microsoft.com/office/drawing/2014/main" val="10000"/>
                  </a:ext>
                </a:extLst>
              </a:tr>
              <a:tr h="1012727">
                <a:tc>
                  <a:txBody>
                    <a:bodyPr/>
                    <a:lstStyle/>
                    <a:p>
                      <a:r>
                        <a:rPr lang="en-IN" sz="1800" kern="1200" dirty="0">
                          <a:effectLst/>
                        </a:rPr>
                        <a:t>1)Water</a:t>
                      </a:r>
                      <a:endParaRPr lang="en-US" sz="1800" kern="1200" dirty="0">
                        <a:effectLst/>
                      </a:endParaRPr>
                    </a:p>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kern="1200" dirty="0">
                          <a:effectLst/>
                        </a:rPr>
                        <a:t>Distilled water or potable water with low mineral content.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kern="1200" dirty="0">
                          <a:effectLst/>
                        </a:rPr>
                        <a:t>Serves as the source of hydrogen and oxygen. </a:t>
                      </a:r>
                      <a:endParaRPr lang="en-US" dirty="0"/>
                    </a:p>
                  </a:txBody>
                  <a:tcPr/>
                </a:tc>
                <a:extLst>
                  <a:ext uri="{0D108BD9-81ED-4DB2-BD59-A6C34878D82A}">
                    <a16:rowId xmlns:a16="http://schemas.microsoft.com/office/drawing/2014/main" val="10001"/>
                  </a:ext>
                </a:extLst>
              </a:tr>
              <a:tr h="645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effectLst/>
                        </a:rPr>
                        <a:t>2)Electrolytes</a:t>
                      </a:r>
                      <a:endParaRPr lang="en-US" sz="1800" kern="1200" dirty="0">
                        <a:effectLst/>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effectLst/>
                        </a:rPr>
                        <a:t>Sodium chloride or other electrolytes.</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6550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Anaerobic Culture Media</a:t>
            </a:r>
            <a:endParaRPr lang="en-US" dirty="0"/>
          </a:p>
        </p:txBody>
      </p:sp>
      <p:sp>
        <p:nvSpPr>
          <p:cNvPr id="3" name="Content Placeholder 2"/>
          <p:cNvSpPr>
            <a:spLocks noGrp="1"/>
          </p:cNvSpPr>
          <p:nvPr>
            <p:ph idx="1"/>
          </p:nvPr>
        </p:nvSpPr>
        <p:spPr>
          <a:xfrm>
            <a:off x="143555" y="1197405"/>
            <a:ext cx="9000445" cy="3512215"/>
          </a:xfrm>
        </p:spPr>
        <p:txBody>
          <a:bodyPr>
            <a:normAutofit fontScale="92500" lnSpcReduction="10000"/>
          </a:bodyPr>
          <a:lstStyle/>
          <a:p>
            <a:r>
              <a:rPr lang="en-IN" sz="2600" dirty="0"/>
              <a:t>Contain reducing substances which take-up oxygen and create lower redox potential and thus permit the growth of obligate anaerobes such as </a:t>
            </a:r>
            <a:r>
              <a:rPr lang="en-IN" sz="2600" i="1" dirty="0"/>
              <a:t>Clostridium</a:t>
            </a:r>
            <a:r>
              <a:rPr lang="en-IN" sz="2600" dirty="0"/>
              <a:t>. </a:t>
            </a:r>
            <a:endParaRPr lang="en-US" sz="2600" dirty="0"/>
          </a:p>
          <a:p>
            <a:r>
              <a:rPr lang="en-IN" sz="2600" b="1" dirty="0"/>
              <a:t>Robertson’s cooked meat (RCM) broth</a:t>
            </a:r>
            <a:endParaRPr lang="en-IN" sz="2600" dirty="0"/>
          </a:p>
          <a:p>
            <a:pPr lvl="1">
              <a:buFont typeface="Courier New" panose="02070309020205020404" pitchFamily="49" charset="0"/>
              <a:buChar char="o"/>
            </a:pPr>
            <a:r>
              <a:rPr lang="en-IN" sz="2600" dirty="0"/>
              <a:t>Contains chopped meat particles (beef heart), which provide glutathione (a sulfhydryl group containing reducing substance) and unsaturated fatty acids. </a:t>
            </a:r>
          </a:p>
          <a:p>
            <a:pPr lvl="1">
              <a:buFont typeface="Courier New" panose="02070309020205020404" pitchFamily="49" charset="0"/>
              <a:buChar char="o"/>
            </a:pPr>
            <a:r>
              <a:rPr lang="en-IN" sz="2600" dirty="0"/>
              <a:t>Most widely used anaerobic culture medium.</a:t>
            </a:r>
          </a:p>
          <a:p>
            <a:pPr lvl="1">
              <a:buFont typeface="Courier New" panose="02070309020205020404" pitchFamily="49" charset="0"/>
              <a:buChar char="o"/>
            </a:pPr>
            <a:r>
              <a:rPr lang="en-IN" sz="2600" dirty="0"/>
              <a:t>Also used for maintenance of stock cultures.</a:t>
            </a:r>
            <a:endParaRPr lang="en-US" sz="2600" dirty="0"/>
          </a:p>
          <a:p>
            <a:pPr marL="0" indent="0">
              <a:buNone/>
            </a:pPr>
            <a:endParaRPr lang="en-US" dirty="0"/>
          </a:p>
        </p:txBody>
      </p:sp>
    </p:spTree>
    <p:extLst>
      <p:ext uri="{BB962C8B-B14F-4D97-AF65-F5344CB8AC3E}">
        <p14:creationId xmlns:p14="http://schemas.microsoft.com/office/powerpoint/2010/main" val="299781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186FF-BC06-4423-B838-8AEC820E920C}"/>
              </a:ext>
            </a:extLst>
          </p:cNvPr>
          <p:cNvSpPr>
            <a:spLocks noGrp="1"/>
          </p:cNvSpPr>
          <p:nvPr>
            <p:ph type="title"/>
          </p:nvPr>
        </p:nvSpPr>
        <p:spPr/>
        <p:txBody>
          <a:bodyPr/>
          <a:lstStyle/>
          <a:p>
            <a:r>
              <a:rPr lang="en-US" dirty="0"/>
              <a:t>Anaerobic Media </a:t>
            </a:r>
            <a:endParaRPr lang="en-IN" dirty="0"/>
          </a:p>
        </p:txBody>
      </p:sp>
      <p:pic>
        <p:nvPicPr>
          <p:cNvPr id="5" name="Content Placeholder 4">
            <a:extLst>
              <a:ext uri="{FF2B5EF4-FFF2-40B4-BE49-F238E27FC236}">
                <a16:creationId xmlns:a16="http://schemas.microsoft.com/office/drawing/2014/main" id="{5F08B33F-4758-4415-8831-AD2D090AA5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1503" y="1539875"/>
            <a:ext cx="3601532" cy="3146425"/>
          </a:xfrm>
        </p:spPr>
      </p:pic>
    </p:spTree>
    <p:extLst>
      <p:ext uri="{BB962C8B-B14F-4D97-AF65-F5344CB8AC3E}">
        <p14:creationId xmlns:p14="http://schemas.microsoft.com/office/powerpoint/2010/main" val="1084118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Anaerobic Culture Media </a:t>
            </a:r>
            <a:r>
              <a:rPr lang="en-IN" dirty="0"/>
              <a:t>(cont..)</a:t>
            </a:r>
            <a:endParaRPr lang="en-US" dirty="0"/>
          </a:p>
        </p:txBody>
      </p:sp>
      <p:sp>
        <p:nvSpPr>
          <p:cNvPr id="3" name="Content Placeholder 2"/>
          <p:cNvSpPr>
            <a:spLocks noGrp="1"/>
          </p:cNvSpPr>
          <p:nvPr>
            <p:ph idx="1"/>
          </p:nvPr>
        </p:nvSpPr>
        <p:spPr>
          <a:xfrm>
            <a:off x="143555" y="1197405"/>
            <a:ext cx="8551481" cy="3512209"/>
          </a:xfrm>
        </p:spPr>
        <p:txBody>
          <a:bodyPr>
            <a:normAutofit/>
          </a:bodyPr>
          <a:lstStyle/>
          <a:p>
            <a:r>
              <a:rPr lang="en-IN" dirty="0"/>
              <a:t>Other anaerobic media include</a:t>
            </a:r>
            <a:endParaRPr lang="en-US" dirty="0"/>
          </a:p>
          <a:p>
            <a:pPr lvl="1">
              <a:buFont typeface="Courier New" panose="02070309020205020404" pitchFamily="49" charset="0"/>
              <a:buChar char="o"/>
            </a:pPr>
            <a:r>
              <a:rPr lang="en-IN" dirty="0" err="1"/>
              <a:t>Thioglycollate</a:t>
            </a:r>
            <a:r>
              <a:rPr lang="en-IN" dirty="0"/>
              <a:t> broth </a:t>
            </a:r>
          </a:p>
          <a:p>
            <a:pPr lvl="1">
              <a:buFont typeface="Courier New" panose="02070309020205020404" pitchFamily="49" charset="0"/>
              <a:buChar char="o"/>
            </a:pPr>
            <a:r>
              <a:rPr lang="en-IN" dirty="0"/>
              <a:t>Anaerobic blood agar</a:t>
            </a:r>
            <a:endParaRPr lang="en-US" dirty="0"/>
          </a:p>
          <a:p>
            <a:pPr lvl="1">
              <a:buFont typeface="Courier New" panose="02070309020205020404" pitchFamily="49" charset="0"/>
              <a:buChar char="o"/>
            </a:pPr>
            <a:r>
              <a:rPr lang="en-IN" dirty="0"/>
              <a:t>BHIS agar-Brain heart infusion agar with supplements (vitamin K and hemin)</a:t>
            </a:r>
            <a:endParaRPr lang="en-US" dirty="0"/>
          </a:p>
          <a:p>
            <a:pPr lvl="1">
              <a:buFont typeface="Courier New" panose="02070309020205020404" pitchFamily="49" charset="0"/>
              <a:buChar char="o"/>
            </a:pPr>
            <a:r>
              <a:rPr lang="en-IN" dirty="0"/>
              <a:t>Neomycin blood agar</a:t>
            </a:r>
            <a:endParaRPr lang="en-US" dirty="0"/>
          </a:p>
          <a:p>
            <a:pPr lvl="1">
              <a:buFont typeface="Courier New" panose="02070309020205020404" pitchFamily="49" charset="0"/>
              <a:buChar char="o"/>
            </a:pPr>
            <a:r>
              <a:rPr lang="en-IN" dirty="0"/>
              <a:t>Egg yolk agar</a:t>
            </a:r>
            <a:endParaRPr lang="en-US" dirty="0"/>
          </a:p>
          <a:p>
            <a:pPr lvl="1">
              <a:buFont typeface="Courier New" panose="02070309020205020404" pitchFamily="49" charset="0"/>
              <a:buChar char="o"/>
            </a:pPr>
            <a:r>
              <a:rPr lang="en-IN" dirty="0"/>
              <a:t>Phenyl ethyl agar</a:t>
            </a:r>
            <a:endParaRPr lang="en-US" dirty="0"/>
          </a:p>
          <a:p>
            <a:pPr lvl="1">
              <a:buFont typeface="Courier New" panose="02070309020205020404" pitchFamily="49" charset="0"/>
              <a:buChar char="o"/>
            </a:pPr>
            <a:r>
              <a:rPr lang="en-IN" i="1" dirty="0" err="1"/>
              <a:t>Bacteroides</a:t>
            </a:r>
            <a:r>
              <a:rPr lang="en-IN" dirty="0"/>
              <a:t> bile </a:t>
            </a:r>
            <a:r>
              <a:rPr lang="en-IN" dirty="0" err="1"/>
              <a:t>esculin</a:t>
            </a:r>
            <a:r>
              <a:rPr lang="en-IN" dirty="0"/>
              <a:t> agar (BBE agar)</a:t>
            </a:r>
            <a:endParaRPr lang="en-US" dirty="0"/>
          </a:p>
          <a:p>
            <a:endParaRPr lang="en-US" dirty="0"/>
          </a:p>
        </p:txBody>
      </p:sp>
    </p:spTree>
    <p:extLst>
      <p:ext uri="{BB962C8B-B14F-4D97-AF65-F5344CB8AC3E}">
        <p14:creationId xmlns:p14="http://schemas.microsoft.com/office/powerpoint/2010/main" val="56044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Synthetic media</a:t>
            </a:r>
            <a:endParaRPr lang="en-US" dirty="0"/>
          </a:p>
        </p:txBody>
      </p:sp>
      <p:sp>
        <p:nvSpPr>
          <p:cNvPr id="3" name="Content Placeholder 2"/>
          <p:cNvSpPr>
            <a:spLocks noGrp="1"/>
          </p:cNvSpPr>
          <p:nvPr>
            <p:ph idx="1"/>
          </p:nvPr>
        </p:nvSpPr>
        <p:spPr>
          <a:xfrm>
            <a:off x="1" y="1044701"/>
            <a:ext cx="8695036" cy="3664914"/>
          </a:xfrm>
        </p:spPr>
        <p:txBody>
          <a:bodyPr>
            <a:normAutofit/>
          </a:bodyPr>
          <a:lstStyle/>
          <a:p>
            <a:r>
              <a:rPr lang="en-IN" sz="2400" dirty="0"/>
              <a:t>Chemically defined media are used for various experimental purposes, prepared exclusively from pure chemical substances and their composition </a:t>
            </a:r>
            <a:r>
              <a:rPr lang="en-IN" sz="2400" dirty="0" err="1"/>
              <a:t>i.e</a:t>
            </a:r>
            <a:r>
              <a:rPr lang="en-IN" sz="2400" dirty="0"/>
              <a:t> exact quantity of each chemical used is known.</a:t>
            </a:r>
            <a:endParaRPr lang="en-US" sz="2400" dirty="0"/>
          </a:p>
        </p:txBody>
      </p:sp>
    </p:spTree>
    <p:extLst>
      <p:ext uri="{BB962C8B-B14F-4D97-AF65-F5344CB8AC3E}">
        <p14:creationId xmlns:p14="http://schemas.microsoft.com/office/powerpoint/2010/main" val="3988537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i="1" dirty="0"/>
              <a:t>Simple synthetic media</a:t>
            </a:r>
            <a:r>
              <a:rPr lang="en-IN" dirty="0"/>
              <a:t> </a:t>
            </a:r>
            <a:endParaRPr lang="en-US" dirty="0"/>
          </a:p>
        </p:txBody>
      </p:sp>
      <p:sp>
        <p:nvSpPr>
          <p:cNvPr id="3" name="Content Placeholder 2"/>
          <p:cNvSpPr>
            <a:spLocks noGrp="1"/>
          </p:cNvSpPr>
          <p:nvPr>
            <p:ph idx="1"/>
          </p:nvPr>
        </p:nvSpPr>
        <p:spPr>
          <a:xfrm>
            <a:off x="1" y="1044701"/>
            <a:ext cx="8695036" cy="3664914"/>
          </a:xfrm>
        </p:spPr>
        <p:txBody>
          <a:bodyPr>
            <a:normAutofit/>
          </a:bodyPr>
          <a:lstStyle/>
          <a:p>
            <a:pPr lvl="1">
              <a:buFont typeface="Arial" panose="020B0604020202020204" pitchFamily="34" charset="0"/>
              <a:buChar char="•"/>
            </a:pPr>
            <a:r>
              <a:rPr lang="en-IN" sz="2400" dirty="0"/>
              <a:t>Provide the basic essentials for the growth of many non-fastidious heterotrophs but they will not support growth of fastidious bacteria.</a:t>
            </a:r>
            <a:endParaRPr lang="en-US" sz="2400" dirty="0"/>
          </a:p>
          <a:p>
            <a:pPr marL="457200" lvl="1" indent="0">
              <a:buNone/>
            </a:pPr>
            <a:br>
              <a:rPr lang="en-IN" sz="2400" dirty="0"/>
            </a:br>
            <a:endParaRPr lang="en-US" sz="2400" dirty="0"/>
          </a:p>
        </p:txBody>
      </p:sp>
    </p:spTree>
    <p:extLst>
      <p:ext uri="{BB962C8B-B14F-4D97-AF65-F5344CB8AC3E}">
        <p14:creationId xmlns:p14="http://schemas.microsoft.com/office/powerpoint/2010/main" val="20051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i="1" dirty="0"/>
              <a:t>Complex synthetic media - </a:t>
            </a:r>
            <a:endParaRPr lang="en-US" dirty="0"/>
          </a:p>
        </p:txBody>
      </p:sp>
      <p:sp>
        <p:nvSpPr>
          <p:cNvPr id="3" name="Content Placeholder 2"/>
          <p:cNvSpPr>
            <a:spLocks noGrp="1"/>
          </p:cNvSpPr>
          <p:nvPr>
            <p:ph idx="1"/>
          </p:nvPr>
        </p:nvSpPr>
        <p:spPr>
          <a:xfrm>
            <a:off x="1" y="1044701"/>
            <a:ext cx="8695036" cy="3664914"/>
          </a:xfrm>
        </p:spPr>
        <p:txBody>
          <a:bodyPr>
            <a:normAutofit/>
          </a:bodyPr>
          <a:lstStyle/>
          <a:p>
            <a:pPr lvl="1">
              <a:buFont typeface="Arial" panose="020B0604020202020204" pitchFamily="34" charset="0"/>
              <a:buChar char="•"/>
            </a:pPr>
            <a:r>
              <a:rPr lang="en-IN" sz="2400" dirty="0"/>
              <a:t> In addition to the above, certain </a:t>
            </a:r>
            <a:r>
              <a:rPr lang="en-IN" sz="2400" dirty="0" err="1"/>
              <a:t>aminoacids</a:t>
            </a:r>
            <a:r>
              <a:rPr lang="en-IN" sz="2400" dirty="0"/>
              <a:t>, purines, pyrimidines, and other growth factors are incorporated. </a:t>
            </a:r>
          </a:p>
          <a:p>
            <a:pPr lvl="1">
              <a:buFont typeface="Arial" panose="020B0604020202020204" pitchFamily="34" charset="0"/>
              <a:buChar char="•"/>
            </a:pPr>
            <a:r>
              <a:rPr lang="en-IN" sz="2400" dirty="0"/>
              <a:t>Hence, they can also support the growth of more exacting bacteria.</a:t>
            </a:r>
            <a:br>
              <a:rPr lang="en-IN" sz="2400" dirty="0"/>
            </a:br>
            <a:endParaRPr lang="en-US" sz="2400" dirty="0"/>
          </a:p>
        </p:txBody>
      </p:sp>
    </p:spTree>
    <p:extLst>
      <p:ext uri="{BB962C8B-B14F-4D97-AF65-F5344CB8AC3E}">
        <p14:creationId xmlns:p14="http://schemas.microsoft.com/office/powerpoint/2010/main" val="3779987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44F0D-35F2-4E73-833C-8240C1EB7EB1}"/>
              </a:ext>
            </a:extLst>
          </p:cNvPr>
          <p:cNvSpPr>
            <a:spLocks noGrp="1"/>
          </p:cNvSpPr>
          <p:nvPr>
            <p:ph type="title"/>
          </p:nvPr>
        </p:nvSpPr>
        <p:spPr/>
        <p:txBody>
          <a:bodyPr/>
          <a:lstStyle/>
          <a:p>
            <a:r>
              <a:rPr lang="en-US" dirty="0"/>
              <a:t>References </a:t>
            </a:r>
            <a:endParaRPr lang="en-IN" dirty="0"/>
          </a:p>
        </p:txBody>
      </p:sp>
      <p:sp>
        <p:nvSpPr>
          <p:cNvPr id="3" name="Content Placeholder 2">
            <a:extLst>
              <a:ext uri="{FF2B5EF4-FFF2-40B4-BE49-F238E27FC236}">
                <a16:creationId xmlns:a16="http://schemas.microsoft.com/office/drawing/2014/main" id="{4CB269BC-50AC-4F66-88E7-8E20128FB624}"/>
              </a:ext>
            </a:extLst>
          </p:cNvPr>
          <p:cNvSpPr>
            <a:spLocks noGrp="1"/>
          </p:cNvSpPr>
          <p:nvPr>
            <p:ph idx="1"/>
          </p:nvPr>
        </p:nvSpPr>
        <p:spPr/>
        <p:txBody>
          <a:bodyPr/>
          <a:lstStyle/>
          <a:p>
            <a:r>
              <a:rPr lang="en-US" dirty="0"/>
              <a:t>Textbook of Medical Microbiology by </a:t>
            </a:r>
            <a:r>
              <a:rPr lang="en-US" dirty="0" err="1"/>
              <a:t>Ananthnarayan</a:t>
            </a:r>
            <a:r>
              <a:rPr lang="en-US" dirty="0"/>
              <a:t>, </a:t>
            </a:r>
            <a:r>
              <a:rPr lang="en-US" dirty="0" err="1"/>
              <a:t>Paniker</a:t>
            </a:r>
            <a:endParaRPr lang="en-US" dirty="0"/>
          </a:p>
          <a:p>
            <a:r>
              <a:rPr lang="en-US" dirty="0"/>
              <a:t>Textbook of Medical Microbiology by C.P Baweja  </a:t>
            </a:r>
            <a:endParaRPr lang="en-IN" dirty="0"/>
          </a:p>
          <a:p>
            <a:r>
              <a:rPr lang="en-IN" dirty="0"/>
              <a:t>Textbook of Medical Microbiology by S. Bhat, </a:t>
            </a:r>
            <a:r>
              <a:rPr lang="en-IN" dirty="0" err="1"/>
              <a:t>A.S.Sastry</a:t>
            </a:r>
            <a:endParaRPr lang="en-IN" dirty="0"/>
          </a:p>
          <a:p>
            <a:r>
              <a:rPr lang="en-US" dirty="0"/>
              <a:t>Textbook of Medical Microbiology</a:t>
            </a:r>
            <a:r>
              <a:rPr lang="en-IN" dirty="0"/>
              <a:t> by </a:t>
            </a:r>
            <a:r>
              <a:rPr lang="en-IN" dirty="0" err="1"/>
              <a:t>D.R.Arora</a:t>
            </a:r>
            <a:r>
              <a:rPr lang="en-IN" dirty="0"/>
              <a:t>, Brij </a:t>
            </a:r>
            <a:r>
              <a:rPr lang="en-IN" dirty="0" err="1"/>
              <a:t>bala</a:t>
            </a:r>
            <a:r>
              <a:rPr lang="en-IN" dirty="0"/>
              <a:t> Arora </a:t>
            </a:r>
          </a:p>
          <a:p>
            <a:endParaRPr lang="en-IN" dirty="0"/>
          </a:p>
          <a:p>
            <a:endParaRPr lang="en-IN" dirty="0"/>
          </a:p>
          <a:p>
            <a:endParaRPr lang="en-IN" dirty="0"/>
          </a:p>
        </p:txBody>
      </p:sp>
    </p:spTree>
    <p:extLst>
      <p:ext uri="{BB962C8B-B14F-4D97-AF65-F5344CB8AC3E}">
        <p14:creationId xmlns:p14="http://schemas.microsoft.com/office/powerpoint/2010/main" val="160314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68869"/>
            <a:ext cx="7053542" cy="1050398"/>
          </a:xfrm>
        </p:spPr>
        <p:txBody>
          <a:bodyPr>
            <a:normAutofit fontScale="90000"/>
          </a:bodyPr>
          <a:lstStyle/>
          <a:p>
            <a:br>
              <a:rPr lang="en-IN" dirty="0"/>
            </a:br>
            <a:r>
              <a:rPr lang="en-IN" dirty="0"/>
              <a:t>CONSTITUENTS OF CULTURE MEDIA</a:t>
            </a:r>
            <a:br>
              <a:rPr lang="en-US" dirty="0"/>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15366103"/>
              </p:ext>
            </p:extLst>
          </p:nvPr>
        </p:nvGraphicFramePr>
        <p:xfrm>
          <a:off x="143555" y="1197405"/>
          <a:ext cx="8856890" cy="2595985"/>
        </p:xfrm>
        <a:graphic>
          <a:graphicData uri="http://schemas.openxmlformats.org/drawingml/2006/table">
            <a:tbl>
              <a:tblPr firstRow="1" bandRow="1">
                <a:tableStyleId>{E8B1032C-EA38-4F05-BA0D-38AFFFC7BED3}</a:tableStyleId>
              </a:tblPr>
              <a:tblGrid>
                <a:gridCol w="1679755">
                  <a:extLst>
                    <a:ext uri="{9D8B030D-6E8A-4147-A177-3AD203B41FA5}">
                      <a16:colId xmlns:a16="http://schemas.microsoft.com/office/drawing/2014/main" val="20000"/>
                    </a:ext>
                  </a:extLst>
                </a:gridCol>
                <a:gridCol w="7177135">
                  <a:extLst>
                    <a:ext uri="{9D8B030D-6E8A-4147-A177-3AD203B41FA5}">
                      <a16:colId xmlns:a16="http://schemas.microsoft.com/office/drawing/2014/main" val="20001"/>
                    </a:ext>
                  </a:extLst>
                </a:gridCol>
              </a:tblGrid>
              <a:tr h="35806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2237918">
                <a:tc>
                  <a:txBody>
                    <a:bodyPr/>
                    <a:lstStyle/>
                    <a:p>
                      <a:r>
                        <a:rPr lang="en-IN" sz="1800" kern="1200" dirty="0">
                          <a:effectLst/>
                        </a:rPr>
                        <a:t>Peptone: </a:t>
                      </a:r>
                      <a:endParaRPr lang="en-US" sz="1800" kern="1200" dirty="0">
                        <a:effectLst/>
                      </a:endParaRPr>
                    </a:p>
                    <a:p>
                      <a:endParaRPr lang="en-US" dirty="0"/>
                    </a:p>
                  </a:txBody>
                  <a:tcPr/>
                </a:tc>
                <a:tc>
                  <a:txBody>
                    <a:bodyPr/>
                    <a:lstStyle/>
                    <a:p>
                      <a:pPr marL="285750" indent="-285750">
                        <a:buFont typeface="Arial" panose="020B0604020202020204" pitchFamily="34" charset="0"/>
                        <a:buChar char="•"/>
                      </a:pPr>
                      <a:r>
                        <a:rPr lang="en-IN" sz="1800" kern="1200" dirty="0">
                          <a:effectLst/>
                        </a:rPr>
                        <a:t>Complex mixture of partially digested proteins. </a:t>
                      </a:r>
                    </a:p>
                    <a:p>
                      <a:pPr marL="285750" indent="-285750">
                        <a:buFont typeface="Arial" panose="020B0604020202020204" pitchFamily="34" charset="0"/>
                        <a:buChar char="•"/>
                      </a:pPr>
                      <a:r>
                        <a:rPr lang="en-IN" sz="1800" kern="1200" dirty="0">
                          <a:effectLst/>
                        </a:rPr>
                        <a:t> Source-</a:t>
                      </a:r>
                      <a:r>
                        <a:rPr lang="en-IN" sz="1800" kern="1200" baseline="0" dirty="0">
                          <a:effectLst/>
                        </a:rPr>
                        <a:t> </a:t>
                      </a:r>
                      <a:r>
                        <a:rPr lang="en-IN" sz="1800" kern="1200" dirty="0">
                          <a:effectLst/>
                        </a:rPr>
                        <a:t>from lean meat or other protein material such as heart muscle, casein or fibrin, or soya flour usually by digestion with proteolytic enzymes such as pepsin.</a:t>
                      </a:r>
                    </a:p>
                    <a:p>
                      <a:pPr marL="285750" indent="-285750">
                        <a:buFont typeface="Arial" panose="020B0604020202020204" pitchFamily="34" charset="0"/>
                        <a:buChar char="•"/>
                      </a:pPr>
                      <a:r>
                        <a:rPr lang="en-IN" sz="1800" kern="1200" dirty="0">
                          <a:effectLst/>
                        </a:rPr>
                        <a:t>Constituents</a:t>
                      </a:r>
                      <a:r>
                        <a:rPr lang="en-IN" sz="1800" kern="1200" baseline="0" dirty="0">
                          <a:effectLst/>
                        </a:rPr>
                        <a:t> - </a:t>
                      </a:r>
                      <a:r>
                        <a:rPr lang="en-IN" sz="1800" kern="1200" dirty="0" err="1">
                          <a:effectLst/>
                        </a:rPr>
                        <a:t>proteoses</a:t>
                      </a:r>
                      <a:r>
                        <a:rPr lang="en-IN" sz="1800" kern="1200" dirty="0">
                          <a:effectLst/>
                        </a:rPr>
                        <a:t>, </a:t>
                      </a:r>
                      <a:r>
                        <a:rPr lang="en-IN" sz="1800" kern="1200" dirty="0" err="1">
                          <a:effectLst/>
                        </a:rPr>
                        <a:t>aminoacids</a:t>
                      </a:r>
                      <a:r>
                        <a:rPr lang="en-IN" sz="1800" kern="1200" dirty="0">
                          <a:effectLst/>
                        </a:rPr>
                        <a:t>, inorganic salts (phosphates, potassium magnesium) and accessory growth factors like nicotinic acid and riboflavin. </a:t>
                      </a:r>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43188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br>
              <a:rPr lang="en-IN" sz="2400" dirty="0"/>
            </a:br>
            <a:r>
              <a:rPr lang="en-IN" sz="2400" dirty="0"/>
              <a:t>CONSTITUENTS OF CULTURE MEDIA </a:t>
            </a:r>
            <a:br>
              <a:rPr lang="en-US" sz="2400" dirty="0"/>
            </a:b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39376716"/>
              </p:ext>
            </p:extLst>
          </p:nvPr>
        </p:nvGraphicFramePr>
        <p:xfrm>
          <a:off x="143555" y="1172056"/>
          <a:ext cx="8856890" cy="3595207"/>
        </p:xfrm>
        <a:graphic>
          <a:graphicData uri="http://schemas.openxmlformats.org/drawingml/2006/table">
            <a:tbl>
              <a:tblPr firstRow="1" bandRow="1">
                <a:tableStyleId>{E8B1032C-EA38-4F05-BA0D-38AFFFC7BED3}</a:tableStyleId>
              </a:tblPr>
              <a:tblGrid>
                <a:gridCol w="1374345">
                  <a:extLst>
                    <a:ext uri="{9D8B030D-6E8A-4147-A177-3AD203B41FA5}">
                      <a16:colId xmlns:a16="http://schemas.microsoft.com/office/drawing/2014/main" val="20000"/>
                    </a:ext>
                  </a:extLst>
                </a:gridCol>
                <a:gridCol w="7482545">
                  <a:extLst>
                    <a:ext uri="{9D8B030D-6E8A-4147-A177-3AD203B41FA5}">
                      <a16:colId xmlns:a16="http://schemas.microsoft.com/office/drawing/2014/main" val="20001"/>
                    </a:ext>
                  </a:extLst>
                </a:gridCol>
              </a:tblGrid>
              <a:tr h="378443">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0"/>
                  </a:ext>
                </a:extLst>
              </a:tr>
              <a:tr h="3216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kern="1200" dirty="0">
                          <a:effectLst/>
                        </a:rPr>
                        <a:t>Agar</a:t>
                      </a:r>
                      <a:endParaRPr lang="en-US" sz="1600" kern="1200" dirty="0">
                        <a:effectLst/>
                      </a:endParaRPr>
                    </a:p>
                    <a:p>
                      <a:endParaRPr lang="en-US" sz="1200" dirty="0"/>
                    </a:p>
                  </a:txBody>
                  <a:tcPr/>
                </a:tc>
                <a:tc>
                  <a:txBody>
                    <a:bodyPr/>
                    <a:lstStyle/>
                    <a:p>
                      <a:pPr marL="285750" indent="-285750">
                        <a:buFont typeface="Arial" panose="020B0604020202020204" pitchFamily="34" charset="0"/>
                        <a:buChar char="•"/>
                      </a:pPr>
                      <a:r>
                        <a:rPr lang="en-IN" sz="1600" kern="1200" dirty="0">
                          <a:effectLst/>
                        </a:rPr>
                        <a:t>Used for solidifying agent.</a:t>
                      </a:r>
                    </a:p>
                    <a:p>
                      <a:pPr marL="285750" indent="-285750">
                        <a:buFont typeface="Arial" panose="020B0604020202020204" pitchFamily="34" charset="0"/>
                        <a:buChar char="•"/>
                      </a:pPr>
                      <a:r>
                        <a:rPr lang="en-IN" sz="1600" kern="1200" dirty="0">
                          <a:effectLst/>
                        </a:rPr>
                        <a:t>Agar</a:t>
                      </a:r>
                      <a:r>
                        <a:rPr lang="en-IN" sz="1600" kern="1200" baseline="0" dirty="0">
                          <a:effectLst/>
                        </a:rPr>
                        <a:t> (</a:t>
                      </a:r>
                      <a:r>
                        <a:rPr lang="en-IN" sz="1600" kern="1200" dirty="0">
                          <a:effectLst/>
                        </a:rPr>
                        <a:t>agar-agar) is prepared from the cell wall of variety of seaweeds.</a:t>
                      </a:r>
                    </a:p>
                    <a:p>
                      <a:pPr marL="285750" indent="-285750">
                        <a:buFont typeface="Arial" panose="020B0604020202020204" pitchFamily="34" charset="0"/>
                        <a:buChar char="•"/>
                      </a:pPr>
                      <a:r>
                        <a:rPr lang="en-IN" sz="1600" kern="1200" baseline="0" dirty="0">
                          <a:effectLst/>
                        </a:rPr>
                        <a:t> </a:t>
                      </a:r>
                      <a:r>
                        <a:rPr lang="en-IN" sz="1600" kern="1200" dirty="0">
                          <a:effectLst/>
                        </a:rPr>
                        <a:t>Components- Long-chain polysaccharide (D-</a:t>
                      </a:r>
                      <a:r>
                        <a:rPr lang="en-IN" sz="1600" kern="1200" dirty="0" err="1">
                          <a:effectLst/>
                        </a:rPr>
                        <a:t>galctopyranose</a:t>
                      </a:r>
                      <a:r>
                        <a:rPr lang="en-IN" sz="1600" kern="1200" dirty="0">
                          <a:effectLst/>
                        </a:rPr>
                        <a:t> units) and a small amount of protein-like material, long chain fatty acids and traces of inorganic salts (calcium and magnesium).</a:t>
                      </a:r>
                    </a:p>
                    <a:p>
                      <a:pPr marL="285750" indent="-285750">
                        <a:buFont typeface="Arial" panose="020B0604020202020204" pitchFamily="34" charset="0"/>
                        <a:buChar char="•"/>
                      </a:pPr>
                      <a:r>
                        <a:rPr lang="en-IN" sz="1600" kern="1200" dirty="0">
                          <a:effectLst/>
                        </a:rPr>
                        <a:t>Agar is preferred over gelatine</a:t>
                      </a:r>
                    </a:p>
                    <a:p>
                      <a:pPr marL="742950" lvl="1" indent="-285750">
                        <a:buFont typeface="Courier New" panose="02070309020205020404" pitchFamily="49" charset="0"/>
                        <a:buChar char="o"/>
                      </a:pPr>
                      <a:r>
                        <a:rPr lang="en-IN" sz="1600" kern="1200" dirty="0">
                          <a:effectLst/>
                        </a:rPr>
                        <a:t>Bacteriologically inert</a:t>
                      </a:r>
                    </a:p>
                    <a:p>
                      <a:pPr marL="742950" lvl="1" indent="-285750">
                        <a:buFont typeface="Courier New" panose="02070309020205020404" pitchFamily="49" charset="0"/>
                        <a:buChar char="o"/>
                      </a:pPr>
                      <a:r>
                        <a:rPr lang="en-IN" sz="1600" kern="1200" dirty="0">
                          <a:effectLst/>
                        </a:rPr>
                        <a:t>Melts at 98°C and usually solidifies at 42°C.</a:t>
                      </a:r>
                    </a:p>
                    <a:p>
                      <a:pPr marL="742950" lvl="1" indent="-285750">
                        <a:buFont typeface="Courier New" panose="02070309020205020404" pitchFamily="49" charset="0"/>
                        <a:buChar char="o"/>
                      </a:pPr>
                      <a:r>
                        <a:rPr lang="en-IN" sz="1600" kern="1200" dirty="0">
                          <a:effectLst/>
                        </a:rPr>
                        <a:t>Does not add any nutritive property to the culture medium. </a:t>
                      </a:r>
                    </a:p>
                    <a:p>
                      <a:pPr marL="742950" lvl="1" indent="-285750">
                        <a:buFont typeface="Courier New" panose="02070309020205020404" pitchFamily="49" charset="0"/>
                        <a:buChar char="o"/>
                      </a:pPr>
                      <a:r>
                        <a:rPr lang="en-IN" sz="1600" kern="1200" dirty="0">
                          <a:effectLst/>
                        </a:rPr>
                        <a:t>Whereas </a:t>
                      </a:r>
                      <a:r>
                        <a:rPr lang="en-IN" sz="1600" kern="1200" dirty="0" err="1">
                          <a:effectLst/>
                        </a:rPr>
                        <a:t>gelatin</a:t>
                      </a:r>
                      <a:r>
                        <a:rPr lang="en-IN" sz="1600" kern="1200" dirty="0">
                          <a:effectLst/>
                        </a:rPr>
                        <a:t> is liquefied by a number of bacteria and it melts at 24°C, and remains in liquid state at room temperature. </a:t>
                      </a:r>
                      <a:endParaRPr lang="en-IN"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82645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165784" y="-18863"/>
            <a:ext cx="7053542" cy="1050398"/>
          </a:xfrm>
        </p:spPr>
        <p:txBody>
          <a:bodyPr>
            <a:normAutofit fontScale="90000"/>
          </a:bodyPr>
          <a:lstStyle/>
          <a:p>
            <a:br>
              <a:rPr lang="en-IN" dirty="0"/>
            </a:br>
            <a:r>
              <a:rPr lang="en-IN" dirty="0"/>
              <a:t>CONSTITUENTS OF CULTURE MEDIA </a:t>
            </a:r>
            <a:br>
              <a:rPr lang="en-US" dirty="0"/>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49646682"/>
              </p:ext>
            </p:extLst>
          </p:nvPr>
        </p:nvGraphicFramePr>
        <p:xfrm>
          <a:off x="143555" y="1197405"/>
          <a:ext cx="8856890" cy="2978633"/>
        </p:xfrm>
        <a:graphic>
          <a:graphicData uri="http://schemas.openxmlformats.org/drawingml/2006/table">
            <a:tbl>
              <a:tblPr firstRow="1" bandRow="1">
                <a:tableStyleId>{E8B1032C-EA38-4F05-BA0D-38AFFFC7BED3}</a:tableStyleId>
              </a:tblPr>
              <a:tblGrid>
                <a:gridCol w="1527050">
                  <a:extLst>
                    <a:ext uri="{9D8B030D-6E8A-4147-A177-3AD203B41FA5}">
                      <a16:colId xmlns:a16="http://schemas.microsoft.com/office/drawing/2014/main" val="20000"/>
                    </a:ext>
                  </a:extLst>
                </a:gridCol>
                <a:gridCol w="7329840">
                  <a:extLst>
                    <a:ext uri="{9D8B030D-6E8A-4147-A177-3AD203B41FA5}">
                      <a16:colId xmlns:a16="http://schemas.microsoft.com/office/drawing/2014/main" val="20001"/>
                    </a:ext>
                  </a:extLst>
                </a:gridCol>
              </a:tblGrid>
              <a:tr h="38264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25959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effectLst/>
                        </a:rPr>
                        <a:t>Agar</a:t>
                      </a:r>
                      <a:endParaRPr lang="en-US" sz="1800" kern="1200" dirty="0">
                        <a:effectLst/>
                      </a:endParaRPr>
                    </a:p>
                    <a:p>
                      <a:endParaRPr lang="en-US" dirty="0"/>
                    </a:p>
                  </a:txBody>
                  <a:tcPr/>
                </a:tc>
                <a:tc>
                  <a:txBody>
                    <a:bodyPr/>
                    <a:lstStyle/>
                    <a:p>
                      <a:pPr marL="285750" lvl="0" indent="-285750">
                        <a:buFont typeface="Arial" panose="020B0604020202020204" pitchFamily="34" charset="0"/>
                        <a:buChar char="•"/>
                      </a:pPr>
                      <a:r>
                        <a:rPr lang="en-IN" sz="1800" kern="1200" dirty="0">
                          <a:effectLst/>
                        </a:rPr>
                        <a:t>Concentration of agar used: </a:t>
                      </a:r>
                    </a:p>
                    <a:p>
                      <a:pPr marL="742950" lvl="1" indent="-285750">
                        <a:buFont typeface="Courier New" panose="02070309020205020404" pitchFamily="49" charset="0"/>
                        <a:buChar char="o"/>
                      </a:pPr>
                      <a:r>
                        <a:rPr lang="en-IN" sz="1800" kern="1200" dirty="0">
                          <a:effectLst/>
                        </a:rPr>
                        <a:t>Solid agar preparation - 1-2% </a:t>
                      </a:r>
                    </a:p>
                    <a:p>
                      <a:pPr marL="742950" lvl="1" indent="-285750">
                        <a:buFont typeface="Courier New" panose="02070309020205020404" pitchFamily="49" charset="0"/>
                        <a:buChar char="o"/>
                      </a:pPr>
                      <a:r>
                        <a:rPr lang="en-IN" sz="1800" kern="1200" dirty="0">
                          <a:effectLst/>
                        </a:rPr>
                        <a:t>Semisolid agar- 0.5%</a:t>
                      </a:r>
                    </a:p>
                    <a:p>
                      <a:pPr marL="742950" lvl="1" indent="-285750">
                        <a:buFont typeface="Courier New" panose="02070309020205020404" pitchFamily="49" charset="0"/>
                        <a:buChar char="o"/>
                      </a:pPr>
                      <a:r>
                        <a:rPr lang="en-IN" sz="1800" kern="1200" dirty="0">
                          <a:effectLst/>
                        </a:rPr>
                        <a:t>Solid agar to inhibit Proteus swarming- 6%</a:t>
                      </a:r>
                      <a:endParaRPr lang="en-US" sz="1800" kern="1200" dirty="0">
                        <a:effectLst/>
                      </a:endParaRPr>
                    </a:p>
                    <a:p>
                      <a:pPr marL="285750" lvl="0" indent="-285750">
                        <a:buFont typeface="Arial" panose="020B0604020202020204" pitchFamily="34" charset="0"/>
                        <a:buChar char="•"/>
                      </a:pPr>
                      <a:r>
                        <a:rPr lang="en-IN" sz="1800" kern="1200" dirty="0">
                          <a:effectLst/>
                        </a:rPr>
                        <a:t>Preparation of agar media- The appropriate amount of agar powder is added to water and the mixture is dissolved and sterilized by placing it in an autoclave. When the temperature of the molten agar comes down to 45</a:t>
                      </a:r>
                      <a:r>
                        <a:rPr lang="en-IN" sz="1800" kern="1200" baseline="30000" dirty="0">
                          <a:effectLst/>
                        </a:rPr>
                        <a:t>0</a:t>
                      </a:r>
                      <a:r>
                        <a:rPr lang="en-IN" sz="1800" kern="1200" dirty="0">
                          <a:effectLst/>
                        </a:rPr>
                        <a:t>C, it is poured to the petri dishes and then allowed to set for 20 minutes.</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34688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br>
              <a:rPr lang="en-IN" dirty="0"/>
            </a:br>
            <a:r>
              <a:rPr lang="en-IN" dirty="0"/>
              <a:t>CONSTITUENTS OF CULTURE MEDIA </a:t>
            </a:r>
            <a:br>
              <a:rPr lang="en-US" dirty="0"/>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90393363"/>
              </p:ext>
            </p:extLst>
          </p:nvPr>
        </p:nvGraphicFramePr>
        <p:xfrm>
          <a:off x="143555" y="1304409"/>
          <a:ext cx="8856890" cy="3398825"/>
        </p:xfrm>
        <a:graphic>
          <a:graphicData uri="http://schemas.openxmlformats.org/drawingml/2006/table">
            <a:tbl>
              <a:tblPr firstRow="1" bandRow="1">
                <a:tableStyleId>{E8B1032C-EA38-4F05-BA0D-38AFFFC7BED3}</a:tableStyleId>
              </a:tblPr>
              <a:tblGrid>
                <a:gridCol w="1679755">
                  <a:extLst>
                    <a:ext uri="{9D8B030D-6E8A-4147-A177-3AD203B41FA5}">
                      <a16:colId xmlns:a16="http://schemas.microsoft.com/office/drawing/2014/main" val="20000"/>
                    </a:ext>
                  </a:extLst>
                </a:gridCol>
                <a:gridCol w="7177135">
                  <a:extLst>
                    <a:ext uri="{9D8B030D-6E8A-4147-A177-3AD203B41FA5}">
                      <a16:colId xmlns:a16="http://schemas.microsoft.com/office/drawing/2014/main" val="20001"/>
                    </a:ext>
                  </a:extLst>
                </a:gridCol>
              </a:tblGrid>
              <a:tr h="518465">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703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effectLst/>
                        </a:rPr>
                        <a:t>Meat extract</a:t>
                      </a:r>
                      <a:endParaRPr lang="en-US" sz="1800" kern="1200" dirty="0">
                        <a:effectLst/>
                      </a:endParaRPr>
                    </a:p>
                    <a:p>
                      <a:endParaRPr lang="en-US" dirty="0"/>
                    </a:p>
                  </a:txBody>
                  <a:tcPr/>
                </a:tc>
                <a:tc>
                  <a:txBody>
                    <a:bodyPr/>
                    <a:lstStyle/>
                    <a:p>
                      <a:r>
                        <a:rPr lang="en-IN" sz="1800" kern="1200" dirty="0">
                          <a:effectLst/>
                        </a:rPr>
                        <a:t>Highly concentrated meat stock, usually made from beef, contains protein degradation products, inorganic salts, carbohydrates and growth factors. </a:t>
                      </a:r>
                      <a:endParaRPr lang="en-US" dirty="0"/>
                    </a:p>
                  </a:txBody>
                  <a:tcPr/>
                </a:tc>
                <a:extLst>
                  <a:ext uri="{0D108BD9-81ED-4DB2-BD59-A6C34878D82A}">
                    <a16:rowId xmlns:a16="http://schemas.microsoft.com/office/drawing/2014/main" val="10001"/>
                  </a:ext>
                </a:extLst>
              </a:tr>
              <a:tr h="6108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effectLst/>
                        </a:rPr>
                        <a:t>Yeast extract </a:t>
                      </a:r>
                      <a:endParaRPr lang="en-US" sz="1800" kern="1200" dirty="0">
                        <a:effectLst/>
                      </a:endParaRPr>
                    </a:p>
                    <a:p>
                      <a:endParaRPr lang="en-US" dirty="0"/>
                    </a:p>
                  </a:txBody>
                  <a:tcPr/>
                </a:tc>
                <a:tc>
                  <a:txBody>
                    <a:bodyPr/>
                    <a:lstStyle/>
                    <a:p>
                      <a:r>
                        <a:rPr lang="en-IN" sz="1800" kern="1200" dirty="0">
                          <a:effectLst/>
                        </a:rPr>
                        <a:t>Prepared from washed cells of Baker’s yeast. It contains </a:t>
                      </a:r>
                      <a:r>
                        <a:rPr lang="en-IN" sz="1800" kern="1200" dirty="0" err="1">
                          <a:effectLst/>
                        </a:rPr>
                        <a:t>aminoacids</a:t>
                      </a:r>
                      <a:r>
                        <a:rPr lang="en-IN" sz="1800" kern="1200" dirty="0">
                          <a:effectLst/>
                        </a:rPr>
                        <a:t>, inorganic salts (potassium and phosphates) and carbohydrates.</a:t>
                      </a:r>
                      <a:endParaRPr lang="en-US" sz="1800" kern="1200" dirty="0">
                        <a:effectLst/>
                      </a:endParaRPr>
                    </a:p>
                    <a:p>
                      <a:endParaRPr lang="en-US" dirty="0"/>
                    </a:p>
                  </a:txBody>
                  <a:tcPr/>
                </a:tc>
                <a:extLst>
                  <a:ext uri="{0D108BD9-81ED-4DB2-BD59-A6C34878D82A}">
                    <a16:rowId xmlns:a16="http://schemas.microsoft.com/office/drawing/2014/main" val="10002"/>
                  </a:ext>
                </a:extLst>
              </a:tr>
              <a:tr h="765355">
                <a:tc>
                  <a:txBody>
                    <a:bodyPr/>
                    <a:lstStyle/>
                    <a:p>
                      <a:r>
                        <a:rPr lang="en-IN" sz="1800" kern="1200" dirty="0">
                          <a:effectLst/>
                        </a:rPr>
                        <a:t>Malt extract-</a:t>
                      </a:r>
                      <a:endParaRPr lang="en-US" sz="1800" kern="1200" dirty="0">
                        <a:effectLst/>
                      </a:endParaRPr>
                    </a:p>
                    <a:p>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effectLst/>
                        </a:rPr>
                        <a:t>Consists of maltose (about 50%), starch, dextrin, glucose and 5% protein products.</a:t>
                      </a:r>
                      <a:endParaRPr lang="en-US" sz="1800" kern="1200" dirty="0">
                        <a:effectLst/>
                      </a:endParaRPr>
                    </a:p>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0781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296260" y="-33150"/>
            <a:ext cx="7053542" cy="1050398"/>
          </a:xfrm>
        </p:spPr>
        <p:txBody>
          <a:bodyPr>
            <a:normAutofit fontScale="90000"/>
          </a:bodyPr>
          <a:lstStyle/>
          <a:p>
            <a:br>
              <a:rPr lang="en-IN" dirty="0"/>
            </a:br>
            <a:r>
              <a:rPr lang="en-IN" dirty="0"/>
              <a:t>CONSTITUENTS OF CULTURE MEDIA </a:t>
            </a:r>
            <a:br>
              <a:rPr lang="en-US" dirty="0"/>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73936355"/>
              </p:ext>
            </p:extLst>
          </p:nvPr>
        </p:nvGraphicFramePr>
        <p:xfrm>
          <a:off x="143555" y="1197405"/>
          <a:ext cx="8856890" cy="2667305"/>
        </p:xfrm>
        <a:graphic>
          <a:graphicData uri="http://schemas.openxmlformats.org/drawingml/2006/table">
            <a:tbl>
              <a:tblPr firstRow="1" bandRow="1">
                <a:tableStyleId>{E8B1032C-EA38-4F05-BA0D-38AFFFC7BED3}</a:tableStyleId>
              </a:tblPr>
              <a:tblGrid>
                <a:gridCol w="1679755">
                  <a:extLst>
                    <a:ext uri="{9D8B030D-6E8A-4147-A177-3AD203B41FA5}">
                      <a16:colId xmlns:a16="http://schemas.microsoft.com/office/drawing/2014/main" val="20000"/>
                    </a:ext>
                  </a:extLst>
                </a:gridCol>
                <a:gridCol w="7177135">
                  <a:extLst>
                    <a:ext uri="{9D8B030D-6E8A-4147-A177-3AD203B41FA5}">
                      <a16:colId xmlns:a16="http://schemas.microsoft.com/office/drawing/2014/main" val="20001"/>
                    </a:ext>
                  </a:extLst>
                </a:gridCol>
              </a:tblGrid>
              <a:tr h="518465">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703175">
                <a:tc>
                  <a:txBody>
                    <a:bodyPr/>
                    <a:lstStyle/>
                    <a:p>
                      <a:r>
                        <a:rPr lang="en-IN" dirty="0"/>
                        <a:t>Blood and serum</a:t>
                      </a:r>
                      <a:endParaRPr lang="en-US" dirty="0"/>
                    </a:p>
                  </a:txBody>
                  <a:tcPr/>
                </a:tc>
                <a:tc>
                  <a:txBody>
                    <a:bodyPr/>
                    <a:lstStyle/>
                    <a:p>
                      <a:pPr marL="285750" indent="-285750" fontAlgn="t">
                        <a:buFont typeface="Arial" panose="020B0604020202020204" pitchFamily="34" charset="0"/>
                        <a:buChar char="•"/>
                      </a:pPr>
                      <a:r>
                        <a:rPr lang="en-IN" dirty="0"/>
                        <a:t>Important components of enriched media and provide extra nutrition to fastidious bacteria. </a:t>
                      </a:r>
                    </a:p>
                    <a:p>
                      <a:pPr marL="285750" indent="-285750" fontAlgn="t">
                        <a:buFont typeface="Arial" panose="020B0604020202020204" pitchFamily="34" charset="0"/>
                        <a:buChar char="•"/>
                      </a:pPr>
                      <a:r>
                        <a:rPr lang="en-IN" dirty="0"/>
                        <a:t> Usually 5-10% of sheep blood is used.  Horse, ox or human blood also can be used.</a:t>
                      </a:r>
                    </a:p>
                    <a:p>
                      <a:pPr marL="285750" indent="-285750" fontAlgn="t">
                        <a:buFont typeface="Arial" panose="020B0604020202020204" pitchFamily="34" charset="0"/>
                        <a:buChar char="•"/>
                      </a:pPr>
                      <a:r>
                        <a:rPr lang="en-IN" dirty="0"/>
                        <a:t> Blood should be collected aseptically and rendered non-</a:t>
                      </a:r>
                      <a:r>
                        <a:rPr lang="en-IN" dirty="0" err="1"/>
                        <a:t>coagulable</a:t>
                      </a:r>
                      <a:r>
                        <a:rPr lang="en-IN" dirty="0"/>
                        <a:t> by defibrillation (by shaking the blood in a bottle containing sterile glass beads) or adding oxalate or citrate.</a:t>
                      </a:r>
                    </a:p>
                    <a:p>
                      <a:pPr marL="285750" indent="-285750" fontAlgn="t">
                        <a:buFont typeface="Arial" panose="020B0604020202020204" pitchFamily="34" charset="0"/>
                        <a:buChar char="•"/>
                      </a:pPr>
                      <a:r>
                        <a:rPr lang="en-IN" dirty="0"/>
                        <a:t> Serum is sterilized by filtration after collection.</a:t>
                      </a:r>
                      <a:endParaRPr lang="en-US" dirty="0"/>
                    </a:p>
                    <a:p>
                      <a:endParaRPr lang="en-US" dirty="0"/>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3795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8964" y="0"/>
            <a:ext cx="4653995" cy="1050398"/>
          </a:xfrm>
        </p:spPr>
        <p:txBody>
          <a:bodyPr>
            <a:normAutofit fontScale="90000"/>
          </a:bodyPr>
          <a:lstStyle/>
          <a:p>
            <a:pPr algn="r"/>
            <a:br>
              <a:rPr lang="en-IN" b="1" dirty="0">
                <a:effectLst/>
              </a:rPr>
            </a:br>
            <a:r>
              <a:rPr lang="en-IN" dirty="0">
                <a:solidFill>
                  <a:schemeClr val="bg1"/>
                </a:solidFill>
                <a:effectLst/>
              </a:rPr>
              <a:t>TYPES OF CULTURE MEDIA </a:t>
            </a:r>
            <a:br>
              <a:rPr lang="en-US" dirty="0">
                <a:effectLst/>
              </a:rPr>
            </a:br>
            <a:endParaRPr lang="en-US" dirty="0"/>
          </a:p>
        </p:txBody>
      </p:sp>
      <p:sp>
        <p:nvSpPr>
          <p:cNvPr id="3" name="Content Placeholder 2"/>
          <p:cNvSpPr>
            <a:spLocks noGrp="1"/>
          </p:cNvSpPr>
          <p:nvPr>
            <p:ph sz="half" idx="1"/>
          </p:nvPr>
        </p:nvSpPr>
        <p:spPr>
          <a:xfrm>
            <a:off x="224330" y="2520954"/>
            <a:ext cx="4878630" cy="2246309"/>
          </a:xfrm>
          <a:ln>
            <a:solidFill>
              <a:schemeClr val="accent1"/>
            </a:solidFill>
          </a:ln>
        </p:spPr>
        <p:txBody>
          <a:bodyPr>
            <a:normAutofit fontScale="40000" lnSpcReduction="20000"/>
          </a:bodyPr>
          <a:lstStyle/>
          <a:p>
            <a:pPr lvl="0"/>
            <a:r>
              <a:rPr lang="en-IN" sz="2900" b="1" dirty="0"/>
              <a:t>Routine laboratory media-</a:t>
            </a:r>
            <a:r>
              <a:rPr lang="en-IN" sz="2900" dirty="0"/>
              <a:t>They are prepared from nutrients such as aqueous extract of meat, peptone etc. </a:t>
            </a:r>
          </a:p>
          <a:p>
            <a:pPr lvl="1">
              <a:buFont typeface="Courier New" panose="02070309020205020404" pitchFamily="49" charset="0"/>
              <a:buChar char="o"/>
            </a:pPr>
            <a:r>
              <a:rPr lang="en-IN" sz="2500" dirty="0"/>
              <a:t>Simple/ basal media   </a:t>
            </a:r>
            <a:endParaRPr lang="en-US" sz="2500" dirty="0"/>
          </a:p>
          <a:p>
            <a:pPr lvl="1">
              <a:buFont typeface="Courier New" panose="02070309020205020404" pitchFamily="49" charset="0"/>
              <a:buChar char="o"/>
            </a:pPr>
            <a:r>
              <a:rPr lang="en-IN" sz="2500" dirty="0"/>
              <a:t>Enriched media </a:t>
            </a:r>
            <a:endParaRPr lang="en-US" sz="2500" dirty="0"/>
          </a:p>
          <a:p>
            <a:pPr lvl="1">
              <a:buFont typeface="Courier New" panose="02070309020205020404" pitchFamily="49" charset="0"/>
              <a:buChar char="o"/>
            </a:pPr>
            <a:r>
              <a:rPr lang="en-IN" sz="2500" dirty="0"/>
              <a:t>Enrichment broth</a:t>
            </a:r>
            <a:endParaRPr lang="en-US" sz="2500" dirty="0"/>
          </a:p>
          <a:p>
            <a:pPr lvl="1">
              <a:buFont typeface="Courier New" panose="02070309020205020404" pitchFamily="49" charset="0"/>
              <a:buChar char="o"/>
            </a:pPr>
            <a:r>
              <a:rPr lang="en-IN" sz="2500" dirty="0"/>
              <a:t>Selective media</a:t>
            </a:r>
            <a:endParaRPr lang="en-US" sz="2500" dirty="0"/>
          </a:p>
          <a:p>
            <a:pPr lvl="1">
              <a:buFont typeface="Courier New" panose="02070309020205020404" pitchFamily="49" charset="0"/>
              <a:buChar char="o"/>
            </a:pPr>
            <a:r>
              <a:rPr lang="en-IN" sz="2500" dirty="0"/>
              <a:t>Differential media</a:t>
            </a:r>
            <a:endParaRPr lang="en-US" sz="2500" dirty="0"/>
          </a:p>
          <a:p>
            <a:pPr lvl="1">
              <a:buFont typeface="Courier New" panose="02070309020205020404" pitchFamily="49" charset="0"/>
              <a:buChar char="o"/>
            </a:pPr>
            <a:r>
              <a:rPr lang="en-IN" sz="2500" dirty="0"/>
              <a:t>Transport media</a:t>
            </a:r>
            <a:endParaRPr lang="en-US" sz="2500" dirty="0"/>
          </a:p>
          <a:p>
            <a:pPr lvl="1">
              <a:buFont typeface="Courier New" panose="02070309020205020404" pitchFamily="49" charset="0"/>
              <a:buChar char="o"/>
            </a:pPr>
            <a:r>
              <a:rPr lang="en-IN" sz="2500" dirty="0"/>
              <a:t>Anaerobic media</a:t>
            </a:r>
            <a:endParaRPr lang="en-US" sz="2500" dirty="0"/>
          </a:p>
          <a:p>
            <a:endParaRPr lang="en-US" dirty="0"/>
          </a:p>
        </p:txBody>
      </p:sp>
      <p:sp>
        <p:nvSpPr>
          <p:cNvPr id="5" name="Content Placeholder 4"/>
          <p:cNvSpPr>
            <a:spLocks noGrp="1"/>
          </p:cNvSpPr>
          <p:nvPr>
            <p:ph sz="half" idx="2"/>
          </p:nvPr>
        </p:nvSpPr>
        <p:spPr>
          <a:xfrm>
            <a:off x="5488230" y="2520954"/>
            <a:ext cx="3198570" cy="2073669"/>
          </a:xfrm>
          <a:ln>
            <a:solidFill>
              <a:schemeClr val="accent1"/>
            </a:solidFill>
          </a:ln>
        </p:spPr>
        <p:txBody>
          <a:bodyPr>
            <a:normAutofit fontScale="40000" lnSpcReduction="20000"/>
          </a:bodyPr>
          <a:lstStyle/>
          <a:p>
            <a:r>
              <a:rPr lang="en-IN" sz="4000" b="1" dirty="0"/>
              <a:t>Defined or synthetic media</a:t>
            </a:r>
          </a:p>
          <a:p>
            <a:pPr lvl="1">
              <a:buFont typeface="Courier New" panose="02070309020205020404" pitchFamily="49" charset="0"/>
              <a:buChar char="o"/>
            </a:pPr>
            <a:r>
              <a:rPr lang="en-IN" sz="4000" dirty="0"/>
              <a:t>Simple synthetic media</a:t>
            </a:r>
            <a:endParaRPr lang="en-US" sz="4000" dirty="0"/>
          </a:p>
          <a:p>
            <a:pPr lvl="1">
              <a:buFont typeface="Courier New" panose="02070309020205020404" pitchFamily="49" charset="0"/>
              <a:buChar char="o"/>
            </a:pPr>
            <a:r>
              <a:rPr lang="en-IN" sz="4000" dirty="0"/>
              <a:t>Complex synthetic media</a:t>
            </a:r>
            <a:endParaRPr lang="en-US" sz="4000" dirty="0"/>
          </a:p>
          <a:p>
            <a:endParaRPr lang="en-US" dirty="0"/>
          </a:p>
        </p:txBody>
      </p:sp>
      <p:sp>
        <p:nvSpPr>
          <p:cNvPr id="6" name="Rectangle 5"/>
          <p:cNvSpPr/>
          <p:nvPr/>
        </p:nvSpPr>
        <p:spPr>
          <a:xfrm>
            <a:off x="224330" y="784639"/>
            <a:ext cx="8847740" cy="1477328"/>
          </a:xfrm>
          <a:prstGeom prst="rect">
            <a:avLst/>
          </a:prstGeom>
        </p:spPr>
        <p:txBody>
          <a:bodyPr wrap="square">
            <a:spAutoFit/>
          </a:bodyPr>
          <a:lstStyle/>
          <a:p>
            <a:pPr marL="514350" indent="-514350">
              <a:buFont typeface="+mj-lt"/>
              <a:buAutoNum type="arabicPeriod"/>
            </a:pPr>
            <a:r>
              <a:rPr lang="en-IN" dirty="0"/>
              <a:t>Based on consistency, culture media are grouped into:</a:t>
            </a:r>
          </a:p>
          <a:p>
            <a:pPr marL="1200150" lvl="2" indent="-285750">
              <a:buFont typeface="Wingdings" panose="05000000000000000000" pitchFamily="2" charset="2"/>
              <a:buChar char="v"/>
            </a:pPr>
            <a:r>
              <a:rPr lang="en-IN" dirty="0"/>
              <a:t>Liquid media (or broth)</a:t>
            </a:r>
          </a:p>
          <a:p>
            <a:pPr marL="1200150" lvl="2" indent="-285750">
              <a:buFont typeface="Wingdings" panose="05000000000000000000" pitchFamily="2" charset="2"/>
              <a:buChar char="v"/>
            </a:pPr>
            <a:r>
              <a:rPr lang="en-IN" dirty="0"/>
              <a:t>Semisolid media</a:t>
            </a:r>
          </a:p>
          <a:p>
            <a:pPr marL="1200150" lvl="2" indent="-285750">
              <a:buFont typeface="Wingdings" panose="05000000000000000000" pitchFamily="2" charset="2"/>
              <a:buChar char="v"/>
            </a:pPr>
            <a:r>
              <a:rPr lang="en-IN" dirty="0"/>
              <a:t>Solid media</a:t>
            </a:r>
          </a:p>
          <a:p>
            <a:pPr marL="57150" indent="0">
              <a:buNone/>
            </a:pPr>
            <a:r>
              <a:rPr lang="en-IN" dirty="0"/>
              <a:t>2.    Based on growth requirements, culture media are classified as-</a:t>
            </a:r>
            <a:endParaRPr lang="en-US" dirty="0"/>
          </a:p>
        </p:txBody>
      </p:sp>
    </p:spTree>
    <p:extLst>
      <p:ext uri="{BB962C8B-B14F-4D97-AF65-F5344CB8AC3E}">
        <p14:creationId xmlns:p14="http://schemas.microsoft.com/office/powerpoint/2010/main" val="213985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8819" y="-52887"/>
            <a:ext cx="7053542" cy="1050398"/>
          </a:xfrm>
        </p:spPr>
        <p:txBody>
          <a:bodyPr>
            <a:normAutofit fontScale="90000"/>
          </a:bodyPr>
          <a:lstStyle/>
          <a:p>
            <a:br>
              <a:rPr lang="en-IN" b="1" i="1" dirty="0"/>
            </a:br>
            <a:r>
              <a:rPr lang="en-IN" b="1" i="1" dirty="0"/>
              <a:t>Simple/ basal media</a:t>
            </a:r>
            <a:br>
              <a:rPr lang="en-US" dirty="0"/>
            </a:br>
            <a:endParaRPr lang="en-US" dirty="0"/>
          </a:p>
        </p:txBody>
      </p:sp>
      <p:sp>
        <p:nvSpPr>
          <p:cNvPr id="3" name="Content Placeholder 2"/>
          <p:cNvSpPr>
            <a:spLocks noGrp="1"/>
          </p:cNvSpPr>
          <p:nvPr>
            <p:ph idx="1"/>
          </p:nvPr>
        </p:nvSpPr>
        <p:spPr>
          <a:xfrm>
            <a:off x="143555" y="1073524"/>
            <a:ext cx="6404460" cy="3941506"/>
          </a:xfrm>
        </p:spPr>
        <p:txBody>
          <a:bodyPr>
            <a:normAutofit/>
          </a:bodyPr>
          <a:lstStyle/>
          <a:p>
            <a:r>
              <a:rPr lang="en-IN" dirty="0"/>
              <a:t>Contain minimum ingredients that support the growth of non-fastidious bacteria. </a:t>
            </a:r>
            <a:endParaRPr lang="en-US" dirty="0"/>
          </a:p>
          <a:p>
            <a:pPr lvl="1">
              <a:buFont typeface="Courier New" panose="02070309020205020404" pitchFamily="49" charset="0"/>
              <a:buChar char="o"/>
            </a:pPr>
            <a:r>
              <a:rPr lang="en-IN" dirty="0"/>
              <a:t>Peptone water-It contains peptone (1%) + </a:t>
            </a:r>
            <a:r>
              <a:rPr lang="en-IN" dirty="0" err="1"/>
              <a:t>NaCl</a:t>
            </a:r>
            <a:r>
              <a:rPr lang="en-IN" dirty="0"/>
              <a:t> (0.5%) + water </a:t>
            </a:r>
          </a:p>
          <a:p>
            <a:pPr lvl="1">
              <a:buFont typeface="Courier New" panose="02070309020205020404" pitchFamily="49" charset="0"/>
              <a:buChar char="o"/>
            </a:pPr>
            <a:r>
              <a:rPr lang="en-IN" dirty="0"/>
              <a:t>Nutrient broth- It is made up of peptone water + meat extract (1%). </a:t>
            </a:r>
            <a:endParaRPr lang="en-US" dirty="0"/>
          </a:p>
          <a:p>
            <a:pPr lvl="1">
              <a:buFont typeface="Courier New" panose="02070309020205020404" pitchFamily="49" charset="0"/>
              <a:buChar char="o"/>
            </a:pPr>
            <a:r>
              <a:rPr lang="en-IN" dirty="0"/>
              <a:t>Nutrient agar-It is made up of nutrient broth + 2% agar. </a:t>
            </a:r>
          </a:p>
          <a:p>
            <a:pPr lvl="1">
              <a:buFont typeface="Courier New" panose="02070309020205020404" pitchFamily="49" charset="0"/>
              <a:buChar char="o"/>
            </a:pPr>
            <a:r>
              <a:rPr lang="en-US" dirty="0"/>
              <a:t>Semisolid medium: It is prepared by reducing the concentration of agar to 0.2–0.5 %.</a:t>
            </a:r>
          </a:p>
          <a:p>
            <a:endParaRPr lang="en-US" dirty="0"/>
          </a:p>
        </p:txBody>
      </p:sp>
      <p:pic>
        <p:nvPicPr>
          <p:cNvPr id="1026" name="Picture 2" descr="Bacterial Culture Media: Classification, Types, Uses • Microbe Online">
            <a:extLst>
              <a:ext uri="{FF2B5EF4-FFF2-40B4-BE49-F238E27FC236}">
                <a16:creationId xmlns:a16="http://schemas.microsoft.com/office/drawing/2014/main" id="{3DC55BAB-8613-4842-BE70-60568DDF5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820" y="3044277"/>
            <a:ext cx="320680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438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1689</TotalTime>
  <Words>1549</Words>
  <Application>Microsoft Office PowerPoint</Application>
  <PresentationFormat>On-screen Show (16:9)</PresentationFormat>
  <Paragraphs>179</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Century Gothic</vt:lpstr>
      <vt:lpstr>Courier New</vt:lpstr>
      <vt:lpstr>Times New Roman</vt:lpstr>
      <vt:lpstr>Wingdings</vt:lpstr>
      <vt:lpstr>Wingdings 3</vt:lpstr>
      <vt:lpstr>Ion</vt:lpstr>
      <vt:lpstr>    CULTURE MEDIA </vt:lpstr>
      <vt:lpstr>CULTURE MEDIA</vt:lpstr>
      <vt:lpstr> CONSTITUENTS OF CULTURE MEDIA </vt:lpstr>
      <vt:lpstr> CONSTITUENTS OF CULTURE MEDIA  </vt:lpstr>
      <vt:lpstr> CONSTITUENTS OF CULTURE MEDIA  </vt:lpstr>
      <vt:lpstr> CONSTITUENTS OF CULTURE MEDIA  </vt:lpstr>
      <vt:lpstr> CONSTITUENTS OF CULTURE MEDIA  </vt:lpstr>
      <vt:lpstr> TYPES OF CULTURE MEDIA  </vt:lpstr>
      <vt:lpstr> Simple/ basal media </vt:lpstr>
      <vt:lpstr> Uses of basal media </vt:lpstr>
      <vt:lpstr>Enriched Media</vt:lpstr>
      <vt:lpstr>Enriched Media </vt:lpstr>
      <vt:lpstr>Enriched Media</vt:lpstr>
      <vt:lpstr>Enrichment broth </vt:lpstr>
      <vt:lpstr>Selective media</vt:lpstr>
      <vt:lpstr>Selective media </vt:lpstr>
      <vt:lpstr> Transport media </vt:lpstr>
      <vt:lpstr> Differential media  </vt:lpstr>
      <vt:lpstr> Differential media   </vt:lpstr>
      <vt:lpstr>Anaerobic Culture Media</vt:lpstr>
      <vt:lpstr>Anaerobic Media </vt:lpstr>
      <vt:lpstr>Anaerobic Culture Media (cont..)</vt:lpstr>
      <vt:lpstr>Synthetic media</vt:lpstr>
      <vt:lpstr>Simple synthetic media </vt:lpstr>
      <vt:lpstr>Complex synthetic media - </vt:lpstr>
      <vt:lpstr>References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dolly rastogi</cp:lastModifiedBy>
  <cp:revision>260</cp:revision>
  <dcterms:created xsi:type="dcterms:W3CDTF">2013-08-21T19:17:07Z</dcterms:created>
  <dcterms:modified xsi:type="dcterms:W3CDTF">2022-01-19T17:55:38Z</dcterms:modified>
</cp:coreProperties>
</file>