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4AE8DA-4DD6-44FD-957C-10D96C836111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A6F6BD-69FC-4DB7-95C2-3C02A42EC2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i="1" dirty="0" smtClean="0">
                <a:solidFill>
                  <a:schemeClr val="accent1"/>
                </a:solidFill>
              </a:rPr>
              <a:t>FOOD POISONING</a:t>
            </a:r>
            <a:endParaRPr lang="en-US" sz="4800" i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071570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CLINICAL FEATURES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429684" cy="500066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 incubation period varies according to type of food poisoning (1 to 24 hours) as mentioned earlier.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Food poisoning is </a:t>
            </a:r>
            <a:r>
              <a:rPr lang="en-US" sz="2400" b="1" i="1" dirty="0" err="1" smtClean="0">
                <a:solidFill>
                  <a:schemeClr val="tx1"/>
                </a:solidFill>
              </a:rPr>
              <a:t>characterised</a:t>
            </a:r>
            <a:r>
              <a:rPr lang="en-US" sz="2400" b="1" i="1" dirty="0" smtClean="0">
                <a:solidFill>
                  <a:schemeClr val="tx1"/>
                </a:solidFill>
              </a:rPr>
              <a:t> by: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tx1"/>
                </a:solidFill>
              </a:rPr>
              <a:t>Nausea and vomiting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i="1" dirty="0" err="1" smtClean="0">
                <a:solidFill>
                  <a:schemeClr val="tx1"/>
                </a:solidFill>
              </a:rPr>
              <a:t>Diarrhoea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tx1"/>
                </a:solidFill>
              </a:rPr>
              <a:t>Abdominal cramps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tx1"/>
                </a:solidFill>
              </a:rPr>
              <a:t>Fever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Bacillus cereus food poisoning may present as toxic type or intermediate type.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Vomiting is rarely present in Clostridium </a:t>
            </a:r>
            <a:r>
              <a:rPr lang="en-US" sz="2400" b="1" i="1" dirty="0" err="1" smtClean="0">
                <a:solidFill>
                  <a:schemeClr val="tx1"/>
                </a:solidFill>
              </a:rPr>
              <a:t>perfringens</a:t>
            </a:r>
            <a:r>
              <a:rPr lang="en-US" sz="2400" b="1" i="1" dirty="0" smtClean="0">
                <a:solidFill>
                  <a:schemeClr val="tx1"/>
                </a:solidFill>
              </a:rPr>
              <a:t> and Bacillus cereus intermediate type infections but abdominal cramps may be present. </a:t>
            </a:r>
            <a:r>
              <a:rPr lang="en-US" sz="2400" b="1" i="1" dirty="0" err="1" smtClean="0">
                <a:solidFill>
                  <a:schemeClr val="tx1"/>
                </a:solidFill>
              </a:rPr>
              <a:t>Diarrhoea</a:t>
            </a:r>
            <a:r>
              <a:rPr lang="en-US" sz="2400" b="1" i="1" dirty="0" smtClean="0">
                <a:solidFill>
                  <a:schemeClr val="tx1"/>
                </a:solidFill>
              </a:rPr>
              <a:t> may be characteristic of all types of food poisoning.</a:t>
            </a:r>
          </a:p>
          <a:p>
            <a:pPr algn="l"/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LABORATORY DIAGNOSIS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429684" cy="521497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A. DETAILED HISTORY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Detailed history of food consumed and sequence of occurrence of clinical symptoms with their duration should be taken.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Number of persons affected by food poisoning is also important.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These all would give clue to the etiological agent.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B. COLLECTION OF SPECIMEN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 following specimens may be collected.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tx1"/>
                </a:solidFill>
              </a:rPr>
              <a:t>Stool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tx1"/>
                </a:solidFill>
              </a:rPr>
              <a:t>Suspected food specimen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i="1" dirty="0" smtClean="0">
                <a:solidFill>
                  <a:schemeClr val="tx1"/>
                </a:solidFill>
              </a:rPr>
              <a:t>In case of death, intestinal contents, liver, spleen and heart blood may be collected.</a:t>
            </a:r>
          </a:p>
          <a:p>
            <a:pPr algn="l">
              <a:buFont typeface="Wingdings" pitchFamily="2" charset="2"/>
              <a:buChar char="§"/>
            </a:pPr>
            <a:r>
              <a:rPr lang="en-US" sz="2400" b="1" i="1" dirty="0" err="1" smtClean="0">
                <a:solidFill>
                  <a:schemeClr val="tx1"/>
                </a:solidFill>
              </a:rPr>
              <a:t>Vomitus</a:t>
            </a:r>
            <a:r>
              <a:rPr lang="en-US" sz="2400" b="1" i="1" dirty="0" smtClean="0">
                <a:solidFill>
                  <a:schemeClr val="tx1"/>
                </a:solidFill>
              </a:rPr>
              <a:t> is less useful.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0079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C. CULTURE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Demonstration of causative agent can be done in stool specimen and the food consumed.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According to suspected causative agent, culture of stool is done on blood agar,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MacConkey</a:t>
            </a:r>
            <a:r>
              <a:rPr lang="en-US" sz="2400" b="1" i="1" dirty="0" smtClean="0">
                <a:solidFill>
                  <a:schemeClr val="tx1"/>
                </a:solidFill>
              </a:rPr>
              <a:t> agar and selective media.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These culture media are incubated at 37°C for 24 to 48 hours.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Selective media are used for B. cereus, Campylobacter </a:t>
            </a:r>
            <a:r>
              <a:rPr lang="en-US" sz="2400" b="1" i="1" dirty="0" err="1" smtClean="0">
                <a:solidFill>
                  <a:schemeClr val="tx1"/>
                </a:solidFill>
              </a:rPr>
              <a:t>jejuni</a:t>
            </a:r>
            <a:r>
              <a:rPr lang="en-US" sz="2400" b="1" i="1" dirty="0" smtClean="0">
                <a:solidFill>
                  <a:schemeClr val="tx1"/>
                </a:solidFill>
              </a:rPr>
              <a:t> and </a:t>
            </a:r>
            <a:r>
              <a:rPr lang="en-US" sz="2400" b="1" i="1" dirty="0" err="1" smtClean="0">
                <a:solidFill>
                  <a:schemeClr val="tx1"/>
                </a:solidFill>
              </a:rPr>
              <a:t>Vibrio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parahaemolyticus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Selective media such as MYPA (</a:t>
            </a:r>
            <a:r>
              <a:rPr lang="en-US" sz="2400" b="1" i="1" dirty="0" err="1" smtClean="0">
                <a:solidFill>
                  <a:schemeClr val="tx1"/>
                </a:solidFill>
              </a:rPr>
              <a:t>mannitol</a:t>
            </a:r>
            <a:r>
              <a:rPr lang="en-US" sz="2400" b="1" i="1" dirty="0" smtClean="0">
                <a:solidFill>
                  <a:schemeClr val="tx1"/>
                </a:solidFill>
              </a:rPr>
              <a:t> egg yolk,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polymyxin</a:t>
            </a:r>
            <a:r>
              <a:rPr lang="en-US" sz="2400" b="1" i="1" dirty="0" smtClean="0">
                <a:solidFill>
                  <a:schemeClr val="tx1"/>
                </a:solidFill>
              </a:rPr>
              <a:t> B, phenol red and agar) is used for B. cereus.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Clostridium </a:t>
            </a:r>
            <a:r>
              <a:rPr lang="en-US" sz="2400" b="1" i="1" dirty="0" err="1" smtClean="0">
                <a:solidFill>
                  <a:schemeClr val="tx1"/>
                </a:solidFill>
              </a:rPr>
              <a:t>perfringens</a:t>
            </a:r>
            <a:r>
              <a:rPr lang="en-US" sz="2400" b="1" i="1" dirty="0" smtClean="0">
                <a:solidFill>
                  <a:schemeClr val="tx1"/>
                </a:solidFill>
              </a:rPr>
              <a:t> and Cl. </a:t>
            </a:r>
            <a:r>
              <a:rPr lang="en-US" sz="2400" b="1" i="1" dirty="0" err="1" smtClean="0">
                <a:solidFill>
                  <a:schemeClr val="tx1"/>
                </a:solidFill>
              </a:rPr>
              <a:t>Botulinum</a:t>
            </a:r>
            <a:r>
              <a:rPr lang="en-US" sz="2400" b="1" i="1" dirty="0" smtClean="0">
                <a:solidFill>
                  <a:schemeClr val="tx1"/>
                </a:solidFill>
              </a:rPr>
              <a:t> are cultured under anaerobic condition.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72229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D. IDENTIFICATION</a:t>
            </a:r>
            <a:endParaRPr lang="en-US" sz="2800" b="1" i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Identification of causative agent is based on colony morphology on culture media, Gram staining, biochemical tests and other tests.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E. DETECTION OF ENTEROTOXIN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err="1" smtClean="0">
                <a:solidFill>
                  <a:schemeClr val="tx1"/>
                </a:solidFill>
              </a:rPr>
              <a:t>Enterotoxin</a:t>
            </a:r>
            <a:r>
              <a:rPr lang="en-US" sz="2400" b="1" i="1" dirty="0" smtClean="0">
                <a:solidFill>
                  <a:schemeClr val="tx1"/>
                </a:solidFill>
              </a:rPr>
              <a:t> in </a:t>
            </a:r>
            <a:r>
              <a:rPr lang="en-US" sz="2400" b="1" i="1" dirty="0" err="1" smtClean="0">
                <a:solidFill>
                  <a:schemeClr val="tx1"/>
                </a:solidFill>
              </a:rPr>
              <a:t>faeces</a:t>
            </a:r>
            <a:r>
              <a:rPr lang="en-US" sz="2400" b="1" i="1" dirty="0" smtClean="0">
                <a:solidFill>
                  <a:schemeClr val="tx1"/>
                </a:solidFill>
              </a:rPr>
              <a:t> can be detected by ELISA or latex agglutination test.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F. MOLECULAR METHOD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Polymerase chain reaction (PCR) can be used for detection of genes coding for </a:t>
            </a:r>
            <a:r>
              <a:rPr lang="en-US" sz="2400" b="1" i="1" dirty="0" err="1" smtClean="0">
                <a:solidFill>
                  <a:schemeClr val="tx1"/>
                </a:solidFill>
              </a:rPr>
              <a:t>enterotoxins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G. CARRIER DETECTION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Repeated culture of stool and other specimens from suspected carrier is useful to trace the source of infection.</a:t>
            </a:r>
          </a:p>
          <a:p>
            <a:pPr algn="l"/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429684" cy="1357322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PROPHYLAXIS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429684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To prevent the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occurance</a:t>
            </a:r>
            <a:r>
              <a:rPr lang="en-US" sz="2400" b="1" i="1" dirty="0" smtClean="0">
                <a:solidFill>
                  <a:schemeClr val="tx1"/>
                </a:solidFill>
              </a:rPr>
              <a:t> of food poisoning the only method is to be strict in cleanliness at all levels of preparation, storage and serving of food.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786322"/>
            <a:ext cx="8183880" cy="1051560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rgbClr val="002060"/>
                </a:solidFill>
              </a:rPr>
              <a:t>REFERENCE BOOKS</a:t>
            </a:r>
            <a:endParaRPr lang="en-US" sz="4800" i="1" dirty="0"/>
          </a:p>
        </p:txBody>
      </p:sp>
      <p:sp>
        <p:nvSpPr>
          <p:cNvPr id="3" name="Rectangle 2"/>
          <p:cNvSpPr/>
          <p:nvPr/>
        </p:nvSpPr>
        <p:spPr>
          <a:xfrm>
            <a:off x="428596" y="1071546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i="1" dirty="0" smtClean="0"/>
              <a:t>Textbook of Microbiology by </a:t>
            </a:r>
            <a:r>
              <a:rPr lang="en-US" sz="3200" b="1" i="1" dirty="0" err="1" smtClean="0"/>
              <a:t>Ananthanarayan</a:t>
            </a:r>
            <a:r>
              <a:rPr lang="en-US" sz="3200" b="1" i="1" dirty="0" smtClean="0"/>
              <a:t> and </a:t>
            </a:r>
            <a:r>
              <a:rPr lang="en-US" sz="3200" b="1" i="1" dirty="0" err="1" smtClean="0"/>
              <a:t>Paniker’s</a:t>
            </a:r>
            <a:r>
              <a:rPr lang="en-US" sz="3200" b="1" i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i="1" dirty="0" smtClean="0"/>
              <a:t>Textbook of Microbiology by D. R. </a:t>
            </a:r>
            <a:r>
              <a:rPr lang="en-US" sz="3200" b="1" i="1" dirty="0" err="1" smtClean="0"/>
              <a:t>Arora</a:t>
            </a:r>
            <a:r>
              <a:rPr lang="en-US" sz="3200" b="1" i="1" dirty="0" smtClean="0"/>
              <a:t> and </a:t>
            </a:r>
            <a:r>
              <a:rPr lang="en-US" sz="3200" b="1" i="1" dirty="0" err="1" smtClean="0"/>
              <a:t>Brij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Bala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Arora</a:t>
            </a:r>
            <a:r>
              <a:rPr lang="en-US" sz="3200" b="1" i="1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i="1" dirty="0" smtClean="0"/>
              <a:t>Textbook of Microbiology by Dr. C. P. </a:t>
            </a:r>
            <a:r>
              <a:rPr lang="en-US" sz="3200" b="1" i="1" dirty="0" err="1" smtClean="0"/>
              <a:t>Baveja</a:t>
            </a:r>
            <a:r>
              <a:rPr lang="en-US" sz="3200" b="1" i="1" dirty="0" smtClean="0"/>
              <a:t>.</a:t>
            </a:r>
            <a:endParaRPr lang="en-US" sz="3200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071570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INTRODUCTION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429684" cy="471490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Food poisoning is referred to an illness acquired through consumption of food or drink contaminated with microorganisms or their toxins.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 term bacterial food poisoning is restricted to acute gastroenteritis due to the presence of bacteria or their toxins in food.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It usually results in an outbreak after consumption of food from a common source.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Sometimes food poisoning may be due to non-bacterial causes such as chemical poison and poisonous mushrooms.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357322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CLASSIFICATION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429684" cy="471490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Food poisoning can be classified into: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sz="2400" b="1" i="1" dirty="0" smtClean="0">
                <a:solidFill>
                  <a:schemeClr val="tx1"/>
                </a:solidFill>
              </a:rPr>
              <a:t>Infective type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sz="2400" b="1" i="1" dirty="0" smtClean="0">
                <a:solidFill>
                  <a:schemeClr val="tx1"/>
                </a:solidFill>
              </a:rPr>
              <a:t>Toxic type</a:t>
            </a:r>
          </a:p>
          <a:p>
            <a:pPr marL="550926" indent="-514350" algn="l">
              <a:buFont typeface="+mj-lt"/>
              <a:buAutoNum type="romanLcPeriod"/>
            </a:pPr>
            <a:r>
              <a:rPr lang="en-US" sz="2400" b="1" i="1" dirty="0" smtClean="0">
                <a:solidFill>
                  <a:schemeClr val="tx1"/>
                </a:solidFill>
              </a:rPr>
              <a:t>Intermediate type</a:t>
            </a:r>
          </a:p>
          <a:p>
            <a:pPr marL="550926" indent="-514350" algn="ctr"/>
            <a:endParaRPr lang="en-US" sz="2800" b="1" i="1" dirty="0" smtClean="0">
              <a:solidFill>
                <a:srgbClr val="0070C0"/>
              </a:solidFill>
            </a:endParaRPr>
          </a:p>
          <a:p>
            <a:pPr marL="550926" indent="-514350" algn="ctr"/>
            <a:r>
              <a:rPr lang="en-US" sz="2800" b="1" i="1" dirty="0" smtClean="0">
                <a:solidFill>
                  <a:srgbClr val="0070C0"/>
                </a:solidFill>
              </a:rPr>
              <a:t>1. Infective type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Infective doses of microorganisms are ingested with food.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Multiplication of bacteria occurs in-vivo.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 typical example is food poisoning by non-</a:t>
            </a:r>
            <a:r>
              <a:rPr lang="en-US" sz="2400" b="1" i="1" dirty="0" err="1" smtClean="0">
                <a:solidFill>
                  <a:schemeClr val="tx1"/>
                </a:solidFill>
              </a:rPr>
              <a:t>typhoidal</a:t>
            </a:r>
            <a:r>
              <a:rPr lang="en-US" sz="2400" b="1" i="1" dirty="0" smtClean="0">
                <a:solidFill>
                  <a:schemeClr val="tx1"/>
                </a:solidFill>
              </a:rPr>
              <a:t> salmonellae.</a:t>
            </a:r>
          </a:p>
          <a:p>
            <a:pPr marL="550926" indent="-514350"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Incubation period is generally 8-24 hours.</a:t>
            </a:r>
          </a:p>
          <a:p>
            <a:pPr marL="550926" indent="-514350" algn="ctr"/>
            <a:endParaRPr lang="en-US" sz="2800" b="1" i="1" dirty="0" smtClean="0">
              <a:solidFill>
                <a:srgbClr val="0070C0"/>
              </a:solidFill>
            </a:endParaRPr>
          </a:p>
          <a:p>
            <a:pPr marL="550926" indent="-514350" algn="l"/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857256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 smtClean="0">
                <a:solidFill>
                  <a:srgbClr val="0070C0"/>
                </a:solidFill>
              </a:rPr>
              <a:t>2. TOXIC TYPE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429684" cy="5143536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Preformed bacterial toxin is ingested with food, as in staphylococcal food poisoning.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Incubation period is short (1 to 6 hours).</a:t>
            </a:r>
          </a:p>
          <a:p>
            <a:pPr algn="ctr"/>
            <a:endParaRPr lang="en-US" sz="2800" b="1" i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i="1" dirty="0" smtClean="0">
                <a:solidFill>
                  <a:srgbClr val="0070C0"/>
                </a:solidFill>
              </a:rPr>
              <a:t>2. INTERMEDIATE TYPE</a:t>
            </a:r>
          </a:p>
          <a:p>
            <a:pPr algn="l">
              <a:buFont typeface="Wingdings" pitchFamily="2" charset="2"/>
              <a:buChar char="Ø"/>
            </a:pPr>
            <a:endParaRPr lang="en-US" sz="2400" b="1" i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Bacteria ingested with food release the toxin in the gut.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 typical example is Clostridium </a:t>
            </a:r>
            <a:r>
              <a:rPr lang="en-US" sz="2400" b="1" i="1" dirty="0" err="1" smtClean="0">
                <a:solidFill>
                  <a:schemeClr val="tx1"/>
                </a:solidFill>
              </a:rPr>
              <a:t>perfringens</a:t>
            </a:r>
            <a:r>
              <a:rPr lang="en-US" sz="2400" b="1" i="1" dirty="0" smtClean="0">
                <a:solidFill>
                  <a:schemeClr val="tx1"/>
                </a:solidFill>
              </a:rPr>
              <a:t> food poisoning.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 incubation period is 6 to 12 hours.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214446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PREDISPOSING FACTORS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14488"/>
            <a:ext cx="8429684" cy="4786346"/>
          </a:xfrm>
        </p:spPr>
        <p:txBody>
          <a:bodyPr>
            <a:normAutofit/>
          </a:bodyPr>
          <a:lstStyle/>
          <a:p>
            <a:pPr marL="493776" indent="-457200" algn="l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</a:rPr>
              <a:t>Improper storage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</a:rPr>
              <a:t>Inadequate cooking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</a:rPr>
              <a:t>Eating raw vegetables and food</a:t>
            </a:r>
          </a:p>
          <a:p>
            <a:pPr marL="493776" indent="-457200" algn="l">
              <a:buFont typeface="+mj-lt"/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</a:rPr>
              <a:t>Food cooked by carriers or infected persons</a:t>
            </a:r>
          </a:p>
          <a:p>
            <a:pPr marL="493776" indent="-457200" algn="l">
              <a:buFont typeface="+mj-lt"/>
              <a:buAutoNum type="arabicPeriod"/>
            </a:pPr>
            <a:endParaRPr lang="en-US" sz="2400" b="1" i="1" dirty="0" smtClean="0">
              <a:solidFill>
                <a:schemeClr val="tx1"/>
              </a:solidFill>
            </a:endParaRPr>
          </a:p>
          <a:p>
            <a:pPr marL="493776" indent="-457200" algn="ctr"/>
            <a:r>
              <a:rPr lang="en-US" sz="4400" b="1" i="1" dirty="0" smtClean="0">
                <a:solidFill>
                  <a:schemeClr val="accent1"/>
                </a:solidFill>
              </a:rPr>
              <a:t>ETIOLOGY</a:t>
            </a:r>
          </a:p>
          <a:p>
            <a:pPr marL="493776" indent="-457200" algn="l"/>
            <a:endParaRPr lang="en-US" sz="2400" b="1" i="1" dirty="0" smtClean="0">
              <a:solidFill>
                <a:schemeClr val="tx1"/>
              </a:solidFill>
            </a:endParaRPr>
          </a:p>
          <a:p>
            <a:pPr marL="493776" indent="-457200" algn="l"/>
            <a:r>
              <a:rPr lang="en-US" sz="2400" b="1" i="1" dirty="0" smtClean="0">
                <a:solidFill>
                  <a:schemeClr val="tx1"/>
                </a:solidFill>
              </a:rPr>
              <a:t>Causative agents of food poisoning are shown in Table </a:t>
            </a: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5" y="500040"/>
          <a:ext cx="8358246" cy="592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5"/>
                <a:gridCol w="2286016"/>
                <a:gridCol w="3357585"/>
              </a:tblGrid>
              <a:tr h="910343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INCUBATION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</a:rPr>
                        <a:t> PERIOD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CAUSATIVE AGENT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18865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1.Infective type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24 hours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Non-</a:t>
                      </a:r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typhoidal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salmonella</a:t>
                      </a:r>
                    </a:p>
                    <a:p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(S. </a:t>
                      </a:r>
                      <a:r>
                        <a:rPr lang="en-US" b="1" i="1" baseline="0" dirty="0" err="1" smtClean="0">
                          <a:solidFill>
                            <a:schemeClr val="tx1"/>
                          </a:solidFill>
                        </a:rPr>
                        <a:t>Typhimurium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S. </a:t>
                      </a:r>
                      <a:r>
                        <a:rPr lang="en-US" b="1" i="1" baseline="0" dirty="0" err="1" smtClean="0">
                          <a:solidFill>
                            <a:schemeClr val="tx1"/>
                          </a:solidFill>
                        </a:rPr>
                        <a:t>Enteritidis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S. Newport,</a:t>
                      </a:r>
                    </a:p>
                    <a:p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S. Thompson,</a:t>
                      </a:r>
                    </a:p>
                    <a:p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S. Indiana)</a:t>
                      </a:r>
                    </a:p>
                    <a:p>
                      <a:r>
                        <a:rPr lang="en-US" b="1" i="1" baseline="0" dirty="0" err="1" smtClean="0">
                          <a:solidFill>
                            <a:schemeClr val="tx1"/>
                          </a:solidFill>
                        </a:rPr>
                        <a:t>Vibrio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chemeClr val="tx1"/>
                          </a:solidFill>
                        </a:rPr>
                        <a:t>parahaemolyticus</a:t>
                      </a:r>
                      <a:endParaRPr lang="en-US" b="1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Campylobacter </a:t>
                      </a:r>
                      <a:r>
                        <a:rPr lang="en-US" b="1" i="1" baseline="0" dirty="0" err="1" smtClean="0">
                          <a:solidFill>
                            <a:schemeClr val="tx1"/>
                          </a:solidFill>
                        </a:rPr>
                        <a:t>jejuni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13946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2.Toxic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1 to 6 hours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Staphylococcus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1" i="1" baseline="0" dirty="0" err="1" smtClean="0">
                          <a:solidFill>
                            <a:schemeClr val="tx1"/>
                          </a:solidFill>
                        </a:rPr>
                        <a:t>aureus</a:t>
                      </a:r>
                      <a:endParaRPr lang="en-US" b="1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Bacillus cereus (emetic type)</a:t>
                      </a:r>
                    </a:p>
                    <a:p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Clostridium </a:t>
                      </a:r>
                      <a:r>
                        <a:rPr lang="en-US" b="1" i="1" baseline="0" dirty="0" err="1" smtClean="0">
                          <a:solidFill>
                            <a:schemeClr val="tx1"/>
                          </a:solidFill>
                        </a:rPr>
                        <a:t>botulinum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86202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3.Intermediate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6 to 12 hours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Clostridium </a:t>
                      </a:r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perfringens</a:t>
                      </a:r>
                      <a:endParaRPr lang="en-US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Bacillus cereus</a:t>
                      </a:r>
                    </a:p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diarrhoeal</a:t>
                      </a:r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 type)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1143008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accent1"/>
                </a:solidFill>
              </a:rPr>
              <a:t>PATHOGENESIS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486780" cy="4714908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Sources of infection includes different type of foods which may be vegetables, salads, poultry, eggs, fish, meat, sea food, fried rice, raw milk, milk products, cereals, canned food etc.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 infection occurs by consumption of food which is contaminated with bacteria or their toxins.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 pathogenic mechanisms include:</a:t>
            </a:r>
          </a:p>
          <a:p>
            <a:pPr marL="493776" indent="-457200" algn="l">
              <a:buAutoNum type="arabicPeriod"/>
            </a:pPr>
            <a:endParaRPr lang="en-US" sz="2400" b="1" i="1" dirty="0" smtClean="0">
              <a:solidFill>
                <a:schemeClr val="tx1"/>
              </a:solidFill>
            </a:endParaRPr>
          </a:p>
          <a:p>
            <a:pPr marL="493776" indent="-457200" algn="l">
              <a:buAutoNum type="arabicPeriod"/>
            </a:pPr>
            <a:r>
              <a:rPr lang="en-US" sz="2400" b="1" i="1" dirty="0" smtClean="0">
                <a:solidFill>
                  <a:schemeClr val="tx1"/>
                </a:solidFill>
              </a:rPr>
              <a:t>Invasion of gastrointestinal tract with bacteria e.g. Non-</a:t>
            </a:r>
            <a:r>
              <a:rPr lang="en-US" sz="2400" b="1" i="1" dirty="0" err="1" smtClean="0">
                <a:solidFill>
                  <a:schemeClr val="tx1"/>
                </a:solidFill>
              </a:rPr>
              <a:t>typhoidal</a:t>
            </a:r>
            <a:r>
              <a:rPr lang="en-US" sz="2400" b="1" i="1" dirty="0" smtClean="0">
                <a:solidFill>
                  <a:schemeClr val="tx1"/>
                </a:solidFill>
              </a:rPr>
              <a:t> Salmonella,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Vibrio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parahaemolyticus</a:t>
            </a:r>
            <a:r>
              <a:rPr lang="en-US" sz="2400" b="1" i="1" dirty="0" smtClean="0">
                <a:solidFill>
                  <a:schemeClr val="tx1"/>
                </a:solidFill>
              </a:rPr>
              <a:t> and </a:t>
            </a:r>
            <a:r>
              <a:rPr lang="en-US" sz="2400" b="1" i="1" dirty="0" err="1" smtClean="0">
                <a:solidFill>
                  <a:schemeClr val="tx1"/>
                </a:solidFill>
              </a:rPr>
              <a:t>Compylobacter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jejuni</a:t>
            </a:r>
            <a:r>
              <a:rPr lang="en-US" sz="2400" b="1" i="1" dirty="0" smtClean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607223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These are infective type. 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These </a:t>
            </a:r>
            <a:r>
              <a:rPr lang="en-US" sz="2400" b="1" i="1" dirty="0" smtClean="0">
                <a:solidFill>
                  <a:schemeClr val="tx1"/>
                </a:solidFill>
              </a:rPr>
              <a:t>bacteria include </a:t>
            </a:r>
            <a:r>
              <a:rPr lang="en-US" sz="2400" b="1" i="1" dirty="0" err="1" smtClean="0">
                <a:solidFill>
                  <a:schemeClr val="tx1"/>
                </a:solidFill>
              </a:rPr>
              <a:t>diarrhoea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en-US" sz="2400" b="1" i="1" dirty="0" smtClean="0">
              <a:solidFill>
                <a:schemeClr val="accent1"/>
              </a:solidFill>
            </a:endParaRPr>
          </a:p>
          <a:p>
            <a:pPr algn="l"/>
            <a:r>
              <a:rPr lang="en-US" sz="2400" b="1" i="1" dirty="0" smtClean="0">
                <a:solidFill>
                  <a:schemeClr val="accent1"/>
                </a:solidFill>
              </a:rPr>
              <a:t>2.</a:t>
            </a:r>
            <a:r>
              <a:rPr lang="en-US" sz="2400" b="1" i="1" dirty="0" smtClean="0">
                <a:solidFill>
                  <a:schemeClr val="tx1"/>
                </a:solidFill>
              </a:rPr>
              <a:t> Ingestion of preformed toxin in foods e.g. Staphylococcus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aureus</a:t>
            </a:r>
            <a:r>
              <a:rPr lang="en-US" sz="2400" b="1" i="1" dirty="0" smtClean="0">
                <a:solidFill>
                  <a:schemeClr val="tx1"/>
                </a:solidFill>
              </a:rPr>
              <a:t> and Bacillus cereus which form toxins in food even before consumption. 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Such food induces vomiting and </a:t>
            </a:r>
            <a:r>
              <a:rPr lang="en-US" sz="2400" b="1" i="1" dirty="0" err="1" smtClean="0">
                <a:solidFill>
                  <a:schemeClr val="tx1"/>
                </a:solidFill>
              </a:rPr>
              <a:t>diarrhoea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Ø"/>
            </a:pPr>
            <a:r>
              <a:rPr lang="en-US" sz="2400" b="1" i="1" dirty="0" smtClean="0">
                <a:solidFill>
                  <a:schemeClr val="tx1"/>
                </a:solidFill>
              </a:rPr>
              <a:t>These are toxic type.</a:t>
            </a:r>
          </a:p>
          <a:p>
            <a:pPr algn="l"/>
            <a:endParaRPr lang="en-US" sz="2400" b="1" i="1" dirty="0" smtClean="0">
              <a:solidFill>
                <a:schemeClr val="accent1"/>
              </a:solidFill>
            </a:endParaRPr>
          </a:p>
          <a:p>
            <a:pPr algn="l"/>
            <a:r>
              <a:rPr lang="en-US" sz="2400" b="1" i="1" dirty="0" smtClean="0">
                <a:solidFill>
                  <a:schemeClr val="accent1"/>
                </a:solidFill>
              </a:rPr>
              <a:t>3.</a:t>
            </a:r>
            <a:r>
              <a:rPr lang="en-US" sz="2400" b="1" i="1" dirty="0" smtClean="0">
                <a:solidFill>
                  <a:schemeClr val="tx1"/>
                </a:solidFill>
              </a:rPr>
              <a:t>ingestion of bacteria in food but toxin production occurs in gut after ingestion e.g. Clostridium </a:t>
            </a:r>
            <a:r>
              <a:rPr lang="en-US" sz="2400" b="1" i="1" dirty="0" err="1" smtClean="0">
                <a:solidFill>
                  <a:schemeClr val="tx1"/>
                </a:solidFill>
              </a:rPr>
              <a:t>perfringens</a:t>
            </a:r>
            <a:r>
              <a:rPr lang="en-US" sz="2400" b="1" i="1" dirty="0" smtClean="0">
                <a:solidFill>
                  <a:schemeClr val="tx1"/>
                </a:solidFill>
              </a:rPr>
              <a:t> which includes </a:t>
            </a:r>
            <a:r>
              <a:rPr lang="en-US" sz="2400" b="1" i="1" dirty="0" err="1" smtClean="0">
                <a:solidFill>
                  <a:schemeClr val="tx1"/>
                </a:solidFill>
              </a:rPr>
              <a:t>diarrhoea</a:t>
            </a:r>
            <a:r>
              <a:rPr lang="en-US" sz="2400" b="1" i="1" dirty="0" smtClean="0">
                <a:solidFill>
                  <a:schemeClr val="tx1"/>
                </a:solidFill>
              </a:rPr>
              <a:t>. </a:t>
            </a: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algn="l"/>
            <a:endParaRPr lang="en-US" sz="2400" b="1" i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57158" y="357168"/>
          <a:ext cx="8429684" cy="4698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500819"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CAUSATIVE AGENT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</a:rPr>
                        <a:t> OF INFECTION</a:t>
                      </a:r>
                      <a:endParaRPr lang="en-US" sz="20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819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1.Non-typhoidal salmonella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Milk, eggs,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poultry, meat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819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2.Vibrio </a:t>
                      </a:r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parahaemolyticus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Seafood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819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3.Compylobacter </a:t>
                      </a:r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jejuni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Raw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milk, poultry, contaminated water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819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4.Staphylococcus </a:t>
                      </a:r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aureus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Milk,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milk products, cream, meat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819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5.Bacillus cereus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Fried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rice from Chinese restaurants, vegetables, meat, cereals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819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6.Clostridium </a:t>
                      </a:r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botulinum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Canned</a:t>
                      </a:r>
                      <a:r>
                        <a:rPr lang="en-US" b="1" i="1" baseline="0" dirty="0" smtClean="0">
                          <a:solidFill>
                            <a:schemeClr val="tx1"/>
                          </a:solidFill>
                        </a:rPr>
                        <a:t> food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0819"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tx1"/>
                          </a:solidFill>
                        </a:rPr>
                        <a:t>7.Clostridium </a:t>
                      </a:r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perfringens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err="1" smtClean="0">
                          <a:solidFill>
                            <a:schemeClr val="tx1"/>
                          </a:solidFill>
                        </a:rPr>
                        <a:t>Meat,poultry</a:t>
                      </a:r>
                      <a:endParaRPr lang="en-US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57158" y="535782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accent1"/>
                </a:solidFill>
              </a:rPr>
              <a:t>Causative agents and their source of infection</a:t>
            </a:r>
            <a:endParaRPr lang="en-US" sz="3200" b="1" i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200</TotalTime>
  <Words>915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FOOD POISONING</vt:lpstr>
      <vt:lpstr>INTRODUCTION</vt:lpstr>
      <vt:lpstr>CLASSIFICATION</vt:lpstr>
      <vt:lpstr>2. TOXIC TYPE</vt:lpstr>
      <vt:lpstr>PREDISPOSING FACTORS</vt:lpstr>
      <vt:lpstr>Slide 6</vt:lpstr>
      <vt:lpstr>PATHOGENESIS</vt:lpstr>
      <vt:lpstr>Slide 8</vt:lpstr>
      <vt:lpstr>Slide 9</vt:lpstr>
      <vt:lpstr>CLINICAL FEATURES</vt:lpstr>
      <vt:lpstr>LABORATORY DIAGNOSIS</vt:lpstr>
      <vt:lpstr>Slide 12</vt:lpstr>
      <vt:lpstr>Slide 13</vt:lpstr>
      <vt:lpstr>PROPHYLAXIS</vt:lpstr>
      <vt:lpstr>REFERENCE BOOKS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Lappy</dc:creator>
  <cp:lastModifiedBy>Lappy</cp:lastModifiedBy>
  <cp:revision>20</cp:revision>
  <dcterms:created xsi:type="dcterms:W3CDTF">2021-12-07T12:54:49Z</dcterms:created>
  <dcterms:modified xsi:type="dcterms:W3CDTF">2021-12-07T16:15:15Z</dcterms:modified>
</cp:coreProperties>
</file>