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858FA-8534-4ECA-9DE8-0B652AB458EB}" type="datetimeFigureOut">
              <a:rPr lang="en-IN" smtClean="0"/>
              <a:t>15-01-2022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D1EBE-35B4-4984-893E-729CF0E2D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59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851662"/>
            <a:ext cx="350075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Sravan Yadav, Assistant Professor, CSJMU Kanpur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3A2F-9AE4-41E4-9E7A-E70E99A953E8}" type="datetime1">
              <a:rPr lang="en-US" smtClean="0"/>
              <a:t>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Sravan Yadav, Assistant Professor, CSJMU Kanpur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9F9B-3A22-4195-A19F-18E0C3789DE0}" type="datetime1">
              <a:rPr lang="en-US" smtClean="0"/>
              <a:t>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Sravan Yadav, Assistant Professor, CSJMU Kanpur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43FF-B253-4774-BAAC-D008D88A0F2F}" type="datetime1">
              <a:rPr lang="en-US" smtClean="0"/>
              <a:t>1/15/2022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Sravan Yadav, Assistant Professor, CSJMU Kanpur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117C-7167-4FD8-B634-DDDCD58CFB04}" type="datetime1">
              <a:rPr lang="en-US" smtClean="0"/>
              <a:t>1/15/2022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Sravan Yadav, Assistant Professor, CSJMU Kanpur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C912-1500-43B6-B819-07CD1EBB4110}" type="datetime1">
              <a:rPr lang="en-US" smtClean="0"/>
              <a:t>1/15/2022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6854" y="-49276"/>
            <a:ext cx="520763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70375" y="1037589"/>
            <a:ext cx="4644390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Sravan Yadav, Assistant Professor, CSJMU Kanpur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7CBC-9742-4437-A25A-864C2A9D5DF8}" type="datetime1">
              <a:rPr lang="en-US" smtClean="0"/>
              <a:t>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2400"/>
            <a:ext cx="9144000" cy="63246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7801" y="1135202"/>
            <a:ext cx="7391400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9030" algn="ctr">
              <a:lnSpc>
                <a:spcPct val="100000"/>
              </a:lnSpc>
              <a:spcBef>
                <a:spcPts val="100"/>
              </a:spcBef>
            </a:pPr>
            <a:r>
              <a:rPr sz="9600" spc="-145" dirty="0">
                <a:solidFill>
                  <a:srgbClr val="FF0000"/>
                </a:solidFill>
              </a:rPr>
              <a:t>HEALTH  </a:t>
            </a:r>
            <a:r>
              <a:rPr sz="9600" dirty="0" smtClean="0">
                <a:solidFill>
                  <a:srgbClr val="FF0000"/>
                </a:solidFill>
              </a:rPr>
              <a:t>EDUC</a:t>
            </a:r>
            <a:r>
              <a:rPr sz="9600" spc="-685" dirty="0" smtClean="0">
                <a:solidFill>
                  <a:srgbClr val="FF0000"/>
                </a:solidFill>
              </a:rPr>
              <a:t>A</a:t>
            </a:r>
            <a:r>
              <a:rPr sz="9600" dirty="0" smtClean="0">
                <a:solidFill>
                  <a:srgbClr val="FF0000"/>
                </a:solidFill>
              </a:rPr>
              <a:t>TION</a:t>
            </a:r>
            <a:r>
              <a:rPr lang="en-IN" sz="9600" dirty="0" smtClean="0">
                <a:solidFill>
                  <a:srgbClr val="FF0000"/>
                </a:solidFill>
              </a:rPr>
              <a:t/>
            </a:r>
            <a:br>
              <a:rPr lang="en-IN" sz="9600" dirty="0" smtClean="0">
                <a:solidFill>
                  <a:srgbClr val="FF0000"/>
                </a:solidFill>
              </a:rPr>
            </a:br>
            <a:r>
              <a:rPr lang="en-IN" sz="1600" dirty="0" err="1" smtClean="0">
                <a:solidFill>
                  <a:srgbClr val="0070C0"/>
                </a:solidFill>
                <a:latin typeface="Perpetua Titling MT" panose="02020502060505020804" pitchFamily="18" charset="0"/>
              </a:rPr>
              <a:t>Dr.</a:t>
            </a:r>
            <a:r>
              <a:rPr lang="en-IN" sz="1600" dirty="0" smtClean="0">
                <a:solidFill>
                  <a:srgbClr val="0070C0"/>
                </a:solidFill>
                <a:latin typeface="Perpetua Titling MT" panose="02020502060505020804" pitchFamily="18" charset="0"/>
              </a:rPr>
              <a:t> </a:t>
            </a:r>
            <a:r>
              <a:rPr lang="en-IN" sz="1600" dirty="0" err="1" smtClean="0">
                <a:solidFill>
                  <a:srgbClr val="0070C0"/>
                </a:solidFill>
                <a:latin typeface="Perpetua Titling MT" panose="02020502060505020804" pitchFamily="18" charset="0"/>
              </a:rPr>
              <a:t>Sravan</a:t>
            </a:r>
            <a:r>
              <a:rPr lang="en-IN" sz="1600" dirty="0" smtClean="0">
                <a:solidFill>
                  <a:srgbClr val="0070C0"/>
                </a:solidFill>
                <a:latin typeface="Perpetua Titling MT" panose="02020502060505020804" pitchFamily="18" charset="0"/>
              </a:rPr>
              <a:t> Kumar Yadav, </a:t>
            </a:r>
            <a:br>
              <a:rPr lang="en-IN" sz="1600" dirty="0" smtClean="0">
                <a:solidFill>
                  <a:srgbClr val="0070C0"/>
                </a:solidFill>
                <a:latin typeface="Perpetua Titling MT" panose="02020502060505020804" pitchFamily="18" charset="0"/>
              </a:rPr>
            </a:br>
            <a:r>
              <a:rPr lang="en-IN" sz="1600" dirty="0" smtClean="0">
                <a:solidFill>
                  <a:srgbClr val="0070C0"/>
                </a:solidFill>
                <a:latin typeface="Perpetua Titling MT" panose="02020502060505020804" pitchFamily="18" charset="0"/>
              </a:rPr>
              <a:t>Assistant Professor,</a:t>
            </a:r>
            <a:br>
              <a:rPr lang="en-IN" sz="1600" dirty="0" smtClean="0">
                <a:solidFill>
                  <a:srgbClr val="0070C0"/>
                </a:solidFill>
                <a:latin typeface="Perpetua Titling MT" panose="02020502060505020804" pitchFamily="18" charset="0"/>
              </a:rPr>
            </a:br>
            <a:r>
              <a:rPr lang="en-IN" sz="1600" dirty="0" smtClean="0">
                <a:solidFill>
                  <a:srgbClr val="0070C0"/>
                </a:solidFill>
                <a:latin typeface="Perpetua Titling MT" panose="02020502060505020804" pitchFamily="18" charset="0"/>
              </a:rPr>
              <a:t> Department of Physical Education,</a:t>
            </a:r>
            <a:br>
              <a:rPr lang="en-IN" sz="1600" dirty="0" smtClean="0">
                <a:solidFill>
                  <a:srgbClr val="0070C0"/>
                </a:solidFill>
                <a:latin typeface="Perpetua Titling MT" panose="02020502060505020804" pitchFamily="18" charset="0"/>
              </a:rPr>
            </a:br>
            <a:r>
              <a:rPr lang="en-IN" sz="1600" dirty="0" smtClean="0">
                <a:solidFill>
                  <a:srgbClr val="0070C0"/>
                </a:solidFill>
                <a:latin typeface="Perpetua Titling MT" panose="02020502060505020804" pitchFamily="18" charset="0"/>
              </a:rPr>
              <a:t> CSJMU, Kanpur (UP)</a:t>
            </a:r>
            <a:endParaRPr sz="1600" dirty="0">
              <a:solidFill>
                <a:srgbClr val="0070C0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184666"/>
          </a:xfrm>
        </p:spPr>
        <p:txBody>
          <a:bodyPr/>
          <a:lstStyle/>
          <a:p>
            <a:fld id="{8DBFB32B-118A-4A9D-B07D-C36FB5C7BA89}" type="datetime1">
              <a:rPr 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1/15/2022</a:t>
            </a:fld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69332"/>
          </a:xfrm>
        </p:spPr>
        <p:txBody>
          <a:bodyPr/>
          <a:lstStyle/>
          <a:p>
            <a:r>
              <a:rPr lang="en-IN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Sravan</a:t>
            </a:r>
            <a:r>
              <a:rPr lang="en-I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Yadav, Assistant Professor, CSJMU Kanpur</a:t>
            </a:r>
            <a:endParaRPr lang="en-I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911097"/>
            <a:ext cx="8682990" cy="586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Positive </a:t>
            </a:r>
            <a:r>
              <a:rPr sz="3200" b="1" spc="-5" dirty="0">
                <a:latin typeface="Times New Roman"/>
                <a:cs typeface="Times New Roman"/>
              </a:rPr>
              <a:t>Health</a:t>
            </a:r>
            <a:r>
              <a:rPr sz="3200" spc="-5" dirty="0">
                <a:latin typeface="Times New Roman"/>
                <a:cs typeface="Times New Roman"/>
              </a:rPr>
              <a:t>- Positive </a:t>
            </a:r>
            <a:r>
              <a:rPr sz="3200" dirty="0">
                <a:latin typeface="Times New Roman"/>
                <a:cs typeface="Times New Roman"/>
              </a:rPr>
              <a:t>Health </a:t>
            </a:r>
            <a:r>
              <a:rPr sz="3200" spc="-5" dirty="0">
                <a:latin typeface="Times New Roman"/>
                <a:cs typeface="Times New Roman"/>
              </a:rPr>
              <a:t>works to  </a:t>
            </a:r>
            <a:r>
              <a:rPr sz="3200" dirty="0">
                <a:latin typeface="Times New Roman"/>
                <a:cs typeface="Times New Roman"/>
              </a:rPr>
              <a:t>discover which specific health assets </a:t>
            </a:r>
            <a:r>
              <a:rPr sz="3200" b="1" spc="-10" dirty="0">
                <a:latin typeface="Times New Roman"/>
                <a:cs typeface="Times New Roman"/>
              </a:rPr>
              <a:t>produce  </a:t>
            </a:r>
            <a:r>
              <a:rPr sz="3200" b="1" spc="-45" dirty="0">
                <a:latin typeface="Times New Roman"/>
                <a:cs typeface="Times New Roman"/>
              </a:rPr>
              <a:t>longer, </a:t>
            </a:r>
            <a:r>
              <a:rPr sz="3200" b="1" spc="-5" dirty="0">
                <a:latin typeface="Times New Roman"/>
                <a:cs typeface="Times New Roman"/>
              </a:rPr>
              <a:t>healthy life</a:t>
            </a:r>
            <a:r>
              <a:rPr sz="3200" spc="-5" dirty="0">
                <a:latin typeface="Times New Roman"/>
                <a:cs typeface="Times New Roman"/>
              </a:rPr>
              <a:t>,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which </a:t>
            </a:r>
            <a:r>
              <a:rPr sz="3200" dirty="0">
                <a:latin typeface="Times New Roman"/>
                <a:cs typeface="Times New Roman"/>
              </a:rPr>
              <a:t>health </a:t>
            </a:r>
            <a:r>
              <a:rPr sz="3200" spc="-5" dirty="0">
                <a:latin typeface="Times New Roman"/>
                <a:cs typeface="Times New Roman"/>
              </a:rPr>
              <a:t>assets  </a:t>
            </a:r>
            <a:r>
              <a:rPr sz="3200" dirty="0">
                <a:latin typeface="Times New Roman"/>
                <a:cs typeface="Times New Roman"/>
              </a:rPr>
              <a:t>(property) </a:t>
            </a:r>
            <a:r>
              <a:rPr sz="3200" b="1" spc="-5" dirty="0">
                <a:latin typeface="Times New Roman"/>
                <a:cs typeface="Times New Roman"/>
              </a:rPr>
              <a:t>lower </a:t>
            </a:r>
            <a:r>
              <a:rPr sz="3200" b="1" dirty="0">
                <a:latin typeface="Times New Roman"/>
                <a:cs typeface="Times New Roman"/>
              </a:rPr>
              <a:t>disease risk and health </a:t>
            </a:r>
            <a:r>
              <a:rPr sz="3200" b="1" spc="-15" dirty="0">
                <a:latin typeface="Times New Roman"/>
                <a:cs typeface="Times New Roman"/>
              </a:rPr>
              <a:t>care  </a:t>
            </a:r>
            <a:r>
              <a:rPr sz="3200" b="1" dirty="0">
                <a:latin typeface="Times New Roman"/>
                <a:cs typeface="Times New Roman"/>
              </a:rPr>
              <a:t>costs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99700"/>
              </a:lnSpc>
              <a:spcBef>
                <a:spcPts val="15"/>
              </a:spcBef>
              <a:buAutoNum type="arabicPeriod"/>
              <a:tabLst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Better </a:t>
            </a:r>
            <a:r>
              <a:rPr sz="3200" b="1" spc="-5" dirty="0">
                <a:latin typeface="Times New Roman"/>
                <a:cs typeface="Times New Roman"/>
              </a:rPr>
              <a:t>Health</a:t>
            </a:r>
            <a:r>
              <a:rPr sz="3200" spc="-5" dirty="0">
                <a:latin typeface="Times New Roman"/>
                <a:cs typeface="Times New Roman"/>
              </a:rPr>
              <a:t>- </a:t>
            </a:r>
            <a:r>
              <a:rPr sz="3200" dirty="0">
                <a:latin typeface="Times New Roman"/>
                <a:cs typeface="Times New Roman"/>
              </a:rPr>
              <a:t>Better </a:t>
            </a:r>
            <a:r>
              <a:rPr sz="3200" spc="-5" dirty="0">
                <a:latin typeface="Times New Roman"/>
                <a:cs typeface="Times New Roman"/>
              </a:rPr>
              <a:t>Health takes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positive  </a:t>
            </a:r>
            <a:r>
              <a:rPr sz="3200" dirty="0">
                <a:latin typeface="Times New Roman"/>
                <a:cs typeface="Times New Roman"/>
              </a:rPr>
              <a:t>approach toward managing Medicaid Members </a:t>
            </a:r>
            <a:r>
              <a:rPr sz="3200" spc="-10" dirty="0">
                <a:latin typeface="Times New Roman"/>
                <a:cs typeface="Times New Roman"/>
              </a:rPr>
              <a:t>by  </a:t>
            </a:r>
            <a:r>
              <a:rPr sz="3200" dirty="0">
                <a:latin typeface="Times New Roman"/>
                <a:cs typeface="Times New Roman"/>
              </a:rPr>
              <a:t>working </a:t>
            </a:r>
            <a:r>
              <a:rPr sz="3200" spc="-5" dirty="0">
                <a:latin typeface="Times New Roman"/>
                <a:cs typeface="Times New Roman"/>
              </a:rPr>
              <a:t>collaboratively with </a:t>
            </a:r>
            <a:r>
              <a:rPr sz="3200" dirty="0">
                <a:latin typeface="Times New Roman"/>
                <a:cs typeface="Times New Roman"/>
              </a:rPr>
              <a:t>their </a:t>
            </a:r>
            <a:r>
              <a:rPr sz="3200" spc="-5" dirty="0">
                <a:latin typeface="Times New Roman"/>
                <a:cs typeface="Times New Roman"/>
              </a:rPr>
              <a:t>Primary </a:t>
            </a:r>
            <a:r>
              <a:rPr sz="3200" dirty="0">
                <a:latin typeface="Times New Roman"/>
                <a:cs typeface="Times New Roman"/>
              </a:rPr>
              <a:t>Care  Physician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support a system </a:t>
            </a:r>
            <a:r>
              <a:rPr sz="3200" spc="-5" dirty="0">
                <a:latin typeface="Times New Roman"/>
                <a:cs typeface="Times New Roman"/>
              </a:rPr>
              <a:t>of optimal  </a:t>
            </a:r>
            <a:r>
              <a:rPr sz="3200" dirty="0">
                <a:latin typeface="Times New Roman"/>
                <a:cs typeface="Times New Roman"/>
              </a:rPr>
              <a:t>utilization management and </a:t>
            </a:r>
            <a:r>
              <a:rPr sz="3200" spc="-5" dirty="0">
                <a:latin typeface="Times New Roman"/>
                <a:cs typeface="Times New Roman"/>
              </a:rPr>
              <a:t>clinical </a:t>
            </a:r>
            <a:r>
              <a:rPr sz="3200" spc="-30" dirty="0">
                <a:latin typeface="Times New Roman"/>
                <a:cs typeface="Times New Roman"/>
              </a:rPr>
              <a:t>quality. </a:t>
            </a:r>
            <a:r>
              <a:rPr sz="3200" spc="-265" dirty="0">
                <a:latin typeface="Times New Roman"/>
                <a:cs typeface="Times New Roman"/>
              </a:rPr>
              <a:t>We  </a:t>
            </a:r>
            <a:r>
              <a:rPr sz="3200" dirty="0">
                <a:latin typeface="Times New Roman"/>
                <a:cs typeface="Times New Roman"/>
              </a:rPr>
              <a:t>believe </a:t>
            </a:r>
            <a:r>
              <a:rPr sz="3200" spc="-5" dirty="0">
                <a:latin typeface="Times New Roman"/>
                <a:cs typeface="Times New Roman"/>
              </a:rPr>
              <a:t>that </a:t>
            </a:r>
            <a:r>
              <a:rPr sz="3200" dirty="0">
                <a:latin typeface="Times New Roman"/>
                <a:cs typeface="Times New Roman"/>
              </a:rPr>
              <a:t>this system of management </a:t>
            </a:r>
            <a:r>
              <a:rPr sz="3200" spc="-10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the  formula for our mutual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success</a:t>
            </a:r>
            <a:r>
              <a:rPr sz="3200" spc="-5" dirty="0"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1570" y="87833"/>
            <a:ext cx="71316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SPECTRUM OF</a:t>
            </a:r>
            <a:r>
              <a:rPr sz="4800" spc="-240" dirty="0"/>
              <a:t> </a:t>
            </a:r>
            <a:r>
              <a:rPr sz="4800" spc="-75" dirty="0"/>
              <a:t>HEALTH</a:t>
            </a:r>
            <a:endParaRPr sz="48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4A74B07-80EC-444D-8B43-B5E506DB4359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19303"/>
            <a:ext cx="331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Times New Roman"/>
                <a:cs typeface="Times New Roman"/>
              </a:rPr>
              <a:t>3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5971" y="19303"/>
            <a:ext cx="4977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3025" algn="l"/>
                <a:tab pos="4650740" algn="l"/>
              </a:tabLst>
            </a:pPr>
            <a:r>
              <a:rPr sz="3200" b="1" dirty="0">
                <a:latin typeface="Times New Roman"/>
                <a:cs typeface="Times New Roman"/>
              </a:rPr>
              <a:t>s</a:t>
            </a:r>
            <a:r>
              <a:rPr sz="3200" b="1" spc="-15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c</a:t>
            </a:r>
            <a:r>
              <a:rPr sz="3200" b="1" spc="-15" dirty="0">
                <a:latin typeface="Times New Roman"/>
                <a:cs typeface="Times New Roman"/>
              </a:rPr>
              <a:t>k</a:t>
            </a:r>
            <a:r>
              <a:rPr sz="3200" b="1" dirty="0">
                <a:latin typeface="Times New Roman"/>
                <a:cs typeface="Times New Roman"/>
              </a:rPr>
              <a:t>nes</a:t>
            </a:r>
            <a:r>
              <a:rPr sz="3200" b="1" spc="5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he	App</a:t>
            </a:r>
            <a:r>
              <a:rPr sz="3200" spc="-20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ch	</a:t>
            </a:r>
            <a:r>
              <a:rPr sz="3200" spc="-15" dirty="0">
                <a:latin typeface="Times New Roman"/>
                <a:cs typeface="Times New Roman"/>
              </a:rPr>
              <a:t>to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19303"/>
            <a:ext cx="19723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F</a:t>
            </a:r>
            <a:r>
              <a:rPr sz="3200" b="1" spc="-60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e</a:t>
            </a:r>
            <a:r>
              <a:rPr sz="3200" b="1" spc="-1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dom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Preventing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6538" y="19303"/>
            <a:ext cx="11506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f</a:t>
            </a:r>
            <a:r>
              <a:rPr sz="3200" b="1" spc="-65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om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Times New Roman"/>
                <a:cs typeface="Times New Roman"/>
              </a:rPr>
              <a:t>from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7727" y="506933"/>
            <a:ext cx="5408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90370" algn="l"/>
                <a:tab pos="2780665" algn="l"/>
                <a:tab pos="3463290" algn="l"/>
              </a:tabLst>
            </a:pPr>
            <a:r>
              <a:rPr sz="3200" dirty="0">
                <a:latin typeface="Times New Roman"/>
                <a:cs typeface="Times New Roman"/>
              </a:rPr>
              <a:t>dise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ses	su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h	as	Depress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on,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994918"/>
            <a:ext cx="9011285" cy="586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034" algn="just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Times New Roman"/>
                <a:cs typeface="Times New Roman"/>
              </a:rPr>
              <a:t>anxiety, </a:t>
            </a:r>
            <a:r>
              <a:rPr sz="3200" dirty="0">
                <a:latin typeface="Times New Roman"/>
                <a:cs typeface="Times New Roman"/>
              </a:rPr>
              <a:t>stress, Communicable and Non-  communicable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diseases.</a:t>
            </a:r>
            <a:endParaRPr sz="3200">
              <a:latin typeface="Times New Roman"/>
              <a:cs typeface="Times New Roman"/>
            </a:endParaRPr>
          </a:p>
          <a:p>
            <a:pPr marL="355600" marR="27940" indent="-342900" algn="just">
              <a:lnSpc>
                <a:spcPct val="100000"/>
              </a:lnSpc>
              <a:buFont typeface="Times New Roman"/>
              <a:buAutoNum type="arabicPeriod" startAt="4"/>
              <a:tabLst>
                <a:tab pos="537210" algn="l"/>
              </a:tabLst>
            </a:pPr>
            <a:r>
              <a:rPr dirty="0"/>
              <a:t>	</a:t>
            </a:r>
            <a:r>
              <a:rPr sz="3200" b="1" spc="-5" dirty="0">
                <a:latin typeface="Times New Roman"/>
                <a:cs typeface="Times New Roman"/>
              </a:rPr>
              <a:t>Unrecognised </a:t>
            </a:r>
            <a:r>
              <a:rPr sz="3200" b="1" dirty="0">
                <a:latin typeface="Times New Roman"/>
                <a:cs typeface="Times New Roman"/>
              </a:rPr>
              <a:t>sickness</a:t>
            </a:r>
            <a:r>
              <a:rPr sz="3200" dirty="0">
                <a:latin typeface="Times New Roman"/>
                <a:cs typeface="Times New Roman"/>
              </a:rPr>
              <a:t>- medicine, a disease </a:t>
            </a:r>
            <a:r>
              <a:rPr sz="3200" spc="-15" dirty="0">
                <a:latin typeface="Times New Roman"/>
                <a:cs typeface="Times New Roman"/>
              </a:rPr>
              <a:t>is  </a:t>
            </a:r>
            <a:r>
              <a:rPr sz="3200" dirty="0">
                <a:latin typeface="Times New Roman"/>
                <a:cs typeface="Times New Roman"/>
              </a:rPr>
              <a:t>considered unrecognised, </a:t>
            </a:r>
            <a:r>
              <a:rPr sz="3200" spc="-10" dirty="0">
                <a:latin typeface="Times New Roman"/>
                <a:cs typeface="Times New Roman"/>
              </a:rPr>
              <a:t>if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patient 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carrier for  </a:t>
            </a:r>
            <a:r>
              <a:rPr sz="3200" dirty="0">
                <a:latin typeface="Times New Roman"/>
                <a:cs typeface="Times New Roman"/>
              </a:rPr>
              <a:t>a disease or ... makes </a:t>
            </a:r>
            <a:r>
              <a:rPr sz="3200" spc="-5" dirty="0">
                <a:latin typeface="Times New Roman"/>
                <a:cs typeface="Times New Roman"/>
              </a:rPr>
              <a:t>no </a:t>
            </a:r>
            <a:r>
              <a:rPr sz="3200" dirty="0">
                <a:latin typeface="Times New Roman"/>
                <a:cs typeface="Times New Roman"/>
              </a:rPr>
              <a:t>sense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speak </a:t>
            </a:r>
            <a:r>
              <a:rPr sz="3200" spc="-5" dirty="0">
                <a:latin typeface="Times New Roman"/>
                <a:cs typeface="Times New Roman"/>
              </a:rPr>
              <a:t>about </a:t>
            </a:r>
            <a:r>
              <a:rPr sz="3200" dirty="0">
                <a:latin typeface="Times New Roman"/>
                <a:cs typeface="Times New Roman"/>
              </a:rPr>
              <a:t>that.  This concept of </a:t>
            </a:r>
            <a:r>
              <a:rPr sz="3200" spc="-5" dirty="0">
                <a:latin typeface="Times New Roman"/>
                <a:cs typeface="Times New Roman"/>
              </a:rPr>
              <a:t>clinically </a:t>
            </a:r>
            <a:r>
              <a:rPr sz="3200" dirty="0">
                <a:latin typeface="Times New Roman"/>
                <a:cs typeface="Times New Roman"/>
              </a:rPr>
              <a:t>defined diseases </a:t>
            </a:r>
            <a:r>
              <a:rPr sz="3200" spc="-5" dirty="0">
                <a:latin typeface="Times New Roman"/>
                <a:cs typeface="Times New Roman"/>
              </a:rPr>
              <a:t>is related  </a:t>
            </a:r>
            <a:r>
              <a:rPr sz="3200" dirty="0">
                <a:latin typeface="Times New Roman"/>
                <a:cs typeface="Times New Roman"/>
              </a:rPr>
              <a:t>in </a:t>
            </a:r>
            <a:r>
              <a:rPr sz="3200" spc="-10" dirty="0">
                <a:latin typeface="Times New Roman"/>
                <a:cs typeface="Times New Roman"/>
              </a:rPr>
              <a:t>some </a:t>
            </a:r>
            <a:r>
              <a:rPr sz="3200" dirty="0">
                <a:latin typeface="Times New Roman"/>
                <a:cs typeface="Times New Roman"/>
              </a:rPr>
              <a:t>way to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concept </a:t>
            </a:r>
            <a:r>
              <a:rPr sz="3200" spc="-5" dirty="0">
                <a:latin typeface="Times New Roman"/>
                <a:cs typeface="Times New Roman"/>
              </a:rPr>
              <a:t>of syndrome  </a:t>
            </a:r>
            <a:r>
              <a:rPr sz="3200" dirty="0">
                <a:latin typeface="Times New Roman"/>
                <a:cs typeface="Times New Roman"/>
              </a:rPr>
              <a:t>(symptoms).</a:t>
            </a:r>
            <a:endParaRPr sz="3200">
              <a:latin typeface="Times New Roman"/>
              <a:cs typeface="Times New Roman"/>
            </a:endParaRPr>
          </a:p>
          <a:p>
            <a:pPr marL="319405" marR="5080" indent="-319405" algn="just">
              <a:lnSpc>
                <a:spcPct val="99300"/>
              </a:lnSpc>
              <a:spcBef>
                <a:spcPts val="30"/>
              </a:spcBef>
              <a:buFont typeface="Times New Roman"/>
              <a:buAutoNum type="arabicPeriod" startAt="4"/>
              <a:tabLst>
                <a:tab pos="319405" algn="l"/>
              </a:tabLst>
            </a:pPr>
            <a:r>
              <a:rPr sz="3200" b="1" dirty="0">
                <a:latin typeface="Times New Roman"/>
                <a:cs typeface="Times New Roman"/>
              </a:rPr>
              <a:t>Mild </a:t>
            </a:r>
            <a:r>
              <a:rPr sz="3200" b="1" spc="-5" dirty="0">
                <a:latin typeface="Times New Roman"/>
                <a:cs typeface="Times New Roman"/>
              </a:rPr>
              <a:t>Sickness- </a:t>
            </a:r>
            <a:r>
              <a:rPr sz="3200" dirty="0">
                <a:latin typeface="Times New Roman"/>
                <a:cs typeface="Times New Roman"/>
              </a:rPr>
              <a:t>Short </a:t>
            </a:r>
            <a:r>
              <a:rPr sz="3200" spc="-5" dirty="0">
                <a:latin typeface="Times New Roman"/>
                <a:cs typeface="Times New Roman"/>
              </a:rPr>
              <a:t>and long </a:t>
            </a:r>
            <a:r>
              <a:rPr sz="3200" dirty="0">
                <a:latin typeface="Times New Roman"/>
                <a:cs typeface="Times New Roman"/>
              </a:rPr>
              <a:t>term </a:t>
            </a:r>
            <a:r>
              <a:rPr sz="3200" spc="-5" dirty="0">
                <a:latin typeface="Times New Roman"/>
                <a:cs typeface="Times New Roman"/>
              </a:rPr>
              <a:t>sickness </a:t>
            </a:r>
            <a:r>
              <a:rPr sz="3200" dirty="0">
                <a:latin typeface="Times New Roman"/>
                <a:cs typeface="Times New Roman"/>
              </a:rPr>
              <a:t>causes  a significant amount of absence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work. ... A  </a:t>
            </a:r>
            <a:r>
              <a:rPr sz="3200" spc="-5" dirty="0">
                <a:latin typeface="Times New Roman"/>
                <a:cs typeface="Times New Roman"/>
              </a:rPr>
              <a:t>cold is </a:t>
            </a:r>
            <a:r>
              <a:rPr sz="3200" dirty="0">
                <a:latin typeface="Times New Roman"/>
                <a:cs typeface="Times New Roman"/>
              </a:rPr>
              <a:t>a mild viral </a:t>
            </a:r>
            <a:r>
              <a:rPr sz="3200" spc="-5" dirty="0">
                <a:latin typeface="Times New Roman"/>
                <a:cs typeface="Times New Roman"/>
              </a:rPr>
              <a:t>infection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nose, throat,  sinuses </a:t>
            </a:r>
            <a:r>
              <a:rPr sz="3200" spc="5" dirty="0">
                <a:latin typeface="Times New Roman"/>
                <a:cs typeface="Times New Roman"/>
              </a:rPr>
              <a:t>and upper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airways.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1AD346F-C3DD-4F3D-B796-A12CBF55BF19}" type="datetime1">
              <a:rPr lang="en-US" smtClean="0"/>
              <a:t>1/15/2022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324053"/>
            <a:ext cx="8607425" cy="588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Times New Roman"/>
              <a:buAutoNum type="arabicPeriod" startAt="6"/>
              <a:tabLst>
                <a:tab pos="791845" algn="l"/>
              </a:tabLst>
            </a:pPr>
            <a:r>
              <a:rPr dirty="0"/>
              <a:t>	</a:t>
            </a:r>
            <a:r>
              <a:rPr sz="3200" b="1" spc="-10" dirty="0">
                <a:latin typeface="Times New Roman"/>
                <a:cs typeface="Times New Roman"/>
              </a:rPr>
              <a:t>Severe </a:t>
            </a:r>
            <a:r>
              <a:rPr sz="3200" b="1" spc="-5" dirty="0">
                <a:latin typeface="Times New Roman"/>
                <a:cs typeface="Times New Roman"/>
              </a:rPr>
              <a:t>Sickness</a:t>
            </a:r>
            <a:r>
              <a:rPr sz="3200" spc="-5" dirty="0">
                <a:latin typeface="Times New Roman"/>
                <a:cs typeface="Times New Roman"/>
              </a:rPr>
              <a:t>- </a:t>
            </a:r>
            <a:r>
              <a:rPr sz="3200" dirty="0">
                <a:latin typeface="Times New Roman"/>
                <a:cs typeface="Times New Roman"/>
              </a:rPr>
              <a:t>nausea (feeling sick)  and </a:t>
            </a:r>
            <a:r>
              <a:rPr sz="3200" spc="-5" dirty="0">
                <a:latin typeface="Times New Roman"/>
                <a:cs typeface="Times New Roman"/>
              </a:rPr>
              <a:t>vomiting (being </a:t>
            </a:r>
            <a:r>
              <a:rPr sz="3200" dirty="0">
                <a:latin typeface="Times New Roman"/>
                <a:cs typeface="Times New Roman"/>
              </a:rPr>
              <a:t>sick)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adults, </a:t>
            </a:r>
            <a:r>
              <a:rPr sz="3200" spc="-5" dirty="0">
                <a:latin typeface="Times New Roman"/>
                <a:cs typeface="Times New Roman"/>
              </a:rPr>
              <a:t>which isn't </a:t>
            </a:r>
            <a:r>
              <a:rPr sz="3200" dirty="0">
                <a:latin typeface="Times New Roman"/>
                <a:cs typeface="Times New Roman"/>
              </a:rPr>
              <a:t>...  signs of severe </a:t>
            </a:r>
            <a:r>
              <a:rPr sz="3200" spc="-5" dirty="0">
                <a:latin typeface="Times New Roman"/>
                <a:cs typeface="Times New Roman"/>
              </a:rPr>
              <a:t>dehydration </a:t>
            </a:r>
            <a:r>
              <a:rPr sz="3200" dirty="0">
                <a:latin typeface="Times New Roman"/>
                <a:cs typeface="Times New Roman"/>
              </a:rPr>
              <a:t>– such as dizziness  and passing </a:t>
            </a:r>
            <a:r>
              <a:rPr sz="3200" spc="-5" dirty="0">
                <a:latin typeface="Times New Roman"/>
                <a:cs typeface="Times New Roman"/>
              </a:rPr>
              <a:t>little </a:t>
            </a:r>
            <a:r>
              <a:rPr sz="3200" dirty="0">
                <a:latin typeface="Times New Roman"/>
                <a:cs typeface="Times New Roman"/>
              </a:rPr>
              <a:t>or no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urine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6"/>
              <a:tabLst>
                <a:tab pos="477520" algn="l"/>
              </a:tabLst>
            </a:pPr>
            <a:r>
              <a:rPr dirty="0"/>
              <a:t>	</a:t>
            </a:r>
            <a:r>
              <a:rPr sz="3200" b="1" spc="-5" dirty="0">
                <a:latin typeface="Times New Roman"/>
                <a:cs typeface="Times New Roman"/>
              </a:rPr>
              <a:t>Death</a:t>
            </a:r>
            <a:r>
              <a:rPr sz="3200" spc="-5" dirty="0">
                <a:latin typeface="Times New Roman"/>
                <a:cs typeface="Times New Roman"/>
              </a:rPr>
              <a:t>- Death </a:t>
            </a:r>
            <a:r>
              <a:rPr sz="3200" spc="-10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the end </a:t>
            </a:r>
            <a:r>
              <a:rPr sz="3200" spc="-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life </a:t>
            </a:r>
            <a:r>
              <a:rPr sz="3200" spc="-5" dirty="0">
                <a:latin typeface="Times New Roman"/>
                <a:cs typeface="Times New Roman"/>
              </a:rPr>
              <a:t>in an </a:t>
            </a:r>
            <a:r>
              <a:rPr sz="3200" spc="-10" dirty="0">
                <a:latin typeface="Times New Roman"/>
                <a:cs typeface="Times New Roman"/>
              </a:rPr>
              <a:t>organism.  </a:t>
            </a:r>
            <a:r>
              <a:rPr sz="3200" dirty="0">
                <a:latin typeface="Times New Roman"/>
                <a:cs typeface="Times New Roman"/>
              </a:rPr>
              <a:t>All biological and </a:t>
            </a:r>
            <a:r>
              <a:rPr sz="3200" spc="-5" dirty="0">
                <a:latin typeface="Times New Roman"/>
                <a:cs typeface="Times New Roman"/>
              </a:rPr>
              <a:t>living activity </a:t>
            </a:r>
            <a:r>
              <a:rPr sz="3200" dirty="0">
                <a:latin typeface="Times New Roman"/>
                <a:cs typeface="Times New Roman"/>
              </a:rPr>
              <a:t>of the </a:t>
            </a:r>
            <a:r>
              <a:rPr sz="3200" spc="-5" dirty="0">
                <a:latin typeface="Times New Roman"/>
                <a:cs typeface="Times New Roman"/>
              </a:rPr>
              <a:t>living  </a:t>
            </a:r>
            <a:r>
              <a:rPr sz="3200" dirty="0">
                <a:latin typeface="Times New Roman"/>
                <a:cs typeface="Times New Roman"/>
              </a:rPr>
              <a:t>thing stop, including </a:t>
            </a:r>
            <a:r>
              <a:rPr sz="3200" spc="-5" dirty="0">
                <a:latin typeface="Times New Roman"/>
                <a:cs typeface="Times New Roman"/>
              </a:rPr>
              <a:t>the mind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senses. The  usual </a:t>
            </a:r>
            <a:r>
              <a:rPr sz="3200" spc="-5" dirty="0">
                <a:latin typeface="Times New Roman"/>
                <a:cs typeface="Times New Roman"/>
              </a:rPr>
              <a:t>signal for </a:t>
            </a:r>
            <a:r>
              <a:rPr sz="3200" dirty="0">
                <a:latin typeface="Times New Roman"/>
                <a:cs typeface="Times New Roman"/>
              </a:rPr>
              <a:t>death </a:t>
            </a:r>
            <a:r>
              <a:rPr sz="3200" spc="-10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that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heart stops  beating and cannot </a:t>
            </a:r>
            <a:r>
              <a:rPr sz="3200" spc="-5" dirty="0">
                <a:latin typeface="Times New Roman"/>
                <a:cs typeface="Times New Roman"/>
              </a:rPr>
              <a:t>be </a:t>
            </a:r>
            <a:r>
              <a:rPr sz="3200" dirty="0">
                <a:latin typeface="Times New Roman"/>
                <a:cs typeface="Times New Roman"/>
              </a:rPr>
              <a:t>restarted. </a:t>
            </a:r>
            <a:r>
              <a:rPr sz="3200" spc="-5" dirty="0">
                <a:latin typeface="Times New Roman"/>
                <a:cs typeface="Times New Roman"/>
              </a:rPr>
              <a:t>This </a:t>
            </a:r>
            <a:r>
              <a:rPr sz="3200" dirty="0">
                <a:latin typeface="Times New Roman"/>
                <a:cs typeface="Times New Roman"/>
              </a:rPr>
              <a:t>can </a:t>
            </a:r>
            <a:r>
              <a:rPr sz="3200" spc="-10" dirty="0">
                <a:latin typeface="Times New Roman"/>
                <a:cs typeface="Times New Roman"/>
              </a:rPr>
              <a:t>be  </a:t>
            </a:r>
            <a:r>
              <a:rPr sz="3200" dirty="0">
                <a:latin typeface="Times New Roman"/>
                <a:cs typeface="Times New Roman"/>
              </a:rPr>
              <a:t>caused </a:t>
            </a:r>
            <a:r>
              <a:rPr sz="3200" spc="-5" dirty="0">
                <a:latin typeface="Times New Roman"/>
                <a:cs typeface="Times New Roman"/>
              </a:rPr>
              <a:t>by </a:t>
            </a:r>
            <a:r>
              <a:rPr sz="3200" dirty="0">
                <a:latin typeface="Times New Roman"/>
                <a:cs typeface="Times New Roman"/>
              </a:rPr>
              <a:t>many </a:t>
            </a:r>
            <a:r>
              <a:rPr sz="3200" spc="-5" dirty="0">
                <a:latin typeface="Times New Roman"/>
                <a:cs typeface="Times New Roman"/>
              </a:rPr>
              <a:t>things. All living things </a:t>
            </a:r>
            <a:r>
              <a:rPr sz="3200" dirty="0">
                <a:latin typeface="Times New Roman"/>
                <a:cs typeface="Times New Roman"/>
              </a:rPr>
              <a:t>have a  limited lifespan, and all </a:t>
            </a:r>
            <a:r>
              <a:rPr sz="3200" spc="-5" dirty="0">
                <a:latin typeface="Times New Roman"/>
                <a:cs typeface="Times New Roman"/>
              </a:rPr>
              <a:t>living things </a:t>
            </a:r>
            <a:r>
              <a:rPr sz="3200" dirty="0">
                <a:latin typeface="Times New Roman"/>
                <a:cs typeface="Times New Roman"/>
              </a:rPr>
              <a:t>eventually  die.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43A18DD-20D4-4531-BFF3-600BAA39A9AE}" type="datetime1">
              <a:rPr lang="en-US" smtClean="0"/>
              <a:t>1/15/2022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92100" y="2044700"/>
            <a:ext cx="5300980" cy="3530600"/>
            <a:chOff x="292100" y="2044700"/>
            <a:chExt cx="5300980" cy="3530600"/>
          </a:xfrm>
        </p:grpSpPr>
        <p:sp>
          <p:nvSpPr>
            <p:cNvPr id="8" name="object 8"/>
            <p:cNvSpPr/>
            <p:nvPr/>
          </p:nvSpPr>
          <p:spPr>
            <a:xfrm>
              <a:off x="304800" y="2057400"/>
              <a:ext cx="4191000" cy="3505200"/>
            </a:xfrm>
            <a:custGeom>
              <a:avLst/>
              <a:gdLst/>
              <a:ahLst/>
              <a:cxnLst/>
              <a:rect l="l" t="t" r="r" b="b"/>
              <a:pathLst>
                <a:path w="4191000" h="3505200">
                  <a:moveTo>
                    <a:pt x="1884933" y="0"/>
                  </a:moveTo>
                  <a:lnTo>
                    <a:pt x="0" y="3505200"/>
                  </a:lnTo>
                  <a:lnTo>
                    <a:pt x="4191000" y="3505200"/>
                  </a:lnTo>
                  <a:lnTo>
                    <a:pt x="188493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" y="2057400"/>
              <a:ext cx="4191000" cy="3505200"/>
            </a:xfrm>
            <a:custGeom>
              <a:avLst/>
              <a:gdLst/>
              <a:ahLst/>
              <a:cxnLst/>
              <a:rect l="l" t="t" r="r" b="b"/>
              <a:pathLst>
                <a:path w="4191000" h="3505200">
                  <a:moveTo>
                    <a:pt x="0" y="3505200"/>
                  </a:moveTo>
                  <a:lnTo>
                    <a:pt x="1884933" y="0"/>
                  </a:lnTo>
                  <a:lnTo>
                    <a:pt x="4191000" y="3505200"/>
                  </a:lnTo>
                  <a:lnTo>
                    <a:pt x="0" y="350520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8540" y="3855211"/>
              <a:ext cx="2595880" cy="570230"/>
            </a:xfrm>
            <a:custGeom>
              <a:avLst/>
              <a:gdLst/>
              <a:ahLst/>
              <a:cxnLst/>
              <a:rect l="l" t="t" r="r" b="b"/>
              <a:pathLst>
                <a:path w="2595879" h="570229">
                  <a:moveTo>
                    <a:pt x="939634" y="510413"/>
                  </a:moveTo>
                  <a:lnTo>
                    <a:pt x="939393" y="510032"/>
                  </a:lnTo>
                  <a:lnTo>
                    <a:pt x="886167" y="422910"/>
                  </a:lnTo>
                  <a:lnTo>
                    <a:pt x="882230" y="421894"/>
                  </a:lnTo>
                  <a:lnTo>
                    <a:pt x="879309" y="423799"/>
                  </a:lnTo>
                  <a:lnTo>
                    <a:pt x="876261" y="425577"/>
                  </a:lnTo>
                  <a:lnTo>
                    <a:pt x="875372" y="429514"/>
                  </a:lnTo>
                  <a:lnTo>
                    <a:pt x="910856" y="487667"/>
                  </a:lnTo>
                  <a:lnTo>
                    <a:pt x="6019" y="0"/>
                  </a:lnTo>
                  <a:lnTo>
                    <a:pt x="0" y="11176"/>
                  </a:lnTo>
                  <a:lnTo>
                    <a:pt x="904836" y="498881"/>
                  </a:lnTo>
                  <a:lnTo>
                    <a:pt x="836637" y="501142"/>
                  </a:lnTo>
                  <a:lnTo>
                    <a:pt x="833970" y="504190"/>
                  </a:lnTo>
                  <a:lnTo>
                    <a:pt x="834224" y="511175"/>
                  </a:lnTo>
                  <a:lnTo>
                    <a:pt x="837145" y="513842"/>
                  </a:lnTo>
                  <a:lnTo>
                    <a:pt x="939634" y="510413"/>
                  </a:lnTo>
                  <a:close/>
                </a:path>
                <a:path w="2595879" h="570229">
                  <a:moveTo>
                    <a:pt x="2595461" y="518414"/>
                  </a:moveTo>
                  <a:lnTo>
                    <a:pt x="2506815" y="466598"/>
                  </a:lnTo>
                  <a:lnTo>
                    <a:pt x="2502878" y="467614"/>
                  </a:lnTo>
                  <a:lnTo>
                    <a:pt x="2499322" y="473710"/>
                  </a:lnTo>
                  <a:lnTo>
                    <a:pt x="2500338" y="477647"/>
                  </a:lnTo>
                  <a:lnTo>
                    <a:pt x="2559329" y="512064"/>
                  </a:lnTo>
                  <a:lnTo>
                    <a:pt x="1011008" y="511937"/>
                  </a:lnTo>
                  <a:lnTo>
                    <a:pt x="1011008" y="524637"/>
                  </a:lnTo>
                  <a:lnTo>
                    <a:pt x="2559113" y="524764"/>
                  </a:lnTo>
                  <a:lnTo>
                    <a:pt x="2500338" y="559054"/>
                  </a:lnTo>
                  <a:lnTo>
                    <a:pt x="2499322" y="562991"/>
                  </a:lnTo>
                  <a:lnTo>
                    <a:pt x="2502878" y="569087"/>
                  </a:lnTo>
                  <a:lnTo>
                    <a:pt x="2506815" y="570103"/>
                  </a:lnTo>
                  <a:lnTo>
                    <a:pt x="2584564" y="524764"/>
                  </a:lnTo>
                  <a:lnTo>
                    <a:pt x="2595461" y="518414"/>
                  </a:lnTo>
                  <a:close/>
                </a:path>
              </a:pathLst>
            </a:custGeom>
            <a:solidFill>
              <a:srgbClr val="FF0000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7082" y="2743199"/>
              <a:ext cx="2016125" cy="2213610"/>
            </a:xfrm>
            <a:custGeom>
              <a:avLst/>
              <a:gdLst/>
              <a:ahLst/>
              <a:cxnLst/>
              <a:rect l="l" t="t" r="r" b="b"/>
              <a:pathLst>
                <a:path w="2016125" h="2213610">
                  <a:moveTo>
                    <a:pt x="1452118" y="838200"/>
                  </a:moveTo>
                  <a:lnTo>
                    <a:pt x="1353058" y="839482"/>
                  </a:lnTo>
                  <a:lnTo>
                    <a:pt x="1349502" y="839482"/>
                  </a:lnTo>
                  <a:lnTo>
                    <a:pt x="1346708" y="842391"/>
                  </a:lnTo>
                  <a:lnTo>
                    <a:pt x="1346835" y="849376"/>
                  </a:lnTo>
                  <a:lnTo>
                    <a:pt x="1349756" y="852182"/>
                  </a:lnTo>
                  <a:lnTo>
                    <a:pt x="1353185" y="852182"/>
                  </a:lnTo>
                  <a:lnTo>
                    <a:pt x="1417840" y="851344"/>
                  </a:lnTo>
                  <a:lnTo>
                    <a:pt x="129667" y="1624965"/>
                  </a:lnTo>
                  <a:lnTo>
                    <a:pt x="136144" y="1635760"/>
                  </a:lnTo>
                  <a:lnTo>
                    <a:pt x="1424406" y="862279"/>
                  </a:lnTo>
                  <a:lnTo>
                    <a:pt x="1393317" y="918972"/>
                  </a:lnTo>
                  <a:lnTo>
                    <a:pt x="1391666" y="922020"/>
                  </a:lnTo>
                  <a:lnTo>
                    <a:pt x="1392809" y="925830"/>
                  </a:lnTo>
                  <a:lnTo>
                    <a:pt x="1395857" y="927608"/>
                  </a:lnTo>
                  <a:lnTo>
                    <a:pt x="1398905" y="929259"/>
                  </a:lnTo>
                  <a:lnTo>
                    <a:pt x="1402715" y="928116"/>
                  </a:lnTo>
                  <a:lnTo>
                    <a:pt x="1404493" y="925068"/>
                  </a:lnTo>
                  <a:lnTo>
                    <a:pt x="1451559" y="839216"/>
                  </a:lnTo>
                  <a:lnTo>
                    <a:pt x="1452118" y="838200"/>
                  </a:lnTo>
                  <a:close/>
                </a:path>
                <a:path w="2016125" h="2213610">
                  <a:moveTo>
                    <a:pt x="1452118" y="352044"/>
                  </a:moveTo>
                  <a:lnTo>
                    <a:pt x="1355598" y="374523"/>
                  </a:lnTo>
                  <a:lnTo>
                    <a:pt x="1352169" y="375285"/>
                  </a:lnTo>
                  <a:lnTo>
                    <a:pt x="1350010" y="378714"/>
                  </a:lnTo>
                  <a:lnTo>
                    <a:pt x="1350899" y="382143"/>
                  </a:lnTo>
                  <a:lnTo>
                    <a:pt x="1351661" y="385445"/>
                  </a:lnTo>
                  <a:lnTo>
                    <a:pt x="1355090" y="387604"/>
                  </a:lnTo>
                  <a:lnTo>
                    <a:pt x="1358519" y="386842"/>
                  </a:lnTo>
                  <a:lnTo>
                    <a:pt x="1421587" y="372198"/>
                  </a:lnTo>
                  <a:lnTo>
                    <a:pt x="92075" y="1625727"/>
                  </a:lnTo>
                  <a:lnTo>
                    <a:pt x="100711" y="1634998"/>
                  </a:lnTo>
                  <a:lnTo>
                    <a:pt x="1430235" y="381469"/>
                  </a:lnTo>
                  <a:lnTo>
                    <a:pt x="1410970" y="446913"/>
                  </a:lnTo>
                  <a:lnTo>
                    <a:pt x="1412875" y="450469"/>
                  </a:lnTo>
                  <a:lnTo>
                    <a:pt x="1416177" y="451485"/>
                  </a:lnTo>
                  <a:lnTo>
                    <a:pt x="1419606" y="452374"/>
                  </a:lnTo>
                  <a:lnTo>
                    <a:pt x="1423162" y="450469"/>
                  </a:lnTo>
                  <a:lnTo>
                    <a:pt x="1424114" y="446913"/>
                  </a:lnTo>
                  <a:lnTo>
                    <a:pt x="1450911" y="356108"/>
                  </a:lnTo>
                  <a:lnTo>
                    <a:pt x="1452118" y="352044"/>
                  </a:lnTo>
                  <a:close/>
                </a:path>
                <a:path w="2016125" h="2213610">
                  <a:moveTo>
                    <a:pt x="1452118" y="0"/>
                  </a:moveTo>
                  <a:lnTo>
                    <a:pt x="1352296" y="23368"/>
                  </a:lnTo>
                  <a:lnTo>
                    <a:pt x="1350137" y="26797"/>
                  </a:lnTo>
                  <a:lnTo>
                    <a:pt x="1351661" y="33655"/>
                  </a:lnTo>
                  <a:lnTo>
                    <a:pt x="1355090" y="35814"/>
                  </a:lnTo>
                  <a:lnTo>
                    <a:pt x="1358519" y="34925"/>
                  </a:lnTo>
                  <a:lnTo>
                    <a:pt x="1421625" y="20205"/>
                  </a:lnTo>
                  <a:lnTo>
                    <a:pt x="0" y="1367028"/>
                  </a:lnTo>
                  <a:lnTo>
                    <a:pt x="8636" y="1376172"/>
                  </a:lnTo>
                  <a:lnTo>
                    <a:pt x="1430261" y="29451"/>
                  </a:lnTo>
                  <a:lnTo>
                    <a:pt x="1412113" y="91567"/>
                  </a:lnTo>
                  <a:lnTo>
                    <a:pt x="1411224" y="94869"/>
                  </a:lnTo>
                  <a:lnTo>
                    <a:pt x="1413129" y="98425"/>
                  </a:lnTo>
                  <a:lnTo>
                    <a:pt x="1416431" y="99441"/>
                  </a:lnTo>
                  <a:lnTo>
                    <a:pt x="1419860" y="100457"/>
                  </a:lnTo>
                  <a:lnTo>
                    <a:pt x="1423416" y="98425"/>
                  </a:lnTo>
                  <a:lnTo>
                    <a:pt x="1424368" y="94869"/>
                  </a:lnTo>
                  <a:lnTo>
                    <a:pt x="1450924" y="4064"/>
                  </a:lnTo>
                  <a:lnTo>
                    <a:pt x="1452118" y="0"/>
                  </a:lnTo>
                  <a:close/>
                </a:path>
                <a:path w="2016125" h="2213610">
                  <a:moveTo>
                    <a:pt x="1680718" y="1219200"/>
                  </a:moveTo>
                  <a:lnTo>
                    <a:pt x="1670532" y="1216787"/>
                  </a:lnTo>
                  <a:lnTo>
                    <a:pt x="1584325" y="1196340"/>
                  </a:lnTo>
                  <a:lnTo>
                    <a:pt x="1580896" y="1195578"/>
                  </a:lnTo>
                  <a:lnTo>
                    <a:pt x="1577467" y="1197737"/>
                  </a:lnTo>
                  <a:lnTo>
                    <a:pt x="1576705" y="1201166"/>
                  </a:lnTo>
                  <a:lnTo>
                    <a:pt x="1575816" y="1204468"/>
                  </a:lnTo>
                  <a:lnTo>
                    <a:pt x="1577975" y="1207897"/>
                  </a:lnTo>
                  <a:lnTo>
                    <a:pt x="1581404" y="1208786"/>
                  </a:lnTo>
                  <a:lnTo>
                    <a:pt x="1644281" y="1223683"/>
                  </a:lnTo>
                  <a:lnTo>
                    <a:pt x="283464" y="1638554"/>
                  </a:lnTo>
                  <a:lnTo>
                    <a:pt x="287147" y="1650746"/>
                  </a:lnTo>
                  <a:lnTo>
                    <a:pt x="1648104" y="1235824"/>
                  </a:lnTo>
                  <a:lnTo>
                    <a:pt x="1604137" y="1283335"/>
                  </a:lnTo>
                  <a:lnTo>
                    <a:pt x="1601724" y="1285875"/>
                  </a:lnTo>
                  <a:lnTo>
                    <a:pt x="1601851" y="1289939"/>
                  </a:lnTo>
                  <a:lnTo>
                    <a:pt x="1607058" y="1294638"/>
                  </a:lnTo>
                  <a:lnTo>
                    <a:pt x="1610995" y="1294511"/>
                  </a:lnTo>
                  <a:lnTo>
                    <a:pt x="1613408" y="1291971"/>
                  </a:lnTo>
                  <a:lnTo>
                    <a:pt x="1680718" y="1219200"/>
                  </a:lnTo>
                  <a:close/>
                </a:path>
                <a:path w="2016125" h="2213610">
                  <a:moveTo>
                    <a:pt x="1833118" y="1828800"/>
                  </a:moveTo>
                  <a:lnTo>
                    <a:pt x="1750695" y="1773936"/>
                  </a:lnTo>
                  <a:lnTo>
                    <a:pt x="1747774" y="1771904"/>
                  </a:lnTo>
                  <a:lnTo>
                    <a:pt x="1743837" y="1772666"/>
                  </a:lnTo>
                  <a:lnTo>
                    <a:pt x="1741805" y="1775587"/>
                  </a:lnTo>
                  <a:lnTo>
                    <a:pt x="1739900" y="1778508"/>
                  </a:lnTo>
                  <a:lnTo>
                    <a:pt x="1740662" y="1782445"/>
                  </a:lnTo>
                  <a:lnTo>
                    <a:pt x="1743583" y="1784477"/>
                  </a:lnTo>
                  <a:lnTo>
                    <a:pt x="1797342" y="1820291"/>
                  </a:lnTo>
                  <a:lnTo>
                    <a:pt x="203073" y="1725676"/>
                  </a:lnTo>
                  <a:lnTo>
                    <a:pt x="202438" y="1738249"/>
                  </a:lnTo>
                  <a:lnTo>
                    <a:pt x="1796846" y="1833003"/>
                  </a:lnTo>
                  <a:lnTo>
                    <a:pt x="1739011" y="1862201"/>
                  </a:lnTo>
                  <a:lnTo>
                    <a:pt x="1735836" y="1863852"/>
                  </a:lnTo>
                  <a:lnTo>
                    <a:pt x="1734566" y="1867662"/>
                  </a:lnTo>
                  <a:lnTo>
                    <a:pt x="1736217" y="1870837"/>
                  </a:lnTo>
                  <a:lnTo>
                    <a:pt x="1737741" y="1873885"/>
                  </a:lnTo>
                  <a:lnTo>
                    <a:pt x="1741551" y="1875155"/>
                  </a:lnTo>
                  <a:lnTo>
                    <a:pt x="1744726" y="1873631"/>
                  </a:lnTo>
                  <a:lnTo>
                    <a:pt x="1822094" y="1834388"/>
                  </a:lnTo>
                  <a:lnTo>
                    <a:pt x="1833118" y="1828800"/>
                  </a:lnTo>
                  <a:close/>
                </a:path>
                <a:path w="2016125" h="2213610">
                  <a:moveTo>
                    <a:pt x="1931543" y="2176780"/>
                  </a:moveTo>
                  <a:lnTo>
                    <a:pt x="1852422" y="2111375"/>
                  </a:lnTo>
                  <a:lnTo>
                    <a:pt x="1848485" y="2111756"/>
                  </a:lnTo>
                  <a:lnTo>
                    <a:pt x="1844040" y="2117217"/>
                  </a:lnTo>
                  <a:lnTo>
                    <a:pt x="1844421" y="2121281"/>
                  </a:lnTo>
                  <a:lnTo>
                    <a:pt x="1847088" y="2123440"/>
                  </a:lnTo>
                  <a:lnTo>
                    <a:pt x="1896910" y="2164702"/>
                  </a:lnTo>
                  <a:lnTo>
                    <a:pt x="133985" y="1875536"/>
                  </a:lnTo>
                  <a:lnTo>
                    <a:pt x="131826" y="1888109"/>
                  </a:lnTo>
                  <a:lnTo>
                    <a:pt x="1894941" y="2177186"/>
                  </a:lnTo>
                  <a:lnTo>
                    <a:pt x="1831213" y="2201672"/>
                  </a:lnTo>
                  <a:lnTo>
                    <a:pt x="1829562" y="2205228"/>
                  </a:lnTo>
                  <a:lnTo>
                    <a:pt x="1832102" y="2211832"/>
                  </a:lnTo>
                  <a:lnTo>
                    <a:pt x="1835785" y="2213483"/>
                  </a:lnTo>
                  <a:lnTo>
                    <a:pt x="1838960" y="2212213"/>
                  </a:lnTo>
                  <a:lnTo>
                    <a:pt x="1920582" y="2180971"/>
                  </a:lnTo>
                  <a:lnTo>
                    <a:pt x="1931543" y="2176780"/>
                  </a:lnTo>
                  <a:close/>
                </a:path>
                <a:path w="2016125" h="2213610">
                  <a:moveTo>
                    <a:pt x="2015744" y="1371600"/>
                  </a:moveTo>
                  <a:lnTo>
                    <a:pt x="2004860" y="1367536"/>
                  </a:lnTo>
                  <a:lnTo>
                    <a:pt x="1922907" y="1336929"/>
                  </a:lnTo>
                  <a:lnTo>
                    <a:pt x="1919605" y="1335786"/>
                  </a:lnTo>
                  <a:lnTo>
                    <a:pt x="1915922" y="1337437"/>
                  </a:lnTo>
                  <a:lnTo>
                    <a:pt x="1914652" y="1340739"/>
                  </a:lnTo>
                  <a:lnTo>
                    <a:pt x="1913509" y="1344041"/>
                  </a:lnTo>
                  <a:lnTo>
                    <a:pt x="1915160" y="1347597"/>
                  </a:lnTo>
                  <a:lnTo>
                    <a:pt x="1918462" y="1348867"/>
                  </a:lnTo>
                  <a:lnTo>
                    <a:pt x="1979104" y="1371549"/>
                  </a:lnTo>
                  <a:lnTo>
                    <a:pt x="536575" y="1620901"/>
                  </a:lnTo>
                  <a:lnTo>
                    <a:pt x="538861" y="1633474"/>
                  </a:lnTo>
                  <a:lnTo>
                    <a:pt x="1981314" y="1383982"/>
                  </a:lnTo>
                  <a:lnTo>
                    <a:pt x="1931670" y="1425702"/>
                  </a:lnTo>
                  <a:lnTo>
                    <a:pt x="1929003" y="1427988"/>
                  </a:lnTo>
                  <a:lnTo>
                    <a:pt x="1928622" y="1431925"/>
                  </a:lnTo>
                  <a:lnTo>
                    <a:pt x="1933194" y="1437259"/>
                  </a:lnTo>
                  <a:lnTo>
                    <a:pt x="1937131" y="1437640"/>
                  </a:lnTo>
                  <a:lnTo>
                    <a:pt x="1939925" y="1435354"/>
                  </a:lnTo>
                  <a:lnTo>
                    <a:pt x="2015744" y="1371600"/>
                  </a:lnTo>
                  <a:close/>
                </a:path>
              </a:pathLst>
            </a:custGeom>
            <a:solidFill>
              <a:srgbClr val="B6D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08828" y="2459862"/>
            <a:ext cx="3010535" cy="26720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77470" indent="69850">
              <a:lnSpc>
                <a:spcPct val="90500"/>
              </a:lnSpc>
              <a:spcBef>
                <a:spcPts val="415"/>
              </a:spcBef>
            </a:pPr>
            <a:r>
              <a:rPr sz="2800" dirty="0">
                <a:latin typeface="Times New Roman"/>
                <a:cs typeface="Times New Roman"/>
              </a:rPr>
              <a:t>Positive </a:t>
            </a:r>
            <a:r>
              <a:rPr sz="2800" spc="-5" dirty="0">
                <a:latin typeface="Times New Roman"/>
                <a:cs typeface="Times New Roman"/>
              </a:rPr>
              <a:t>health  Better health  </a:t>
            </a:r>
            <a:r>
              <a:rPr sz="2400" dirty="0">
                <a:latin typeface="Times New Roman"/>
                <a:cs typeface="Times New Roman"/>
              </a:rPr>
              <a:t>Freedom </a:t>
            </a:r>
            <a:r>
              <a:rPr sz="2400" spc="-5" dirty="0">
                <a:latin typeface="Times New Roman"/>
                <a:cs typeface="Times New Roman"/>
              </a:rPr>
              <a:t>from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sickness</a:t>
            </a:r>
            <a:endParaRPr sz="2400">
              <a:latin typeface="Times New Roman"/>
              <a:cs typeface="Times New Roman"/>
            </a:endParaRPr>
          </a:p>
          <a:p>
            <a:pPr marL="546100" marR="5080" indent="-333375">
              <a:lnSpc>
                <a:spcPts val="2400"/>
              </a:lnSpc>
              <a:spcBef>
                <a:spcPts val="459"/>
              </a:spcBef>
            </a:pPr>
            <a:r>
              <a:rPr sz="2400" dirty="0">
                <a:latin typeface="Times New Roman"/>
                <a:cs typeface="Times New Roman"/>
              </a:rPr>
              <a:t>Unrecognised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sickness  </a:t>
            </a:r>
            <a:r>
              <a:rPr sz="2400" spc="-5" dirty="0">
                <a:latin typeface="Times New Roman"/>
                <a:cs typeface="Times New Roman"/>
              </a:rPr>
              <a:t>Mild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sickness</a:t>
            </a:r>
            <a:endParaRPr sz="2400">
              <a:latin typeface="Times New Roman"/>
              <a:cs typeface="Times New Roman"/>
            </a:endParaRPr>
          </a:p>
          <a:p>
            <a:pPr marL="492125" marR="368300" indent="-98425">
              <a:lnSpc>
                <a:spcPts val="3000"/>
              </a:lnSpc>
              <a:spcBef>
                <a:spcPts val="625"/>
              </a:spcBef>
            </a:pPr>
            <a:r>
              <a:rPr sz="2800" spc="-5" dirty="0">
                <a:latin typeface="Times New Roman"/>
                <a:cs typeface="Times New Roman"/>
              </a:rPr>
              <a:t>Severe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sickness  Death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23669" y="247853"/>
            <a:ext cx="4763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SPECTRUM OF</a:t>
            </a:r>
            <a:r>
              <a:rPr sz="3200" spc="-225" dirty="0"/>
              <a:t> </a:t>
            </a:r>
            <a:r>
              <a:rPr sz="3200" spc="-45" dirty="0"/>
              <a:t>HEALTH</a:t>
            </a:r>
            <a:endParaRPr sz="32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1EEB153-C2A7-493C-8FB9-079021946EAB}" type="datetime1">
              <a:rPr lang="en-US" smtClean="0"/>
              <a:t>1/15/2022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5173" y="0"/>
            <a:ext cx="622236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6475" marR="5080" indent="-99441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/>
                <a:cs typeface="Times New Roman"/>
              </a:rPr>
              <a:t>Meaning and definition</a:t>
            </a:r>
            <a:r>
              <a:rPr sz="4400" b="1" spc="-9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of  Health</a:t>
            </a:r>
            <a:r>
              <a:rPr sz="4400" b="1" spc="-1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Education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2192477"/>
            <a:ext cx="868299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spc="-85" dirty="0">
                <a:latin typeface="Times New Roman"/>
                <a:cs typeface="Times New Roman"/>
              </a:rPr>
              <a:t>Word </a:t>
            </a:r>
            <a:r>
              <a:rPr sz="4000" spc="-295" dirty="0">
                <a:latin typeface="Times New Roman"/>
                <a:cs typeface="Times New Roman"/>
              </a:rPr>
              <a:t>„Health‟ </a:t>
            </a:r>
            <a:r>
              <a:rPr sz="4000" spc="-5" dirty="0">
                <a:latin typeface="Times New Roman"/>
                <a:cs typeface="Times New Roman"/>
              </a:rPr>
              <a:t>is </a:t>
            </a:r>
            <a:r>
              <a:rPr sz="4000" dirty="0">
                <a:latin typeface="Times New Roman"/>
                <a:cs typeface="Times New Roman"/>
              </a:rPr>
              <a:t>derived </a:t>
            </a:r>
            <a:r>
              <a:rPr sz="4000" spc="-5" dirty="0">
                <a:latin typeface="Times New Roman"/>
                <a:cs typeface="Times New Roman"/>
              </a:rPr>
              <a:t>from the </a:t>
            </a:r>
            <a:r>
              <a:rPr sz="4000" spc="-254" dirty="0">
                <a:latin typeface="Times New Roman"/>
                <a:cs typeface="Times New Roman"/>
              </a:rPr>
              <a:t>old  </a:t>
            </a:r>
            <a:r>
              <a:rPr sz="4000" spc="-5" dirty="0">
                <a:latin typeface="Times New Roman"/>
                <a:cs typeface="Times New Roman"/>
              </a:rPr>
              <a:t>English word </a:t>
            </a:r>
            <a:r>
              <a:rPr sz="4000" spc="-50" dirty="0">
                <a:latin typeface="Times New Roman"/>
                <a:cs typeface="Times New Roman"/>
              </a:rPr>
              <a:t>“HOELTH” </a:t>
            </a:r>
            <a:r>
              <a:rPr sz="4000" spc="-5" dirty="0">
                <a:latin typeface="Times New Roman"/>
                <a:cs typeface="Times New Roman"/>
              </a:rPr>
              <a:t>which </a:t>
            </a:r>
            <a:r>
              <a:rPr sz="4000" spc="-10" dirty="0">
                <a:latin typeface="Times New Roman"/>
                <a:cs typeface="Times New Roman"/>
              </a:rPr>
              <a:t>ment </a:t>
            </a:r>
            <a:r>
              <a:rPr sz="4000" spc="-5" dirty="0">
                <a:latin typeface="Times New Roman"/>
                <a:cs typeface="Times New Roman"/>
              </a:rPr>
              <a:t>a  </a:t>
            </a:r>
            <a:r>
              <a:rPr sz="4000" dirty="0">
                <a:latin typeface="Times New Roman"/>
                <a:cs typeface="Times New Roman"/>
              </a:rPr>
              <a:t>state </a:t>
            </a:r>
            <a:r>
              <a:rPr sz="4000" spc="-5" dirty="0">
                <a:latin typeface="Times New Roman"/>
                <a:cs typeface="Times New Roman"/>
              </a:rPr>
              <a:t>of safe and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sound.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23980C7-9CC9-451C-9FA0-36926788E185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12135" y="37592"/>
            <a:ext cx="274383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dirty="0">
                <a:solidFill>
                  <a:srgbClr val="CC0099"/>
                </a:solidFill>
              </a:rPr>
              <a:t>Definition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3203575" y="1230489"/>
            <a:ext cx="571246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>
              <a:lnSpc>
                <a:spcPct val="11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“Health is a state of complete  </a:t>
            </a:r>
            <a:r>
              <a:rPr sz="2800" b="1" dirty="0">
                <a:latin typeface="Times New Roman"/>
                <a:cs typeface="Times New Roman"/>
              </a:rPr>
              <a:t>physical, </a:t>
            </a:r>
            <a:r>
              <a:rPr sz="2800" b="1" spc="-5" dirty="0">
                <a:latin typeface="Times New Roman"/>
                <a:cs typeface="Times New Roman"/>
              </a:rPr>
              <a:t>mental </a:t>
            </a:r>
            <a:r>
              <a:rPr sz="2800" b="1" dirty="0">
                <a:latin typeface="Times New Roman"/>
                <a:cs typeface="Times New Roman"/>
              </a:rPr>
              <a:t>and social </a:t>
            </a:r>
            <a:r>
              <a:rPr sz="2800" b="1" spc="-10" dirty="0">
                <a:latin typeface="Times New Roman"/>
                <a:cs typeface="Times New Roman"/>
              </a:rPr>
              <a:t>well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being  and </a:t>
            </a:r>
            <a:r>
              <a:rPr sz="2800" b="1" dirty="0">
                <a:latin typeface="Times New Roman"/>
                <a:cs typeface="Times New Roman"/>
              </a:rPr>
              <a:t>not </a:t>
            </a:r>
            <a:r>
              <a:rPr sz="2800" b="1" spc="-15" dirty="0">
                <a:latin typeface="Times New Roman"/>
                <a:cs typeface="Times New Roman"/>
              </a:rPr>
              <a:t>merely </a:t>
            </a:r>
            <a:r>
              <a:rPr sz="2800" b="1" spc="-5" dirty="0">
                <a:latin typeface="Times New Roman"/>
                <a:cs typeface="Times New Roman"/>
              </a:rPr>
              <a:t>the absence of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disease</a:t>
            </a:r>
            <a:endParaRPr sz="2800">
              <a:latin typeface="Times New Roman"/>
              <a:cs typeface="Times New Roman"/>
            </a:endParaRPr>
          </a:p>
          <a:p>
            <a:pPr marL="927100" marR="311785">
              <a:lnSpc>
                <a:spcPts val="3020"/>
              </a:lnSpc>
              <a:spcBef>
                <a:spcPts val="50"/>
              </a:spcBef>
            </a:pPr>
            <a:r>
              <a:rPr sz="2800" b="1" spc="-5" dirty="0">
                <a:latin typeface="Times New Roman"/>
                <a:cs typeface="Times New Roman"/>
              </a:rPr>
              <a:t>or infirmity”. </a:t>
            </a:r>
            <a:r>
              <a:rPr sz="2800" b="1" spc="-25" dirty="0">
                <a:latin typeface="Times New Roman"/>
                <a:cs typeface="Times New Roman"/>
              </a:rPr>
              <a:t>WHO’s </a:t>
            </a:r>
            <a:r>
              <a:rPr sz="2800" b="1" spc="-5" dirty="0">
                <a:latin typeface="Times New Roman"/>
                <a:cs typeface="Times New Roman"/>
              </a:rPr>
              <a:t>191  member </a:t>
            </a:r>
            <a:r>
              <a:rPr sz="2800" b="1" dirty="0">
                <a:latin typeface="Times New Roman"/>
                <a:cs typeface="Times New Roman"/>
              </a:rPr>
              <a:t>states have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endorsed  this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statement.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E0D34C9-345E-436F-A83A-99808F258D8C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900" y="589534"/>
            <a:ext cx="8657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660033"/>
                </a:solidFill>
              </a:rPr>
              <a:t>What is </a:t>
            </a:r>
            <a:r>
              <a:rPr sz="5400" dirty="0">
                <a:solidFill>
                  <a:srgbClr val="660033"/>
                </a:solidFill>
              </a:rPr>
              <a:t>Health</a:t>
            </a:r>
            <a:r>
              <a:rPr sz="5400" spc="-60" dirty="0">
                <a:solidFill>
                  <a:srgbClr val="660033"/>
                </a:solidFill>
              </a:rPr>
              <a:t> </a:t>
            </a:r>
            <a:r>
              <a:rPr sz="5400" dirty="0">
                <a:solidFill>
                  <a:srgbClr val="660033"/>
                </a:solidFill>
              </a:rPr>
              <a:t>Education???</a:t>
            </a:r>
            <a:endParaRPr sz="5400"/>
          </a:p>
        </p:txBody>
      </p:sp>
      <p:sp>
        <p:nvSpPr>
          <p:cNvPr id="8" name="object 8"/>
          <p:cNvSpPr txBox="1"/>
          <p:nvPr/>
        </p:nvSpPr>
        <p:spPr>
          <a:xfrm>
            <a:off x="307340" y="2150491"/>
            <a:ext cx="845312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</a:pPr>
            <a:r>
              <a:rPr sz="3800" spc="-12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4000" spc="-120" dirty="0">
                <a:latin typeface="Times New Roman"/>
                <a:cs typeface="Times New Roman"/>
              </a:rPr>
              <a:t>Process </a:t>
            </a:r>
            <a:r>
              <a:rPr sz="4000" spc="-5" dirty="0">
                <a:latin typeface="Times New Roman"/>
                <a:cs typeface="Times New Roman"/>
              </a:rPr>
              <a:t>that </a:t>
            </a:r>
            <a:r>
              <a:rPr sz="4000" dirty="0">
                <a:latin typeface="Times New Roman"/>
                <a:cs typeface="Times New Roman"/>
              </a:rPr>
              <a:t>informs, </a:t>
            </a:r>
            <a:r>
              <a:rPr sz="4000" spc="-5" dirty="0">
                <a:latin typeface="Times New Roman"/>
                <a:cs typeface="Times New Roman"/>
              </a:rPr>
              <a:t>motivates, </a:t>
            </a:r>
            <a:r>
              <a:rPr sz="4000" spc="-245" dirty="0">
                <a:latin typeface="Times New Roman"/>
                <a:cs typeface="Times New Roman"/>
              </a:rPr>
              <a:t>and  </a:t>
            </a:r>
            <a:r>
              <a:rPr sz="4000" dirty="0">
                <a:latin typeface="Times New Roman"/>
                <a:cs typeface="Times New Roman"/>
              </a:rPr>
              <a:t>helps people </a:t>
            </a:r>
            <a:r>
              <a:rPr sz="4000" spc="-5" dirty="0">
                <a:latin typeface="Times New Roman"/>
                <a:cs typeface="Times New Roman"/>
              </a:rPr>
              <a:t>to </a:t>
            </a:r>
            <a:r>
              <a:rPr sz="4000" dirty="0">
                <a:latin typeface="Times New Roman"/>
                <a:cs typeface="Times New Roman"/>
              </a:rPr>
              <a:t>adopt </a:t>
            </a:r>
            <a:r>
              <a:rPr sz="4000" spc="-5" dirty="0">
                <a:latin typeface="Times New Roman"/>
                <a:cs typeface="Times New Roman"/>
              </a:rPr>
              <a:t>and maintain  healthy practices and life</a:t>
            </a:r>
            <a:r>
              <a:rPr sz="4000" spc="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styles.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518249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Arial"/>
                <a:cs typeface="Arial"/>
              </a:rPr>
              <a:t>2004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4935" y="6518249"/>
            <a:ext cx="1156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045C75"/>
                </a:solidFill>
                <a:latin typeface="Georgia"/>
                <a:cs typeface="Georgia"/>
              </a:rPr>
              <a:t>Dr.Hamda</a:t>
            </a:r>
            <a:r>
              <a:rPr sz="1200" spc="-75" dirty="0">
                <a:solidFill>
                  <a:srgbClr val="045C75"/>
                </a:solidFill>
                <a:latin typeface="Georgia"/>
                <a:cs typeface="Georgia"/>
              </a:rPr>
              <a:t> </a:t>
            </a:r>
            <a:r>
              <a:rPr sz="1200" spc="5" dirty="0">
                <a:solidFill>
                  <a:srgbClr val="045C75"/>
                </a:solidFill>
                <a:latin typeface="Georgia"/>
                <a:cs typeface="Georgia"/>
              </a:rPr>
              <a:t>Qotba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46083" y="6518249"/>
            <a:ext cx="15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045C75"/>
                </a:solidFill>
                <a:latin typeface="Georgia"/>
                <a:cs typeface="Georgia"/>
              </a:rPr>
              <a:t>16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64E9265-9E25-44C8-9B03-9F142ACF12EE}" type="datetime1">
              <a:rPr lang="en-US" smtClean="0"/>
              <a:t>1/15/2022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170129"/>
            <a:ext cx="8682355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SzPct val="97222"/>
              <a:buAutoNum type="arabicPeriod"/>
              <a:tabLst>
                <a:tab pos="356870" algn="l"/>
              </a:tabLst>
            </a:pPr>
            <a:r>
              <a:rPr sz="3600" spc="-5" dirty="0">
                <a:latin typeface="Times New Roman"/>
                <a:cs typeface="Times New Roman"/>
              </a:rPr>
              <a:t>“Health education is </a:t>
            </a:r>
            <a:r>
              <a:rPr sz="3600" dirty="0">
                <a:latin typeface="Times New Roman"/>
                <a:cs typeface="Times New Roman"/>
              </a:rPr>
              <a:t>generally said </a:t>
            </a:r>
            <a:r>
              <a:rPr sz="3600" spc="-5" dirty="0">
                <a:latin typeface="Times New Roman"/>
                <a:cs typeface="Times New Roman"/>
              </a:rPr>
              <a:t>to be  education related to</a:t>
            </a:r>
            <a:r>
              <a:rPr sz="3600" spc="5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health.”</a:t>
            </a:r>
            <a:endParaRPr sz="36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SzPct val="97222"/>
              <a:buAutoNum type="arabicPeriod"/>
              <a:tabLst>
                <a:tab pos="356235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WHO</a:t>
            </a:r>
            <a:r>
              <a:rPr sz="3600" spc="-5" dirty="0">
                <a:latin typeface="Times New Roman"/>
                <a:cs typeface="Times New Roman"/>
              </a:rPr>
              <a:t>- </a:t>
            </a:r>
            <a:r>
              <a:rPr sz="3600" spc="-30" dirty="0">
                <a:latin typeface="Times New Roman"/>
                <a:cs typeface="Times New Roman"/>
              </a:rPr>
              <a:t>”Teaching </a:t>
            </a:r>
            <a:r>
              <a:rPr sz="3600" dirty="0">
                <a:latin typeface="Times New Roman"/>
                <a:cs typeface="Times New Roman"/>
              </a:rPr>
              <a:t>such </a:t>
            </a:r>
            <a:r>
              <a:rPr sz="3600" spc="-5" dirty="0">
                <a:latin typeface="Times New Roman"/>
                <a:cs typeface="Times New Roman"/>
              </a:rPr>
              <a:t>qualities </a:t>
            </a:r>
            <a:r>
              <a:rPr sz="3600" dirty="0">
                <a:latin typeface="Times New Roman"/>
                <a:cs typeface="Times New Roman"/>
              </a:rPr>
              <a:t>of life </a:t>
            </a:r>
            <a:r>
              <a:rPr sz="3600" spc="-10" dirty="0">
                <a:latin typeface="Times New Roman"/>
                <a:cs typeface="Times New Roman"/>
              </a:rPr>
              <a:t>as  </a:t>
            </a:r>
            <a:r>
              <a:rPr sz="3600" dirty="0">
                <a:latin typeface="Times New Roman"/>
                <a:cs typeface="Times New Roman"/>
              </a:rPr>
              <a:t>may enable </a:t>
            </a:r>
            <a:r>
              <a:rPr sz="3600" spc="-5" dirty="0">
                <a:latin typeface="Times New Roman"/>
                <a:cs typeface="Times New Roman"/>
              </a:rPr>
              <a:t>an individual to </a:t>
            </a:r>
            <a:r>
              <a:rPr sz="3600" dirty="0">
                <a:latin typeface="Times New Roman"/>
                <a:cs typeface="Times New Roman"/>
              </a:rPr>
              <a:t>live most and  serve</a:t>
            </a:r>
            <a:r>
              <a:rPr sz="3600" spc="-5" dirty="0">
                <a:latin typeface="Times New Roman"/>
                <a:cs typeface="Times New Roman"/>
              </a:rPr>
              <a:t> best.”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SzPct val="97222"/>
              <a:buAutoNum type="arabicPeriod"/>
              <a:tabLst>
                <a:tab pos="356870" algn="l"/>
              </a:tabLst>
            </a:pPr>
            <a:r>
              <a:rPr sz="3600" b="1" dirty="0">
                <a:latin typeface="Times New Roman"/>
                <a:cs typeface="Times New Roman"/>
              </a:rPr>
              <a:t>Thomas </a:t>
            </a:r>
            <a:r>
              <a:rPr sz="3600" b="1" spc="-45" dirty="0">
                <a:latin typeface="Times New Roman"/>
                <a:cs typeface="Times New Roman"/>
              </a:rPr>
              <a:t>Wood</a:t>
            </a:r>
            <a:r>
              <a:rPr sz="3600" spc="-45" dirty="0">
                <a:latin typeface="Times New Roman"/>
                <a:cs typeface="Times New Roman"/>
              </a:rPr>
              <a:t>- </a:t>
            </a:r>
            <a:r>
              <a:rPr sz="3600" dirty="0">
                <a:latin typeface="Times New Roman"/>
                <a:cs typeface="Times New Roman"/>
              </a:rPr>
              <a:t>“Any </a:t>
            </a:r>
            <a:r>
              <a:rPr sz="3600" spc="-5" dirty="0">
                <a:latin typeface="Times New Roman"/>
                <a:cs typeface="Times New Roman"/>
              </a:rPr>
              <a:t>thing </a:t>
            </a:r>
            <a:r>
              <a:rPr sz="3600" dirty="0">
                <a:latin typeface="Times New Roman"/>
                <a:cs typeface="Times New Roman"/>
              </a:rPr>
              <a:t>that educates  any one </a:t>
            </a:r>
            <a:r>
              <a:rPr sz="3600" spc="-5" dirty="0">
                <a:latin typeface="Times New Roman"/>
                <a:cs typeface="Times New Roman"/>
              </a:rPr>
              <a:t>in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matter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health is </a:t>
            </a:r>
            <a:r>
              <a:rPr sz="3600" dirty="0">
                <a:latin typeface="Times New Roman"/>
                <a:cs typeface="Times New Roman"/>
              </a:rPr>
              <a:t>Health  education, Health </a:t>
            </a:r>
            <a:r>
              <a:rPr sz="3600" spc="-5" dirty="0">
                <a:latin typeface="Times New Roman"/>
                <a:cs typeface="Times New Roman"/>
              </a:rPr>
              <a:t>education is </a:t>
            </a:r>
            <a:r>
              <a:rPr sz="3600" dirty="0">
                <a:latin typeface="Times New Roman"/>
                <a:cs typeface="Times New Roman"/>
              </a:rPr>
              <a:t>concerned  </a:t>
            </a:r>
            <a:r>
              <a:rPr sz="3600" spc="-5" dirty="0">
                <a:latin typeface="Times New Roman"/>
                <a:cs typeface="Times New Roman"/>
              </a:rPr>
              <a:t>with the knowledge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all </a:t>
            </a:r>
            <a:r>
              <a:rPr sz="3600" dirty="0">
                <a:latin typeface="Times New Roman"/>
                <a:cs typeface="Times New Roman"/>
              </a:rPr>
              <a:t>round </a:t>
            </a:r>
            <a:r>
              <a:rPr sz="3600" spc="-5" dirty="0">
                <a:latin typeface="Times New Roman"/>
                <a:cs typeface="Times New Roman"/>
              </a:rPr>
              <a:t>health  habits.”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SzPct val="97222"/>
              <a:buAutoNum type="arabicPeriod"/>
              <a:tabLst>
                <a:tab pos="356235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Sophie</a:t>
            </a:r>
            <a:r>
              <a:rPr sz="3600" spc="-5" dirty="0">
                <a:latin typeface="Times New Roman"/>
                <a:cs typeface="Times New Roman"/>
              </a:rPr>
              <a:t>- “Health </a:t>
            </a:r>
            <a:r>
              <a:rPr sz="3600" dirty="0">
                <a:latin typeface="Times New Roman"/>
                <a:cs typeface="Times New Roman"/>
              </a:rPr>
              <a:t>education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concerned with  the </a:t>
            </a:r>
            <a:r>
              <a:rPr sz="3600" spc="-5" dirty="0">
                <a:latin typeface="Times New Roman"/>
                <a:cs typeface="Times New Roman"/>
              </a:rPr>
              <a:t>health related </a:t>
            </a:r>
            <a:r>
              <a:rPr sz="3600" dirty="0">
                <a:latin typeface="Times New Roman"/>
                <a:cs typeface="Times New Roman"/>
              </a:rPr>
              <a:t>behavior</a:t>
            </a:r>
            <a:r>
              <a:rPr sz="3600" spc="5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people.”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373928-7C87-4ED1-AA34-5A75C095C95C}" type="datetime1">
              <a:rPr lang="en-US" smtClean="0"/>
              <a:t>1/15/2022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</a:t>
            </a:fld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70100" y="470357"/>
            <a:ext cx="6004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Aim of Health</a:t>
            </a:r>
            <a:r>
              <a:rPr sz="4400" spc="-90" dirty="0"/>
              <a:t> </a:t>
            </a:r>
            <a:r>
              <a:rPr sz="4400" dirty="0"/>
              <a:t>Education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307340" y="2229738"/>
            <a:ext cx="822579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“The aim </a:t>
            </a:r>
            <a:r>
              <a:rPr sz="3200" spc="-5" dirty="0">
                <a:latin typeface="Times New Roman"/>
                <a:cs typeface="Times New Roman"/>
              </a:rPr>
              <a:t>of imparting </a:t>
            </a:r>
            <a:r>
              <a:rPr sz="3200" dirty="0">
                <a:latin typeface="Times New Roman"/>
                <a:cs typeface="Times New Roman"/>
              </a:rPr>
              <a:t>health education </a:t>
            </a:r>
            <a:r>
              <a:rPr sz="3200" spc="-15" dirty="0">
                <a:latin typeface="Times New Roman"/>
                <a:cs typeface="Times New Roman"/>
              </a:rPr>
              <a:t>to  </a:t>
            </a:r>
            <a:r>
              <a:rPr sz="3200" dirty="0">
                <a:latin typeface="Times New Roman"/>
                <a:cs typeface="Times New Roman"/>
              </a:rPr>
              <a:t>children (people)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mainly to help </a:t>
            </a:r>
            <a:r>
              <a:rPr sz="3200" spc="-5" dirty="0">
                <a:latin typeface="Times New Roman"/>
                <a:cs typeface="Times New Roman"/>
              </a:rPr>
              <a:t>them </a:t>
            </a:r>
            <a:r>
              <a:rPr sz="3200" dirty="0">
                <a:latin typeface="Times New Roman"/>
                <a:cs typeface="Times New Roman"/>
              </a:rPr>
              <a:t>develop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  sound </a:t>
            </a:r>
            <a:r>
              <a:rPr sz="3200" spc="-5" dirty="0">
                <a:latin typeface="Times New Roman"/>
                <a:cs typeface="Times New Roman"/>
              </a:rPr>
              <a:t>physique </a:t>
            </a:r>
            <a:r>
              <a:rPr sz="3200" dirty="0">
                <a:latin typeface="Times New Roman"/>
                <a:cs typeface="Times New Roman"/>
              </a:rPr>
              <a:t>and also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acquaint </a:t>
            </a:r>
            <a:r>
              <a:rPr sz="3200" spc="-5" dirty="0">
                <a:latin typeface="Times New Roman"/>
                <a:cs typeface="Times New Roman"/>
              </a:rPr>
              <a:t>(introduced)  </a:t>
            </a:r>
            <a:r>
              <a:rPr sz="3200" dirty="0">
                <a:latin typeface="Times New Roman"/>
                <a:cs typeface="Times New Roman"/>
              </a:rPr>
              <a:t>them with the laws of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health.”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E789F87-011C-4C83-91D1-69BA287CF9D3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8794" y="165557"/>
            <a:ext cx="7277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Objective of </a:t>
            </a:r>
            <a:r>
              <a:rPr sz="4400" spc="-5" dirty="0"/>
              <a:t>Health</a:t>
            </a:r>
            <a:r>
              <a:rPr sz="4400" spc="-65" dirty="0"/>
              <a:t> </a:t>
            </a:r>
            <a:r>
              <a:rPr sz="4400" dirty="0"/>
              <a:t>Education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383540" y="1084834"/>
            <a:ext cx="793940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154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1.Information related </a:t>
            </a:r>
            <a:r>
              <a:rPr sz="3600" dirty="0">
                <a:latin typeface="Times New Roman"/>
                <a:cs typeface="Times New Roman"/>
              </a:rPr>
              <a:t>to </a:t>
            </a:r>
            <a:r>
              <a:rPr sz="3600" spc="-5" dirty="0">
                <a:latin typeface="Times New Roman"/>
                <a:cs typeface="Times New Roman"/>
              </a:rPr>
              <a:t>health  2.Motivating </a:t>
            </a:r>
            <a:r>
              <a:rPr sz="3600" dirty="0">
                <a:latin typeface="Times New Roman"/>
                <a:cs typeface="Times New Roman"/>
              </a:rPr>
              <a:t>the children for </a:t>
            </a:r>
            <a:r>
              <a:rPr sz="3600" spc="-5" dirty="0">
                <a:latin typeface="Times New Roman"/>
                <a:cs typeface="Times New Roman"/>
              </a:rPr>
              <a:t>better health  </a:t>
            </a:r>
            <a:r>
              <a:rPr sz="3600" dirty="0">
                <a:latin typeface="Times New Roman"/>
                <a:cs typeface="Times New Roman"/>
              </a:rPr>
              <a:t>3.Guiding in to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action</a:t>
            </a:r>
            <a:endParaRPr sz="3600">
              <a:latin typeface="Times New Roman"/>
              <a:cs typeface="Times New Roman"/>
            </a:endParaRPr>
          </a:p>
          <a:p>
            <a:pPr marL="356235" indent="-344170">
              <a:lnSpc>
                <a:spcPct val="100000"/>
              </a:lnSpc>
              <a:spcBef>
                <a:spcPts val="5"/>
              </a:spcBef>
              <a:buSzPct val="97222"/>
              <a:buAutoNum type="arabicPeriod" startAt="4"/>
              <a:tabLst>
                <a:tab pos="356870" algn="l"/>
              </a:tabLst>
            </a:pPr>
            <a:r>
              <a:rPr sz="3600" spc="-5" dirty="0">
                <a:latin typeface="Times New Roman"/>
                <a:cs typeface="Times New Roman"/>
              </a:rPr>
              <a:t>Development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healthy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attitudes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SzPct val="97222"/>
              <a:buAutoNum type="arabicPeriod" startAt="4"/>
              <a:tabLst>
                <a:tab pos="356235" algn="l"/>
              </a:tabLst>
            </a:pPr>
            <a:r>
              <a:rPr sz="3600" spc="-130" dirty="0">
                <a:latin typeface="Times New Roman"/>
                <a:cs typeface="Times New Roman"/>
              </a:rPr>
              <a:t>To </a:t>
            </a:r>
            <a:r>
              <a:rPr sz="3600" spc="-5" dirty="0">
                <a:latin typeface="Times New Roman"/>
                <a:cs typeface="Times New Roman"/>
              </a:rPr>
              <a:t>cultivate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desirable health practices  </a:t>
            </a:r>
            <a:r>
              <a:rPr sz="3600" dirty="0">
                <a:latin typeface="Times New Roman"/>
                <a:cs typeface="Times New Roman"/>
              </a:rPr>
              <a:t>and </a:t>
            </a:r>
            <a:r>
              <a:rPr sz="3600" spc="-5" dirty="0">
                <a:latin typeface="Times New Roman"/>
                <a:cs typeface="Times New Roman"/>
              </a:rPr>
              <a:t>health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habits</a:t>
            </a:r>
            <a:endParaRPr sz="36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buSzPct val="97222"/>
              <a:buAutoNum type="arabicPeriod" startAt="4"/>
              <a:tabLst>
                <a:tab pos="356235" algn="l"/>
              </a:tabLst>
            </a:pPr>
            <a:r>
              <a:rPr sz="3600" dirty="0">
                <a:latin typeface="Times New Roman"/>
                <a:cs typeface="Times New Roman"/>
              </a:rPr>
              <a:t>Health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programmes</a:t>
            </a:r>
            <a:endParaRPr sz="3600">
              <a:latin typeface="Times New Roman"/>
              <a:cs typeface="Times New Roman"/>
            </a:endParaRPr>
          </a:p>
          <a:p>
            <a:pPr marL="355600" marR="732790" indent="-342900">
              <a:lnSpc>
                <a:spcPct val="100000"/>
              </a:lnSpc>
              <a:buSzPct val="97222"/>
              <a:buAutoNum type="arabicPeriod" startAt="4"/>
              <a:tabLst>
                <a:tab pos="356235" algn="l"/>
              </a:tabLst>
            </a:pPr>
            <a:r>
              <a:rPr sz="3600" spc="-5" dirty="0">
                <a:latin typeface="Times New Roman"/>
                <a:cs typeface="Times New Roman"/>
              </a:rPr>
              <a:t>Development </a:t>
            </a:r>
            <a:r>
              <a:rPr sz="3600" dirty="0">
                <a:latin typeface="Times New Roman"/>
                <a:cs typeface="Times New Roman"/>
              </a:rPr>
              <a:t>of physical, </a:t>
            </a:r>
            <a:r>
              <a:rPr sz="3600" spc="-5" dirty="0">
                <a:latin typeface="Times New Roman"/>
                <a:cs typeface="Times New Roman"/>
              </a:rPr>
              <a:t>mental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  </a:t>
            </a:r>
            <a:r>
              <a:rPr sz="3600" spc="-5" dirty="0">
                <a:latin typeface="Times New Roman"/>
                <a:cs typeface="Times New Roman"/>
              </a:rPr>
              <a:t>emotional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health</a:t>
            </a:r>
            <a:endParaRPr sz="36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5"/>
              </a:spcBef>
              <a:buSzPct val="97222"/>
              <a:buAutoNum type="arabicPeriod" startAt="4"/>
              <a:tabLst>
                <a:tab pos="356235" algn="l"/>
              </a:tabLst>
            </a:pPr>
            <a:r>
              <a:rPr sz="3600" dirty="0">
                <a:latin typeface="Times New Roman"/>
                <a:cs typeface="Times New Roman"/>
              </a:rPr>
              <a:t>Provide </a:t>
            </a:r>
            <a:r>
              <a:rPr sz="3600" spc="-5" dirty="0">
                <a:latin typeface="Times New Roman"/>
                <a:cs typeface="Times New Roman"/>
              </a:rPr>
              <a:t>healthful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environment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8C473CC-CE56-4976-B342-6AE27FE62734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</a:t>
            </a:fld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84298" y="1775536"/>
            <a:ext cx="41490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175" dirty="0"/>
              <a:t>UNIT-</a:t>
            </a:r>
            <a:r>
              <a:rPr sz="9600" spc="-90" dirty="0"/>
              <a:t> </a:t>
            </a:r>
            <a:r>
              <a:rPr sz="9600" spc="-5" dirty="0"/>
              <a:t>I</a:t>
            </a:r>
            <a:endParaRPr sz="96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E8E6634-DD2A-4CE7-874E-9124C1F05593}" type="datetime1">
              <a:rPr lang="en-US" smtClean="0"/>
              <a:t>1/15/2022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Sravan</a:t>
            </a:r>
            <a:r>
              <a:rPr lang="en-IN" dirty="0" smtClean="0"/>
              <a:t> Yadav, Assistant Professor, CSJMU Kanpur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7736" y="604773"/>
            <a:ext cx="8284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Guiding the </a:t>
            </a:r>
            <a:r>
              <a:rPr sz="3600" dirty="0"/>
              <a:t>action (Information </a:t>
            </a:r>
            <a:r>
              <a:rPr sz="3600" spc="-10" dirty="0"/>
              <a:t>related</a:t>
            </a:r>
            <a:r>
              <a:rPr sz="3600" spc="-45" dirty="0"/>
              <a:t> </a:t>
            </a:r>
            <a:r>
              <a:rPr sz="3600" dirty="0"/>
              <a:t>to</a:t>
            </a:r>
            <a:endParaRPr sz="3600"/>
          </a:p>
          <a:p>
            <a:pPr marL="346075" algn="ctr">
              <a:lnSpc>
                <a:spcPct val="100000"/>
              </a:lnSpc>
            </a:pPr>
            <a:r>
              <a:rPr sz="3600" spc="-5" dirty="0"/>
              <a:t>health)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383540" y="1703958"/>
            <a:ext cx="837882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05"/>
              </a:spcBef>
              <a:buAutoNum type="romanUcPeriod"/>
              <a:tabLst>
                <a:tab pos="384810" algn="l"/>
              </a:tabLst>
            </a:pPr>
            <a:r>
              <a:rPr sz="3200" dirty="0">
                <a:latin typeface="Times New Roman"/>
                <a:cs typeface="Times New Roman"/>
              </a:rPr>
              <a:t>Regarding human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biology</a:t>
            </a:r>
            <a:endParaRPr sz="3200">
              <a:latin typeface="Times New Roman"/>
              <a:cs typeface="Times New Roman"/>
            </a:endParaRPr>
          </a:p>
          <a:p>
            <a:pPr marL="518795" indent="-506730">
              <a:lnSpc>
                <a:spcPct val="100000"/>
              </a:lnSpc>
              <a:buAutoNum type="romanUcPeriod"/>
              <a:tabLst>
                <a:tab pos="519430" algn="l"/>
                <a:tab pos="5053330" algn="l"/>
              </a:tabLst>
            </a:pPr>
            <a:r>
              <a:rPr sz="3200" dirty="0">
                <a:latin typeface="Times New Roman"/>
                <a:cs typeface="Times New Roman"/>
              </a:rPr>
              <a:t>Food,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water,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shelter	III- First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aid</a:t>
            </a:r>
            <a:endParaRPr sz="3200">
              <a:latin typeface="Times New Roman"/>
              <a:cs typeface="Times New Roman"/>
            </a:endParaRPr>
          </a:p>
          <a:p>
            <a:pPr marL="12700" marR="78105">
              <a:lnSpc>
                <a:spcPct val="100000"/>
              </a:lnSpc>
            </a:pPr>
            <a:r>
              <a:rPr sz="3200" spc="-95" dirty="0">
                <a:latin typeface="Times New Roman"/>
                <a:cs typeface="Times New Roman"/>
              </a:rPr>
              <a:t>IV- </a:t>
            </a:r>
            <a:r>
              <a:rPr sz="3200" dirty="0">
                <a:latin typeface="Times New Roman"/>
                <a:cs typeface="Times New Roman"/>
              </a:rPr>
              <a:t>Disease, their causes, prevention and treatment  </a:t>
            </a:r>
            <a:r>
              <a:rPr sz="3200" spc="-145" dirty="0">
                <a:latin typeface="Times New Roman"/>
                <a:cs typeface="Times New Roman"/>
              </a:rPr>
              <a:t>V- </a:t>
            </a:r>
            <a:r>
              <a:rPr sz="3200" dirty="0">
                <a:latin typeface="Times New Roman"/>
                <a:cs typeface="Times New Roman"/>
              </a:rPr>
              <a:t>Personnel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community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hygiene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tabLst>
                <a:tab pos="733425" algn="l"/>
                <a:tab pos="2039620" algn="l"/>
                <a:tab pos="4554855" algn="l"/>
                <a:tab pos="5411470" algn="l"/>
                <a:tab pos="6470650" algn="l"/>
                <a:tab pos="7212965" algn="l"/>
              </a:tabLst>
            </a:pPr>
            <a:r>
              <a:rPr sz="3200" dirty="0">
                <a:latin typeface="Times New Roman"/>
                <a:cs typeface="Times New Roman"/>
              </a:rPr>
              <a:t>VI-	F</a:t>
            </a:r>
            <a:r>
              <a:rPr sz="3200" spc="-1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m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ly	pla</a:t>
            </a:r>
            <a:r>
              <a:rPr sz="3200" spc="-1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ng	VI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-	</a:t>
            </a:r>
            <a:r>
              <a:rPr sz="3200" spc="-20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hi</a:t>
            </a:r>
            <a:r>
              <a:rPr sz="3200" spc="-1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d	</a:t>
            </a:r>
            <a:r>
              <a:rPr sz="3200" spc="-10" dirty="0">
                <a:latin typeface="Times New Roman"/>
                <a:cs typeface="Times New Roman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d	</a:t>
            </a:r>
            <a:r>
              <a:rPr sz="3200" spc="-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other  care</a:t>
            </a:r>
            <a:endParaRPr sz="3200">
              <a:latin typeface="Times New Roman"/>
              <a:cs typeface="Times New Roman"/>
            </a:endParaRPr>
          </a:p>
          <a:p>
            <a:pPr marL="10668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VIII- Nutrition, sleep, rest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exercise</a:t>
            </a:r>
            <a:endParaRPr sz="32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tabLst>
                <a:tab pos="856615" algn="l"/>
                <a:tab pos="2355215" algn="l"/>
                <a:tab pos="4181475" algn="l"/>
                <a:tab pos="5589270" algn="l"/>
                <a:tab pos="7369809" algn="l"/>
              </a:tabLst>
            </a:pPr>
            <a:r>
              <a:rPr sz="3200" dirty="0">
                <a:latin typeface="Times New Roman"/>
                <a:cs typeface="Times New Roman"/>
              </a:rPr>
              <a:t>IX- </a:t>
            </a:r>
            <a:r>
              <a:rPr sz="3200" spc="-10" dirty="0">
                <a:latin typeface="Times New Roman"/>
                <a:cs typeface="Times New Roman"/>
              </a:rPr>
              <a:t>Effect </a:t>
            </a:r>
            <a:r>
              <a:rPr sz="3200" dirty="0">
                <a:latin typeface="Times New Roman"/>
                <a:cs typeface="Times New Roman"/>
              </a:rPr>
              <a:t>of alcohol, tobacco, smoking and drugs  X-	He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lth	ser</a:t>
            </a:r>
            <a:r>
              <a:rPr sz="3200" spc="-10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ice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,	health	po</a:t>
            </a:r>
            <a:r>
              <a:rPr sz="3200" spc="-2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icies,	health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insurance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EFABD98-B704-46A0-85B5-8FF0173E788B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5555" marR="5080" indent="-1253490">
              <a:lnSpc>
                <a:spcPct val="100000"/>
              </a:lnSpc>
              <a:spcBef>
                <a:spcPts val="100"/>
              </a:spcBef>
              <a:tabLst>
                <a:tab pos="3432810" algn="l"/>
              </a:tabLst>
            </a:pPr>
            <a:r>
              <a:rPr sz="4800" spc="-5" dirty="0"/>
              <a:t>Principles of	Health  Education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804028" y="1356170"/>
            <a:ext cx="4091304" cy="32086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65"/>
              </a:spcBef>
              <a:buAutoNum type="arabicPeriod" startAt="7"/>
              <a:tabLst>
                <a:tab pos="470534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Learning </a:t>
            </a:r>
            <a:r>
              <a:rPr sz="3600" b="1" dirty="0">
                <a:latin typeface="Times New Roman"/>
                <a:cs typeface="Times New Roman"/>
              </a:rPr>
              <a:t>by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doing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AutoNum type="arabicPeriod" startAt="7"/>
              <a:tabLst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Soil, seed, sower</a:t>
            </a:r>
            <a:endParaRPr sz="3600">
              <a:latin typeface="Times New Roman"/>
              <a:cs typeface="Times New Roman"/>
            </a:endParaRPr>
          </a:p>
          <a:p>
            <a:pPr marL="287020" marR="1058545" indent="-274320">
              <a:lnSpc>
                <a:spcPct val="100000"/>
              </a:lnSpc>
              <a:spcBef>
                <a:spcPts val="865"/>
              </a:spcBef>
              <a:buAutoNum type="arabicPeriod" startAt="7"/>
              <a:tabLst>
                <a:tab pos="470534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Good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human  </a:t>
            </a:r>
            <a:r>
              <a:rPr sz="3600" b="1" spc="-15" dirty="0">
                <a:latin typeface="Times New Roman"/>
                <a:cs typeface="Times New Roman"/>
              </a:rPr>
              <a:t>relation</a:t>
            </a:r>
            <a:endParaRPr sz="3600">
              <a:latin typeface="Times New Roman"/>
              <a:cs typeface="Times New Roman"/>
            </a:endParaRPr>
          </a:p>
          <a:p>
            <a:pPr marL="698500" indent="-685800">
              <a:lnSpc>
                <a:spcPct val="100000"/>
              </a:lnSpc>
              <a:spcBef>
                <a:spcPts val="865"/>
              </a:spcBef>
              <a:buAutoNum type="arabicPeriod" startAt="7"/>
              <a:tabLst>
                <a:tab pos="698500" algn="l"/>
              </a:tabLst>
            </a:pPr>
            <a:r>
              <a:rPr sz="3600" b="1" dirty="0">
                <a:latin typeface="Times New Roman"/>
                <a:cs typeface="Times New Roman"/>
              </a:rPr>
              <a:t>Leaders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" y="1341844"/>
            <a:ext cx="4173854" cy="563562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53085" indent="-515620">
              <a:lnSpc>
                <a:spcPct val="100000"/>
              </a:lnSpc>
              <a:spcBef>
                <a:spcPts val="1060"/>
              </a:spcBef>
              <a:buClr>
                <a:srgbClr val="0AD0D9"/>
              </a:buClr>
              <a:buSzPct val="95000"/>
              <a:buAutoNum type="arabicPeriod"/>
              <a:tabLst>
                <a:tab pos="553720" algn="l"/>
              </a:tabLst>
            </a:pPr>
            <a:r>
              <a:rPr sz="4000" b="1" spc="-10" dirty="0">
                <a:latin typeface="Times New Roman"/>
                <a:cs typeface="Times New Roman"/>
              </a:rPr>
              <a:t>Interest</a:t>
            </a:r>
            <a:endParaRPr sz="4000">
              <a:latin typeface="Times New Roman"/>
              <a:cs typeface="Times New Roman"/>
            </a:endParaRPr>
          </a:p>
          <a:p>
            <a:pPr marL="553085" indent="-515620">
              <a:lnSpc>
                <a:spcPct val="100000"/>
              </a:lnSpc>
              <a:spcBef>
                <a:spcPts val="960"/>
              </a:spcBef>
              <a:buClr>
                <a:srgbClr val="0AD0D9"/>
              </a:buClr>
              <a:buSzPct val="95000"/>
              <a:buAutoNum type="arabicPeriod"/>
              <a:tabLst>
                <a:tab pos="55372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Participation</a:t>
            </a:r>
            <a:endParaRPr sz="4000">
              <a:latin typeface="Times New Roman"/>
              <a:cs typeface="Times New Roman"/>
            </a:endParaRPr>
          </a:p>
          <a:p>
            <a:pPr marL="553085" marR="1481455" indent="-515620">
              <a:lnSpc>
                <a:spcPct val="100000"/>
              </a:lnSpc>
              <a:spcBef>
                <a:spcPts val="965"/>
              </a:spcBef>
              <a:buClr>
                <a:srgbClr val="0AD0D9"/>
              </a:buClr>
              <a:buSzPct val="95000"/>
              <a:buAutoNum type="arabicPeriod"/>
              <a:tabLst>
                <a:tab pos="55372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Known</a:t>
            </a:r>
            <a:r>
              <a:rPr sz="4000" b="1" spc="-7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to  unknown</a:t>
            </a:r>
            <a:endParaRPr sz="4000">
              <a:latin typeface="Times New Roman"/>
              <a:cs typeface="Times New Roman"/>
            </a:endParaRPr>
          </a:p>
          <a:p>
            <a:pPr marL="553085" marR="30480" indent="-515620">
              <a:lnSpc>
                <a:spcPct val="100000"/>
              </a:lnSpc>
              <a:spcBef>
                <a:spcPts val="960"/>
              </a:spcBef>
              <a:buClr>
                <a:srgbClr val="0AD0D9"/>
              </a:buClr>
              <a:buSzPct val="95000"/>
              <a:buAutoNum type="arabicPeriod"/>
              <a:tabLst>
                <a:tab pos="553720" algn="l"/>
              </a:tabLst>
            </a:pPr>
            <a:r>
              <a:rPr sz="4000" b="1" spc="-10" dirty="0">
                <a:latin typeface="Times New Roman"/>
                <a:cs typeface="Times New Roman"/>
              </a:rPr>
              <a:t>Comprehension  </a:t>
            </a:r>
            <a:r>
              <a:rPr sz="4000" b="1" spc="-5" dirty="0">
                <a:latin typeface="Times New Roman"/>
                <a:cs typeface="Times New Roman"/>
              </a:rPr>
              <a:t>(Understandin</a:t>
            </a:r>
            <a:r>
              <a:rPr sz="4000" b="1" spc="5" dirty="0">
                <a:latin typeface="Times New Roman"/>
                <a:cs typeface="Times New Roman"/>
              </a:rPr>
              <a:t>g</a:t>
            </a:r>
            <a:r>
              <a:rPr sz="4000" b="1" spc="-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  <a:p>
            <a:pPr marL="553085" indent="-515620">
              <a:lnSpc>
                <a:spcPct val="100000"/>
              </a:lnSpc>
              <a:spcBef>
                <a:spcPts val="965"/>
              </a:spcBef>
              <a:buClr>
                <a:srgbClr val="0AD0D9"/>
              </a:buClr>
              <a:buSzPct val="95000"/>
              <a:buAutoNum type="arabicPeriod"/>
              <a:tabLst>
                <a:tab pos="553720" algn="l"/>
              </a:tabLst>
            </a:pPr>
            <a:r>
              <a:rPr sz="4000" b="1" spc="-10" dirty="0">
                <a:latin typeface="Times New Roman"/>
                <a:cs typeface="Times New Roman"/>
              </a:rPr>
              <a:t>Reinforcement</a:t>
            </a:r>
            <a:endParaRPr sz="4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60"/>
              </a:spcBef>
            </a:pPr>
            <a:r>
              <a:rPr sz="3800" b="1" spc="-825" dirty="0">
                <a:solidFill>
                  <a:srgbClr val="0AD0D9"/>
                </a:solidFill>
                <a:latin typeface="Times New Roman"/>
                <a:cs typeface="Times New Roman"/>
              </a:rPr>
              <a:t>6</a:t>
            </a:r>
            <a:r>
              <a:rPr sz="2700" spc="-112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2</a:t>
            </a:r>
            <a:r>
              <a:rPr sz="3800" b="1" spc="-880" dirty="0">
                <a:solidFill>
                  <a:srgbClr val="0AD0D9"/>
                </a:solidFill>
                <a:latin typeface="Times New Roman"/>
                <a:cs typeface="Times New Roman"/>
              </a:rPr>
              <a:t>.</a:t>
            </a:r>
            <a:r>
              <a:rPr sz="2700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6/</a:t>
            </a:r>
            <a:r>
              <a:rPr sz="2700" spc="-337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0</a:t>
            </a:r>
            <a:r>
              <a:rPr sz="4000" b="1" spc="-3554" dirty="0">
                <a:latin typeface="Times New Roman"/>
                <a:cs typeface="Times New Roman"/>
              </a:rPr>
              <a:t>M</a:t>
            </a:r>
            <a:r>
              <a:rPr sz="2700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7</a:t>
            </a:r>
            <a:r>
              <a:rPr sz="2700" spc="7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/</a:t>
            </a:r>
            <a:r>
              <a:rPr sz="2700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20</a:t>
            </a:r>
            <a:r>
              <a:rPr sz="2700" spc="-839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1</a:t>
            </a:r>
            <a:r>
              <a:rPr sz="4000" b="1" spc="-1450" dirty="0">
                <a:latin typeface="Times New Roman"/>
                <a:cs typeface="Times New Roman"/>
              </a:rPr>
              <a:t>o</a:t>
            </a:r>
            <a:r>
              <a:rPr sz="2700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7</a:t>
            </a:r>
            <a:r>
              <a:rPr sz="2700" spc="135" baseline="46296" dirty="0">
                <a:solidFill>
                  <a:srgbClr val="045C75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ti</a:t>
            </a:r>
            <a:r>
              <a:rPr sz="4000" b="1" spc="5" dirty="0">
                <a:latin typeface="Times New Roman"/>
                <a:cs typeface="Times New Roman"/>
              </a:rPr>
              <a:t>v</a:t>
            </a:r>
            <a:r>
              <a:rPr sz="4000" b="1" spc="-5" dirty="0">
                <a:latin typeface="Times New Roman"/>
                <a:cs typeface="Times New Roman"/>
              </a:rPr>
              <a:t>at</a:t>
            </a:r>
            <a:r>
              <a:rPr sz="4000" b="1" dirty="0">
                <a:latin typeface="Times New Roman"/>
                <a:cs typeface="Times New Roman"/>
              </a:rPr>
              <a:t>i</a:t>
            </a:r>
            <a:r>
              <a:rPr sz="4000" b="1" spc="-5" dirty="0">
                <a:latin typeface="Times New Roman"/>
                <a:cs typeface="Times New Roman"/>
              </a:rPr>
              <a:t>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817988A-0523-4B1C-810F-22F9A6D4417F}" type="datetime1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2342" y="165557"/>
            <a:ext cx="6967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Concept of </a:t>
            </a:r>
            <a:r>
              <a:rPr sz="4400" spc="-5" dirty="0"/>
              <a:t>Health</a:t>
            </a:r>
            <a:r>
              <a:rPr sz="4400" spc="-60" dirty="0"/>
              <a:t> </a:t>
            </a:r>
            <a:r>
              <a:rPr sz="4400" dirty="0"/>
              <a:t>Education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231140" y="933957"/>
            <a:ext cx="8684260" cy="5879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Biomedical </a:t>
            </a:r>
            <a:r>
              <a:rPr sz="3200" b="1" spc="-5" dirty="0">
                <a:latin typeface="Times New Roman"/>
                <a:cs typeface="Times New Roman"/>
              </a:rPr>
              <a:t>Concept</a:t>
            </a:r>
            <a:r>
              <a:rPr sz="3200" spc="-5" dirty="0">
                <a:latin typeface="Times New Roman"/>
                <a:cs typeface="Times New Roman"/>
              </a:rPr>
              <a:t>- </a:t>
            </a:r>
            <a:r>
              <a:rPr sz="3200" dirty="0">
                <a:latin typeface="Times New Roman"/>
                <a:cs typeface="Times New Roman"/>
              </a:rPr>
              <a:t>Absence of disease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the  body was considered as the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health.</a:t>
            </a:r>
            <a:endParaRPr sz="3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Times New Roman"/>
              <a:buAutoNum type="arabicPeriod"/>
              <a:tabLst>
                <a:tab pos="457834" algn="l"/>
              </a:tabLst>
            </a:pPr>
            <a:r>
              <a:rPr dirty="0"/>
              <a:t>	</a:t>
            </a:r>
            <a:r>
              <a:rPr sz="3200" b="1" spc="-5" dirty="0">
                <a:latin typeface="Times New Roman"/>
                <a:cs typeface="Times New Roman"/>
              </a:rPr>
              <a:t>Physical Concept</a:t>
            </a:r>
            <a:r>
              <a:rPr sz="3200" spc="-5" dirty="0">
                <a:latin typeface="Times New Roman"/>
                <a:cs typeface="Times New Roman"/>
              </a:rPr>
              <a:t>- </a:t>
            </a:r>
            <a:r>
              <a:rPr sz="3200" dirty="0">
                <a:latin typeface="Times New Roman"/>
                <a:cs typeface="Times New Roman"/>
              </a:rPr>
              <a:t>The individual </a:t>
            </a:r>
            <a:r>
              <a:rPr sz="3200" spc="-5" dirty="0">
                <a:latin typeface="Times New Roman"/>
                <a:cs typeface="Times New Roman"/>
              </a:rPr>
              <a:t>who is  </a:t>
            </a:r>
            <a:r>
              <a:rPr sz="3200" dirty="0">
                <a:latin typeface="Times New Roman"/>
                <a:cs typeface="Times New Roman"/>
              </a:rPr>
              <a:t>physically fit or the </a:t>
            </a:r>
            <a:r>
              <a:rPr sz="3200" spc="-5" dirty="0">
                <a:latin typeface="Times New Roman"/>
                <a:cs typeface="Times New Roman"/>
              </a:rPr>
              <a:t>individual </a:t>
            </a:r>
            <a:r>
              <a:rPr sz="3200" dirty="0">
                <a:latin typeface="Times New Roman"/>
                <a:cs typeface="Times New Roman"/>
              </a:rPr>
              <a:t>possessing </a:t>
            </a:r>
            <a:r>
              <a:rPr sz="3200" spc="-10" dirty="0">
                <a:latin typeface="Times New Roman"/>
                <a:cs typeface="Times New Roman"/>
              </a:rPr>
              <a:t>good  </a:t>
            </a:r>
            <a:r>
              <a:rPr sz="3200" dirty="0">
                <a:latin typeface="Times New Roman"/>
                <a:cs typeface="Times New Roman"/>
              </a:rPr>
              <a:t>physique considered as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healthy.</a:t>
            </a:r>
            <a:endParaRPr sz="32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Psychological Concept</a:t>
            </a:r>
            <a:r>
              <a:rPr sz="3200" spc="-5" dirty="0">
                <a:latin typeface="Times New Roman"/>
                <a:cs typeface="Times New Roman"/>
              </a:rPr>
              <a:t>-The </a:t>
            </a:r>
            <a:r>
              <a:rPr sz="3200" dirty="0">
                <a:latin typeface="Times New Roman"/>
                <a:cs typeface="Times New Roman"/>
              </a:rPr>
              <a:t>individual </a:t>
            </a:r>
            <a:r>
              <a:rPr sz="3200" spc="-5" dirty="0">
                <a:latin typeface="Times New Roman"/>
                <a:cs typeface="Times New Roman"/>
              </a:rPr>
              <a:t>having </a:t>
            </a:r>
            <a:r>
              <a:rPr sz="3200" dirty="0">
                <a:latin typeface="Times New Roman"/>
                <a:cs typeface="Times New Roman"/>
              </a:rPr>
              <a:t>all  mental </a:t>
            </a:r>
            <a:r>
              <a:rPr sz="3200" spc="-5" dirty="0">
                <a:latin typeface="Times New Roman"/>
                <a:cs typeface="Times New Roman"/>
              </a:rPr>
              <a:t>facilities </a:t>
            </a:r>
            <a:r>
              <a:rPr sz="3200" dirty="0">
                <a:latin typeface="Times New Roman"/>
                <a:cs typeface="Times New Roman"/>
              </a:rPr>
              <a:t>developed was considered </a:t>
            </a:r>
            <a:r>
              <a:rPr sz="3200" spc="-10" dirty="0">
                <a:latin typeface="Times New Roman"/>
                <a:cs typeface="Times New Roman"/>
              </a:rPr>
              <a:t>as  </a:t>
            </a:r>
            <a:r>
              <a:rPr sz="3200" spc="-25" dirty="0">
                <a:latin typeface="Times New Roman"/>
                <a:cs typeface="Times New Roman"/>
              </a:rPr>
              <a:t>healthy.</a:t>
            </a:r>
            <a:endParaRPr sz="3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Sociological </a:t>
            </a:r>
            <a:r>
              <a:rPr sz="3200" b="1" spc="-5" dirty="0">
                <a:latin typeface="Times New Roman"/>
                <a:cs typeface="Times New Roman"/>
              </a:rPr>
              <a:t>Concept-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individual </a:t>
            </a:r>
            <a:r>
              <a:rPr sz="3200" dirty="0">
                <a:latin typeface="Times New Roman"/>
                <a:cs typeface="Times New Roman"/>
              </a:rPr>
              <a:t>who  possess social qualities, </a:t>
            </a:r>
            <a:r>
              <a:rPr sz="3200" spc="-5" dirty="0">
                <a:latin typeface="Times New Roman"/>
                <a:cs typeface="Times New Roman"/>
              </a:rPr>
              <a:t>adjust </a:t>
            </a:r>
            <a:r>
              <a:rPr sz="3200" dirty="0">
                <a:latin typeface="Times New Roman"/>
                <a:cs typeface="Times New Roman"/>
              </a:rPr>
              <a:t>well </a:t>
            </a:r>
            <a:r>
              <a:rPr sz="3200" spc="-10" dirty="0">
                <a:latin typeface="Times New Roman"/>
                <a:cs typeface="Times New Roman"/>
              </a:rPr>
              <a:t>in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-25" dirty="0">
                <a:latin typeface="Times New Roman"/>
                <a:cs typeface="Times New Roman"/>
              </a:rPr>
              <a:t>society,  </a:t>
            </a:r>
            <a:r>
              <a:rPr sz="3200" dirty="0">
                <a:latin typeface="Times New Roman"/>
                <a:cs typeface="Times New Roman"/>
              </a:rPr>
              <a:t>he </a:t>
            </a:r>
            <a:r>
              <a:rPr sz="3200" spc="-5" dirty="0">
                <a:latin typeface="Times New Roman"/>
                <a:cs typeface="Times New Roman"/>
              </a:rPr>
              <a:t>is liked </a:t>
            </a:r>
            <a:r>
              <a:rPr sz="3200" dirty="0">
                <a:latin typeface="Times New Roman"/>
                <a:cs typeface="Times New Roman"/>
              </a:rPr>
              <a:t>by </a:t>
            </a:r>
            <a:r>
              <a:rPr sz="3200" spc="-5" dirty="0">
                <a:latin typeface="Times New Roman"/>
                <a:cs typeface="Times New Roman"/>
              </a:rPr>
              <a:t>people </a:t>
            </a:r>
            <a:r>
              <a:rPr sz="3200" dirty="0">
                <a:latin typeface="Times New Roman"/>
                <a:cs typeface="Times New Roman"/>
              </a:rPr>
              <a:t>and he also likes people </a:t>
            </a:r>
            <a:r>
              <a:rPr sz="3200" spc="-15" dirty="0">
                <a:latin typeface="Times New Roman"/>
                <a:cs typeface="Times New Roman"/>
              </a:rPr>
              <a:t>is </a:t>
            </a:r>
            <a:r>
              <a:rPr sz="3200" spc="7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considered as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healthy.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8621151-42FF-48D5-BEEE-68939D2FA01F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398729"/>
            <a:ext cx="8456295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 startAt="5"/>
              <a:tabLst>
                <a:tab pos="51308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Modern </a:t>
            </a:r>
            <a:r>
              <a:rPr sz="3600" b="1" dirty="0">
                <a:latin typeface="Times New Roman"/>
                <a:cs typeface="Times New Roman"/>
              </a:rPr>
              <a:t>Concept by </a:t>
            </a:r>
            <a:r>
              <a:rPr sz="3600" b="1" spc="-5" dirty="0">
                <a:latin typeface="Times New Roman"/>
                <a:cs typeface="Times New Roman"/>
              </a:rPr>
              <a:t>J. </a:t>
            </a:r>
            <a:r>
              <a:rPr sz="3600" b="1" spc="-175" dirty="0">
                <a:latin typeface="Times New Roman"/>
                <a:cs typeface="Times New Roman"/>
              </a:rPr>
              <a:t>F. </a:t>
            </a:r>
            <a:r>
              <a:rPr sz="3600" b="1" spc="-10" dirty="0">
                <a:latin typeface="Times New Roman"/>
                <a:cs typeface="Times New Roman"/>
              </a:rPr>
              <a:t>Williams- </a:t>
            </a:r>
            <a:r>
              <a:rPr sz="3600" dirty="0">
                <a:latin typeface="Times New Roman"/>
                <a:cs typeface="Times New Roman"/>
              </a:rPr>
              <a:t>The  </a:t>
            </a:r>
            <a:r>
              <a:rPr sz="3600" spc="-5" dirty="0">
                <a:latin typeface="Times New Roman"/>
                <a:cs typeface="Times New Roman"/>
              </a:rPr>
              <a:t>health </a:t>
            </a:r>
            <a:r>
              <a:rPr sz="3600" dirty="0">
                <a:latin typeface="Times New Roman"/>
                <a:cs typeface="Times New Roman"/>
              </a:rPr>
              <a:t>is the ability of </a:t>
            </a:r>
            <a:r>
              <a:rPr sz="3600" spc="-5" dirty="0">
                <a:latin typeface="Times New Roman"/>
                <a:cs typeface="Times New Roman"/>
              </a:rPr>
              <a:t>an </a:t>
            </a:r>
            <a:r>
              <a:rPr sz="3600" dirty="0">
                <a:latin typeface="Times New Roman"/>
                <a:cs typeface="Times New Roman"/>
              </a:rPr>
              <a:t>individual </a:t>
            </a:r>
            <a:r>
              <a:rPr sz="3600" spc="-5" dirty="0">
                <a:latin typeface="Times New Roman"/>
                <a:cs typeface="Times New Roman"/>
              </a:rPr>
              <a:t>to </a:t>
            </a:r>
            <a:r>
              <a:rPr sz="3600" dirty="0">
                <a:latin typeface="Times New Roman"/>
                <a:cs typeface="Times New Roman"/>
              </a:rPr>
              <a:t>live  most and serve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best.</a:t>
            </a:r>
            <a:endParaRPr sz="36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5"/>
              <a:tabLst>
                <a:tab pos="556895" algn="l"/>
              </a:tabLst>
            </a:pPr>
            <a:r>
              <a:rPr sz="3600" b="1" dirty="0">
                <a:latin typeface="Times New Roman"/>
                <a:cs typeface="Times New Roman"/>
              </a:rPr>
              <a:t>The WHO </a:t>
            </a:r>
            <a:r>
              <a:rPr sz="3600" b="1" spc="-5" dirty="0">
                <a:latin typeface="Times New Roman"/>
                <a:cs typeface="Times New Roman"/>
              </a:rPr>
              <a:t>defined </a:t>
            </a:r>
            <a:r>
              <a:rPr sz="3600" spc="-5" dirty="0">
                <a:latin typeface="Times New Roman"/>
                <a:cs typeface="Times New Roman"/>
              </a:rPr>
              <a:t>health in its </a:t>
            </a:r>
            <a:r>
              <a:rPr sz="3600" dirty="0">
                <a:latin typeface="Times New Roman"/>
                <a:cs typeface="Times New Roman"/>
              </a:rPr>
              <a:t>broader  </a:t>
            </a:r>
            <a:r>
              <a:rPr sz="3600" spc="-5" dirty="0">
                <a:latin typeface="Times New Roman"/>
                <a:cs typeface="Times New Roman"/>
              </a:rPr>
              <a:t>sense in </a:t>
            </a:r>
            <a:r>
              <a:rPr sz="3600" dirty="0">
                <a:latin typeface="Times New Roman"/>
                <a:cs typeface="Times New Roman"/>
              </a:rPr>
              <a:t>1946 </a:t>
            </a:r>
            <a:r>
              <a:rPr sz="3600" spc="-5" dirty="0">
                <a:latin typeface="Times New Roman"/>
                <a:cs typeface="Times New Roman"/>
              </a:rPr>
              <a:t>as “a </a:t>
            </a:r>
            <a:r>
              <a:rPr sz="3600" dirty="0">
                <a:latin typeface="Times New Roman"/>
                <a:cs typeface="Times New Roman"/>
              </a:rPr>
              <a:t>state of </a:t>
            </a:r>
            <a:r>
              <a:rPr sz="3600" spc="-5" dirty="0">
                <a:latin typeface="Times New Roman"/>
                <a:cs typeface="Times New Roman"/>
              </a:rPr>
              <a:t>complete  </a:t>
            </a:r>
            <a:r>
              <a:rPr sz="3600" dirty="0">
                <a:latin typeface="Times New Roman"/>
                <a:cs typeface="Times New Roman"/>
              </a:rPr>
              <a:t>physical, mental, and social wellbeing and  not merely the absence of </a:t>
            </a:r>
            <a:r>
              <a:rPr sz="3600" spc="-5" dirty="0">
                <a:latin typeface="Times New Roman"/>
                <a:cs typeface="Times New Roman"/>
              </a:rPr>
              <a:t>disease </a:t>
            </a:r>
            <a:r>
              <a:rPr sz="3600" dirty="0">
                <a:latin typeface="Times New Roman"/>
                <a:cs typeface="Times New Roman"/>
              </a:rPr>
              <a:t>or  </a:t>
            </a:r>
            <a:r>
              <a:rPr sz="3600" spc="-25" dirty="0">
                <a:latin typeface="Times New Roman"/>
                <a:cs typeface="Times New Roman"/>
              </a:rPr>
              <a:t>infirmity.”</a:t>
            </a:r>
            <a:endParaRPr sz="36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5"/>
              <a:tabLst>
                <a:tab pos="568960" algn="l"/>
              </a:tabLst>
            </a:pPr>
            <a:r>
              <a:rPr sz="3600" b="1" dirty="0">
                <a:latin typeface="Times New Roman"/>
                <a:cs typeface="Times New Roman"/>
              </a:rPr>
              <a:t>Saracchi </a:t>
            </a:r>
            <a:r>
              <a:rPr sz="3600" b="1" spc="-5" dirty="0">
                <a:latin typeface="Times New Roman"/>
                <a:cs typeface="Times New Roman"/>
              </a:rPr>
              <a:t>defines health </a:t>
            </a:r>
            <a:r>
              <a:rPr sz="3600" spc="-5" dirty="0">
                <a:latin typeface="Times New Roman"/>
                <a:cs typeface="Times New Roman"/>
              </a:rPr>
              <a:t>“a </a:t>
            </a:r>
            <a:r>
              <a:rPr sz="3600" dirty="0">
                <a:latin typeface="Times New Roman"/>
                <a:cs typeface="Times New Roman"/>
              </a:rPr>
              <a:t>condition of  </a:t>
            </a:r>
            <a:r>
              <a:rPr sz="3600" spc="-5" dirty="0">
                <a:latin typeface="Times New Roman"/>
                <a:cs typeface="Times New Roman"/>
              </a:rPr>
              <a:t>wellbeing </a:t>
            </a:r>
            <a:r>
              <a:rPr sz="3600" dirty="0">
                <a:latin typeface="Times New Roman"/>
                <a:cs typeface="Times New Roman"/>
              </a:rPr>
              <a:t>free </a:t>
            </a:r>
            <a:r>
              <a:rPr sz="3600" spc="-5" dirty="0">
                <a:latin typeface="Times New Roman"/>
                <a:cs typeface="Times New Roman"/>
              </a:rPr>
              <a:t>of </a:t>
            </a:r>
            <a:r>
              <a:rPr sz="3600" dirty="0">
                <a:latin typeface="Times New Roman"/>
                <a:cs typeface="Times New Roman"/>
              </a:rPr>
              <a:t>disease </a:t>
            </a:r>
            <a:r>
              <a:rPr sz="3600" spc="-5" dirty="0">
                <a:latin typeface="Times New Roman"/>
                <a:cs typeface="Times New Roman"/>
              </a:rPr>
              <a:t>or infirmity </a:t>
            </a:r>
            <a:r>
              <a:rPr sz="3600" dirty="0">
                <a:latin typeface="Times New Roman"/>
                <a:cs typeface="Times New Roman"/>
              </a:rPr>
              <a:t>and a  </a:t>
            </a:r>
            <a:r>
              <a:rPr sz="3600" spc="-5" dirty="0">
                <a:latin typeface="Times New Roman"/>
                <a:cs typeface="Times New Roman"/>
              </a:rPr>
              <a:t>basic and universal human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rights.”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52E4862-156D-4E22-B731-5EE36FA80D83}" type="datetime1">
              <a:rPr lang="en-US" smtClean="0"/>
              <a:t>1/15/2022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12544" y="316433"/>
            <a:ext cx="64446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Dimensions </a:t>
            </a:r>
            <a:r>
              <a:rPr sz="4800" dirty="0"/>
              <a:t>of the</a:t>
            </a:r>
            <a:r>
              <a:rPr sz="4800" spc="-45" dirty="0"/>
              <a:t> </a:t>
            </a:r>
            <a:r>
              <a:rPr sz="4800" dirty="0"/>
              <a:t>health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535940" y="1308557"/>
            <a:ext cx="5053965" cy="405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1.Physical Health  2.Mental Health  3.Social Health  4.Emotional Health  5.Spiritual Health  6.Occupational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Health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4FEC296-7DF1-4EC5-9A2A-FE473403EB12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3525" y="11633"/>
            <a:ext cx="61556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Determinants </a:t>
            </a:r>
            <a:r>
              <a:rPr sz="4800" dirty="0"/>
              <a:t>of</a:t>
            </a:r>
            <a:r>
              <a:rPr sz="4800" spc="-30" dirty="0"/>
              <a:t> </a:t>
            </a:r>
            <a:r>
              <a:rPr sz="4800" dirty="0"/>
              <a:t>Health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459740" y="703834"/>
            <a:ext cx="2201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1.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Heredity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640" y="1252473"/>
            <a:ext cx="2616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Chromosomal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559" y="703834"/>
            <a:ext cx="49218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100"/>
              </a:spcBef>
              <a:tabLst>
                <a:tab pos="2725420" algn="l"/>
                <a:tab pos="3474085" algn="l"/>
              </a:tabLst>
            </a:pPr>
            <a:r>
              <a:rPr sz="3600" dirty="0">
                <a:latin typeface="Times New Roman"/>
                <a:cs typeface="Times New Roman"/>
              </a:rPr>
              <a:t>–Hereditical		</a:t>
            </a:r>
            <a:r>
              <a:rPr sz="3600" spc="-5" dirty="0">
                <a:latin typeface="Times New Roman"/>
                <a:cs typeface="Times New Roman"/>
              </a:rPr>
              <a:t>disease,  disorders,	Metabol</a:t>
            </a:r>
            <a:r>
              <a:rPr sz="3600" spc="-15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cal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740" y="1801495"/>
            <a:ext cx="830262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errors, body type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etc.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AutoNum type="arabicPeriod" startAt="2"/>
              <a:tabLst>
                <a:tab pos="470534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Environment</a:t>
            </a:r>
            <a:r>
              <a:rPr sz="3600" spc="-5" dirty="0">
                <a:latin typeface="Times New Roman"/>
                <a:cs typeface="Times New Roman"/>
              </a:rPr>
              <a:t>- </a:t>
            </a:r>
            <a:r>
              <a:rPr sz="3600" dirty="0">
                <a:latin typeface="Times New Roman"/>
                <a:cs typeface="Times New Roman"/>
              </a:rPr>
              <a:t>Physical, </a:t>
            </a:r>
            <a:r>
              <a:rPr sz="3600" spc="-5" dirty="0">
                <a:latin typeface="Times New Roman"/>
                <a:cs typeface="Times New Roman"/>
              </a:rPr>
              <a:t>biological,  domestic, </a:t>
            </a:r>
            <a:r>
              <a:rPr sz="3600" dirty="0">
                <a:latin typeface="Times New Roman"/>
                <a:cs typeface="Times New Roman"/>
              </a:rPr>
              <a:t>occupational, </a:t>
            </a:r>
            <a:r>
              <a:rPr sz="3600" spc="-5" dirty="0">
                <a:latin typeface="Times New Roman"/>
                <a:cs typeface="Times New Roman"/>
              </a:rPr>
              <a:t>global </a:t>
            </a:r>
            <a:r>
              <a:rPr sz="3600" dirty="0">
                <a:latin typeface="Times New Roman"/>
                <a:cs typeface="Times New Roman"/>
              </a:rPr>
              <a:t>warming,  Change </a:t>
            </a:r>
            <a:r>
              <a:rPr sz="3600" spc="-5" dirty="0">
                <a:latin typeface="Times New Roman"/>
                <a:cs typeface="Times New Roman"/>
              </a:rPr>
              <a:t>in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ecosystem.</a:t>
            </a:r>
            <a:endParaRPr sz="36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70534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Socioeconomic conditions- </a:t>
            </a:r>
            <a:r>
              <a:rPr sz="3600" dirty="0">
                <a:latin typeface="Times New Roman"/>
                <a:cs typeface="Times New Roman"/>
              </a:rPr>
              <a:t>Per capita  </a:t>
            </a:r>
            <a:r>
              <a:rPr sz="3600" spc="-5" dirty="0">
                <a:latin typeface="Times New Roman"/>
                <a:cs typeface="Times New Roman"/>
              </a:rPr>
              <a:t>income, education, employment,</a:t>
            </a:r>
            <a:r>
              <a:rPr sz="3600" spc="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housing.</a:t>
            </a:r>
            <a:endParaRPr sz="36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buAutoNum type="arabicPeriod" startAt="2"/>
              <a:tabLst>
                <a:tab pos="470534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Health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Policies</a:t>
            </a:r>
            <a:endParaRPr sz="36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AutoNum type="arabicPeriod" startAt="2"/>
              <a:tabLst>
                <a:tab pos="470534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Health </a:t>
            </a:r>
            <a:r>
              <a:rPr sz="3600" b="1" dirty="0">
                <a:latin typeface="Times New Roman"/>
                <a:cs typeface="Times New Roman"/>
              </a:rPr>
              <a:t>Services- </a:t>
            </a:r>
            <a:r>
              <a:rPr sz="3600" spc="-5" dirty="0">
                <a:latin typeface="Times New Roman"/>
                <a:cs typeface="Times New Roman"/>
              </a:rPr>
              <a:t>Immunization, safe  drinking </a:t>
            </a:r>
            <a:r>
              <a:rPr sz="3600" spc="-25" dirty="0">
                <a:latin typeface="Times New Roman"/>
                <a:cs typeface="Times New Roman"/>
              </a:rPr>
              <a:t>water, </a:t>
            </a:r>
            <a:r>
              <a:rPr sz="3600" spc="-5" dirty="0">
                <a:latin typeface="Times New Roman"/>
                <a:cs typeface="Times New Roman"/>
              </a:rPr>
              <a:t>child &amp;mother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care.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2EB9D44-D5A5-404C-BE68-92538E255E40}" type="datetime1">
              <a:rPr lang="en-US" smtClean="0"/>
              <a:t>1/15/2022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474929"/>
            <a:ext cx="8375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861694" algn="l"/>
                <a:tab pos="3172460" algn="l"/>
                <a:tab pos="6472555" algn="l"/>
                <a:tab pos="7080250" algn="l"/>
              </a:tabLst>
            </a:pPr>
            <a:r>
              <a:rPr sz="3600" spc="-5" dirty="0">
                <a:latin typeface="Times New Roman"/>
                <a:cs typeface="Times New Roman"/>
              </a:rPr>
              <a:t>6</a:t>
            </a:r>
            <a:r>
              <a:rPr sz="3600" dirty="0">
                <a:latin typeface="Times New Roman"/>
                <a:cs typeface="Times New Roman"/>
              </a:rPr>
              <a:t>.	</a:t>
            </a:r>
            <a:r>
              <a:rPr sz="3600" b="1" dirty="0">
                <a:latin typeface="Times New Roman"/>
                <a:cs typeface="Times New Roman"/>
              </a:rPr>
              <a:t>Accid</a:t>
            </a:r>
            <a:r>
              <a:rPr sz="3600" b="1" spc="-15" dirty="0">
                <a:latin typeface="Times New Roman"/>
                <a:cs typeface="Times New Roman"/>
              </a:rPr>
              <a:t>e</a:t>
            </a:r>
            <a:r>
              <a:rPr sz="3600" b="1" dirty="0">
                <a:latin typeface="Times New Roman"/>
                <a:cs typeface="Times New Roman"/>
              </a:rPr>
              <a:t>nt</a:t>
            </a:r>
            <a:r>
              <a:rPr sz="3600" b="1" spc="5" dirty="0">
                <a:latin typeface="Times New Roman"/>
                <a:cs typeface="Times New Roman"/>
              </a:rPr>
              <a:t>s</a:t>
            </a:r>
            <a:r>
              <a:rPr sz="3600" dirty="0">
                <a:latin typeface="Times New Roman"/>
                <a:cs typeface="Times New Roman"/>
              </a:rPr>
              <a:t>-	dom</a:t>
            </a:r>
            <a:r>
              <a:rPr sz="3600" spc="-1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sti</a:t>
            </a:r>
            <a:r>
              <a:rPr sz="3600" spc="-15" dirty="0">
                <a:latin typeface="Times New Roman"/>
                <a:cs typeface="Times New Roman"/>
              </a:rPr>
              <a:t>c</a:t>
            </a:r>
            <a:r>
              <a:rPr sz="3600" dirty="0">
                <a:latin typeface="Times New Roman"/>
                <a:cs typeface="Times New Roman"/>
              </a:rPr>
              <a:t>(related	</a:t>
            </a:r>
            <a:r>
              <a:rPr sz="3600" spc="-10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o	hom</a:t>
            </a:r>
            <a:r>
              <a:rPr sz="3600" spc="-1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),  </a:t>
            </a:r>
            <a:r>
              <a:rPr sz="3600" spc="-10" dirty="0">
                <a:latin typeface="Times New Roman"/>
                <a:cs typeface="Times New Roman"/>
              </a:rPr>
              <a:t>traffic,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industries.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1572590"/>
            <a:ext cx="78238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815" algn="l"/>
                <a:tab pos="2524760" algn="l"/>
                <a:tab pos="3228340" algn="l"/>
                <a:tab pos="4466590" algn="l"/>
                <a:tab pos="5856605" algn="l"/>
              </a:tabLst>
            </a:pPr>
            <a:r>
              <a:rPr sz="3600" spc="-5" dirty="0">
                <a:latin typeface="Times New Roman"/>
                <a:cs typeface="Times New Roman"/>
              </a:rPr>
              <a:t>7.	</a:t>
            </a:r>
            <a:r>
              <a:rPr sz="3600" b="1" spc="-5" dirty="0">
                <a:latin typeface="Times New Roman"/>
                <a:cs typeface="Times New Roman"/>
              </a:rPr>
              <a:t>Natural	</a:t>
            </a:r>
            <a:r>
              <a:rPr sz="3600" b="1" dirty="0">
                <a:latin typeface="Times New Roman"/>
                <a:cs typeface="Times New Roman"/>
              </a:rPr>
              <a:t>&amp;	Man	made	</a:t>
            </a:r>
            <a:r>
              <a:rPr sz="3600" b="1" spc="-5" dirty="0">
                <a:latin typeface="Times New Roman"/>
                <a:cs typeface="Times New Roman"/>
              </a:rPr>
              <a:t>calamities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4935" y="1572590"/>
            <a:ext cx="254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–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2121534"/>
            <a:ext cx="837945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floods, tsunami, rain, drought, cold,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heat.</a:t>
            </a:r>
            <a:endParaRPr sz="36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buFont typeface="Times New Roman"/>
              <a:buAutoNum type="arabicPeriod" startAt="8"/>
              <a:tabLst>
                <a:tab pos="470534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Communicable </a:t>
            </a:r>
            <a:r>
              <a:rPr sz="3600" b="1" dirty="0">
                <a:latin typeface="Times New Roman"/>
                <a:cs typeface="Times New Roman"/>
              </a:rPr>
              <a:t>diseases</a:t>
            </a:r>
            <a:r>
              <a:rPr sz="3600" dirty="0">
                <a:latin typeface="Times New Roman"/>
                <a:cs typeface="Times New Roman"/>
              </a:rPr>
              <a:t>- </a:t>
            </a:r>
            <a:r>
              <a:rPr sz="3600" spc="-5" dirty="0">
                <a:latin typeface="Times New Roman"/>
                <a:cs typeface="Times New Roman"/>
              </a:rPr>
              <a:t>Malaria,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Polio.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Times New Roman"/>
              <a:buAutoNum type="arabicPeriod" startAt="8"/>
              <a:tabLst>
                <a:tab pos="824230" algn="l"/>
              </a:tabLst>
            </a:pPr>
            <a:r>
              <a:rPr sz="3600" b="1" dirty="0">
                <a:latin typeface="Times New Roman"/>
                <a:cs typeface="Times New Roman"/>
              </a:rPr>
              <a:t>Life style</a:t>
            </a:r>
            <a:r>
              <a:rPr sz="3600" dirty="0">
                <a:latin typeface="Times New Roman"/>
                <a:cs typeface="Times New Roman"/>
              </a:rPr>
              <a:t>- unsynchronized </a:t>
            </a:r>
            <a:r>
              <a:rPr sz="3600" spc="-5" dirty="0">
                <a:latin typeface="Times New Roman"/>
                <a:cs typeface="Times New Roman"/>
              </a:rPr>
              <a:t>routine,  </a:t>
            </a:r>
            <a:r>
              <a:rPr sz="3600" dirty="0">
                <a:latin typeface="Times New Roman"/>
                <a:cs typeface="Times New Roman"/>
              </a:rPr>
              <a:t>personal hygiene &amp; </a:t>
            </a:r>
            <a:r>
              <a:rPr sz="3600" spc="-5" dirty="0">
                <a:latin typeface="Times New Roman"/>
                <a:cs typeface="Times New Roman"/>
              </a:rPr>
              <a:t>sanitation, </a:t>
            </a:r>
            <a:r>
              <a:rPr sz="3600" dirty="0">
                <a:latin typeface="Times New Roman"/>
                <a:cs typeface="Times New Roman"/>
              </a:rPr>
              <a:t>Food &amp;  </a:t>
            </a:r>
            <a:r>
              <a:rPr sz="3600" spc="-5" dirty="0">
                <a:latin typeface="Times New Roman"/>
                <a:cs typeface="Times New Roman"/>
              </a:rPr>
              <a:t>nutritional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choices.</a:t>
            </a:r>
            <a:endParaRPr sz="3600">
              <a:latin typeface="Times New Roman"/>
              <a:cs typeface="Times New Roman"/>
            </a:endParaRPr>
          </a:p>
          <a:p>
            <a:pPr marL="355600" marR="8890" indent="-342900"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8"/>
              <a:tabLst>
                <a:tab pos="79375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Diseases </a:t>
            </a:r>
            <a:r>
              <a:rPr sz="3600" b="1" spc="-10" dirty="0">
                <a:latin typeface="Times New Roman"/>
                <a:cs typeface="Times New Roman"/>
              </a:rPr>
              <a:t>related </a:t>
            </a:r>
            <a:r>
              <a:rPr sz="3600" b="1" dirty="0">
                <a:latin typeface="Times New Roman"/>
                <a:cs typeface="Times New Roman"/>
              </a:rPr>
              <a:t>to life style</a:t>
            </a:r>
            <a:r>
              <a:rPr sz="3600" dirty="0">
                <a:latin typeface="Times New Roman"/>
                <a:cs typeface="Times New Roman"/>
              </a:rPr>
              <a:t>- </a:t>
            </a:r>
            <a:r>
              <a:rPr sz="3600" spc="-30" dirty="0">
                <a:latin typeface="Times New Roman"/>
                <a:cs typeface="Times New Roman"/>
              </a:rPr>
              <a:t>Obesity,  </a:t>
            </a:r>
            <a:r>
              <a:rPr sz="3600" spc="-5" dirty="0">
                <a:latin typeface="Times New Roman"/>
                <a:cs typeface="Times New Roman"/>
              </a:rPr>
              <a:t>diabetes, </a:t>
            </a:r>
            <a:r>
              <a:rPr sz="3600" dirty="0">
                <a:latin typeface="Times New Roman"/>
                <a:cs typeface="Times New Roman"/>
              </a:rPr>
              <a:t>lung </a:t>
            </a:r>
            <a:r>
              <a:rPr sz="3600" spc="-25" dirty="0">
                <a:latin typeface="Times New Roman"/>
                <a:cs typeface="Times New Roman"/>
              </a:rPr>
              <a:t>cancer, </a:t>
            </a:r>
            <a:r>
              <a:rPr sz="3600" dirty="0">
                <a:latin typeface="Times New Roman"/>
                <a:cs typeface="Times New Roman"/>
              </a:rPr>
              <a:t>drug </a:t>
            </a:r>
            <a:r>
              <a:rPr sz="3600" spc="-5" dirty="0">
                <a:latin typeface="Times New Roman"/>
                <a:cs typeface="Times New Roman"/>
              </a:rPr>
              <a:t>addiction, </a:t>
            </a:r>
            <a:r>
              <a:rPr sz="3600" dirty="0">
                <a:latin typeface="Times New Roman"/>
                <a:cs typeface="Times New Roman"/>
              </a:rPr>
              <a:t>heart  </a:t>
            </a:r>
            <a:r>
              <a:rPr sz="3600" spc="-5" dirty="0">
                <a:latin typeface="Times New Roman"/>
                <a:cs typeface="Times New Roman"/>
              </a:rPr>
              <a:t>disorders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etc.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6C5194D-2D6C-4963-A681-713F0ECE53AB}" type="datetime1">
              <a:rPr lang="en-US" smtClean="0"/>
              <a:t>1/15/2022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11.Balance</a:t>
            </a:r>
            <a:r>
              <a:rPr spc="-105" dirty="0"/>
              <a:t> </a:t>
            </a:r>
            <a:r>
              <a:rPr dirty="0"/>
              <a:t>diet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522298"/>
            <a:ext cx="7338059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12. Exercise </a:t>
            </a:r>
            <a:r>
              <a:rPr sz="4400" spc="5" dirty="0">
                <a:latin typeface="Times New Roman"/>
                <a:cs typeface="Times New Roman"/>
              </a:rPr>
              <a:t>&amp; </a:t>
            </a:r>
            <a:r>
              <a:rPr sz="4400" dirty="0">
                <a:latin typeface="Times New Roman"/>
                <a:cs typeface="Times New Roman"/>
              </a:rPr>
              <a:t>Physical</a:t>
            </a:r>
            <a:r>
              <a:rPr sz="4400" spc="-35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Activity  13.Self</a:t>
            </a:r>
            <a:r>
              <a:rPr sz="4400" spc="-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Hygiene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E11F7BC-0C57-429F-8080-A6C336131B5C}" type="datetime1">
              <a:rPr lang="en-US" smtClean="0"/>
              <a:t>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3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749" y="0"/>
            <a:ext cx="9145638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261365"/>
            <a:ext cx="56445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7420" algn="l"/>
              </a:tabLst>
            </a:pPr>
            <a:r>
              <a:rPr sz="4500" spc="-5" dirty="0">
                <a:solidFill>
                  <a:srgbClr val="CC0099"/>
                </a:solidFill>
              </a:rPr>
              <a:t>Determinants	</a:t>
            </a:r>
            <a:r>
              <a:rPr sz="4500" dirty="0">
                <a:solidFill>
                  <a:srgbClr val="CC0099"/>
                </a:solidFill>
              </a:rPr>
              <a:t>of</a:t>
            </a:r>
            <a:r>
              <a:rPr sz="4500" spc="-65" dirty="0">
                <a:solidFill>
                  <a:srgbClr val="CC0099"/>
                </a:solidFill>
              </a:rPr>
              <a:t> </a:t>
            </a:r>
            <a:r>
              <a:rPr sz="4500" spc="-5" dirty="0">
                <a:solidFill>
                  <a:srgbClr val="CC0099"/>
                </a:solidFill>
              </a:rPr>
              <a:t>health</a:t>
            </a:r>
            <a:endParaRPr sz="4500"/>
          </a:p>
        </p:txBody>
      </p:sp>
      <p:sp>
        <p:nvSpPr>
          <p:cNvPr id="8" name="object 8"/>
          <p:cNvSpPr/>
          <p:nvPr/>
        </p:nvSpPr>
        <p:spPr>
          <a:xfrm>
            <a:off x="3810000" y="1219200"/>
            <a:ext cx="1387475" cy="406400"/>
          </a:xfrm>
          <a:custGeom>
            <a:avLst/>
            <a:gdLst/>
            <a:ahLst/>
            <a:cxnLst/>
            <a:rect l="l" t="t" r="r" b="b"/>
            <a:pathLst>
              <a:path w="1387475" h="406400">
                <a:moveTo>
                  <a:pt x="0" y="406400"/>
                </a:moveTo>
                <a:lnTo>
                  <a:pt x="1387475" y="406400"/>
                </a:lnTo>
                <a:lnTo>
                  <a:pt x="1387475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89375" y="1243330"/>
            <a:ext cx="916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edity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3726" y="2189098"/>
            <a:ext cx="1783080" cy="1625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Times New Roman"/>
                <a:cs typeface="Times New Roman"/>
              </a:rPr>
              <a:t>Health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services</a:t>
            </a:r>
            <a:endParaRPr sz="2000">
              <a:latin typeface="Times New Roman"/>
              <a:cs typeface="Times New Roman"/>
            </a:endParaRPr>
          </a:p>
          <a:p>
            <a:pPr marL="282575" marR="151765" indent="-190500">
              <a:lnSpc>
                <a:spcPct val="100000"/>
              </a:lnSpc>
              <a:buFont typeface="Wingdings"/>
              <a:buChar char=""/>
              <a:tabLst>
                <a:tab pos="383540" algn="l"/>
              </a:tabLst>
            </a:pPr>
            <a:r>
              <a:rPr sz="2000" spc="-5" dirty="0">
                <a:latin typeface="Times New Roman"/>
                <a:cs typeface="Times New Roman"/>
              </a:rPr>
              <a:t>Promotive,  </a:t>
            </a:r>
            <a:r>
              <a:rPr sz="2000" dirty="0">
                <a:latin typeface="Times New Roman"/>
                <a:cs typeface="Times New Roman"/>
              </a:rPr>
              <a:t>preventive,  curative,  re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abil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00" y="2147951"/>
            <a:ext cx="2438400" cy="1625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Times New Roman"/>
                <a:cs typeface="Times New Roman"/>
              </a:rPr>
              <a:t>Environment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90805" marR="120014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82905" algn="l"/>
                <a:tab pos="1787525" algn="l"/>
              </a:tabLst>
            </a:pPr>
            <a:r>
              <a:rPr sz="2000" spc="-5" dirty="0">
                <a:latin typeface="Times New Roman"/>
                <a:cs typeface="Times New Roman"/>
              </a:rPr>
              <a:t>Physical, social,  </a:t>
            </a:r>
            <a:r>
              <a:rPr sz="2000" dirty="0">
                <a:latin typeface="Times New Roman"/>
                <a:cs typeface="Times New Roman"/>
              </a:rPr>
              <a:t>biolo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	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-  </a:t>
            </a:r>
            <a:r>
              <a:rPr sz="2000" spc="-5" dirty="0">
                <a:latin typeface="Times New Roman"/>
                <a:cs typeface="Times New Roman"/>
              </a:rPr>
              <a:t>made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1400" y="4191000"/>
            <a:ext cx="1905000" cy="2540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Times New Roman"/>
                <a:cs typeface="Times New Roman"/>
              </a:rPr>
              <a:t>Behavior</a:t>
            </a:r>
            <a:endParaRPr sz="2000">
              <a:latin typeface="Times New Roman"/>
              <a:cs typeface="Times New Roman"/>
            </a:endParaRPr>
          </a:p>
          <a:p>
            <a:pPr marL="367665" indent="-276225">
              <a:lnSpc>
                <a:spcPct val="100000"/>
              </a:lnSpc>
              <a:buFont typeface="Wingdings"/>
              <a:buChar char=""/>
              <a:tabLst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Actions</a:t>
            </a:r>
            <a:endParaRPr sz="2000">
              <a:latin typeface="Times New Roman"/>
              <a:cs typeface="Times New Roman"/>
            </a:endParaRPr>
          </a:p>
          <a:p>
            <a:pPr marL="382905" indent="-291465">
              <a:lnSpc>
                <a:spcPct val="100000"/>
              </a:lnSpc>
              <a:buFont typeface="Wingdings"/>
              <a:buChar char=""/>
              <a:tabLst>
                <a:tab pos="383540" algn="l"/>
              </a:tabLst>
            </a:pPr>
            <a:r>
              <a:rPr sz="2000" dirty="0">
                <a:latin typeface="Times New Roman"/>
                <a:cs typeface="Times New Roman"/>
              </a:rPr>
              <a:t>Habits</a:t>
            </a:r>
            <a:endParaRPr sz="2000">
              <a:latin typeface="Times New Roman"/>
              <a:cs typeface="Times New Roman"/>
            </a:endParaRPr>
          </a:p>
          <a:p>
            <a:pPr marL="382905" indent="-291465">
              <a:lnSpc>
                <a:spcPct val="100000"/>
              </a:lnSpc>
              <a:buFont typeface="Wingdings"/>
              <a:buChar char=""/>
              <a:tabLst>
                <a:tab pos="383540" algn="l"/>
              </a:tabLst>
            </a:pPr>
            <a:r>
              <a:rPr sz="2000" spc="-5" dirty="0">
                <a:latin typeface="Times New Roman"/>
                <a:cs typeface="Times New Roman"/>
              </a:rPr>
              <a:t>Reactions</a:t>
            </a:r>
            <a:endParaRPr sz="2000">
              <a:latin typeface="Times New Roman"/>
              <a:cs typeface="Times New Roman"/>
            </a:endParaRPr>
          </a:p>
          <a:p>
            <a:pPr marL="382905" indent="-2914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83540" algn="l"/>
              </a:tabLst>
            </a:pPr>
            <a:r>
              <a:rPr sz="2000" spc="-5" dirty="0">
                <a:latin typeface="Times New Roman"/>
                <a:cs typeface="Times New Roman"/>
              </a:rPr>
              <a:t>Belief,</a:t>
            </a: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attitudes</a:t>
            </a:r>
            <a:endParaRPr sz="2000">
              <a:latin typeface="Times New Roman"/>
              <a:cs typeface="Times New Roman"/>
            </a:endParaRPr>
          </a:p>
          <a:p>
            <a:pPr marL="92075" marR="596265">
              <a:lnSpc>
                <a:spcPct val="100000"/>
              </a:lnSpc>
              <a:buFont typeface="Wingdings"/>
              <a:buChar char=""/>
              <a:tabLst>
                <a:tab pos="383540" algn="l"/>
              </a:tabLst>
            </a:pPr>
            <a:r>
              <a:rPr sz="2000" dirty="0">
                <a:latin typeface="Times New Roman"/>
                <a:cs typeface="Times New Roman"/>
              </a:rPr>
              <a:t>Prac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es  </a:t>
            </a:r>
            <a:r>
              <a:rPr sz="2000" spc="-5" dirty="0">
                <a:latin typeface="Times New Roman"/>
                <a:cs typeface="Times New Roman"/>
              </a:rPr>
              <a:t>(Lifestyles)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7637" y="2433637"/>
            <a:ext cx="1152525" cy="1228725"/>
            <a:chOff x="3957637" y="2433637"/>
            <a:chExt cx="1152525" cy="1228725"/>
          </a:xfrm>
        </p:grpSpPr>
        <p:sp>
          <p:nvSpPr>
            <p:cNvPr id="14" name="object 14"/>
            <p:cNvSpPr/>
            <p:nvPr/>
          </p:nvSpPr>
          <p:spPr>
            <a:xfrm>
              <a:off x="3962400" y="2438400"/>
              <a:ext cx="1143000" cy="1219200"/>
            </a:xfrm>
            <a:custGeom>
              <a:avLst/>
              <a:gdLst/>
              <a:ahLst/>
              <a:cxnLst/>
              <a:rect l="l" t="t" r="r" b="b"/>
              <a:pathLst>
                <a:path w="1143000" h="1219200">
                  <a:moveTo>
                    <a:pt x="571500" y="0"/>
                  </a:moveTo>
                  <a:lnTo>
                    <a:pt x="524632" y="2020"/>
                  </a:lnTo>
                  <a:lnTo>
                    <a:pt x="478808" y="7978"/>
                  </a:lnTo>
                  <a:lnTo>
                    <a:pt x="434173" y="17716"/>
                  </a:lnTo>
                  <a:lnTo>
                    <a:pt x="390875" y="31077"/>
                  </a:lnTo>
                  <a:lnTo>
                    <a:pt x="349061" y="47904"/>
                  </a:lnTo>
                  <a:lnTo>
                    <a:pt x="308878" y="68041"/>
                  </a:lnTo>
                  <a:lnTo>
                    <a:pt x="270474" y="91331"/>
                  </a:lnTo>
                  <a:lnTo>
                    <a:pt x="233994" y="117616"/>
                  </a:lnTo>
                  <a:lnTo>
                    <a:pt x="199588" y="146740"/>
                  </a:lnTo>
                  <a:lnTo>
                    <a:pt x="167401" y="178546"/>
                  </a:lnTo>
                  <a:lnTo>
                    <a:pt x="137582" y="212877"/>
                  </a:lnTo>
                  <a:lnTo>
                    <a:pt x="110276" y="249576"/>
                  </a:lnTo>
                  <a:lnTo>
                    <a:pt x="85632" y="288486"/>
                  </a:lnTo>
                  <a:lnTo>
                    <a:pt x="63796" y="329451"/>
                  </a:lnTo>
                  <a:lnTo>
                    <a:pt x="44916" y="372314"/>
                  </a:lnTo>
                  <a:lnTo>
                    <a:pt x="29138" y="416917"/>
                  </a:lnTo>
                  <a:lnTo>
                    <a:pt x="16611" y="463104"/>
                  </a:lnTo>
                  <a:lnTo>
                    <a:pt x="7480" y="510718"/>
                  </a:lnTo>
                  <a:lnTo>
                    <a:pt x="1894" y="559602"/>
                  </a:lnTo>
                  <a:lnTo>
                    <a:pt x="0" y="609600"/>
                  </a:lnTo>
                  <a:lnTo>
                    <a:pt x="1894" y="659597"/>
                  </a:lnTo>
                  <a:lnTo>
                    <a:pt x="7480" y="708481"/>
                  </a:lnTo>
                  <a:lnTo>
                    <a:pt x="16611" y="756095"/>
                  </a:lnTo>
                  <a:lnTo>
                    <a:pt x="29138" y="802282"/>
                  </a:lnTo>
                  <a:lnTo>
                    <a:pt x="44916" y="846885"/>
                  </a:lnTo>
                  <a:lnTo>
                    <a:pt x="63796" y="889748"/>
                  </a:lnTo>
                  <a:lnTo>
                    <a:pt x="85632" y="930713"/>
                  </a:lnTo>
                  <a:lnTo>
                    <a:pt x="110276" y="969623"/>
                  </a:lnTo>
                  <a:lnTo>
                    <a:pt x="137582" y="1006322"/>
                  </a:lnTo>
                  <a:lnTo>
                    <a:pt x="167401" y="1040653"/>
                  </a:lnTo>
                  <a:lnTo>
                    <a:pt x="199588" y="1072459"/>
                  </a:lnTo>
                  <a:lnTo>
                    <a:pt x="233994" y="1101583"/>
                  </a:lnTo>
                  <a:lnTo>
                    <a:pt x="270474" y="1127868"/>
                  </a:lnTo>
                  <a:lnTo>
                    <a:pt x="308878" y="1151158"/>
                  </a:lnTo>
                  <a:lnTo>
                    <a:pt x="349061" y="1171295"/>
                  </a:lnTo>
                  <a:lnTo>
                    <a:pt x="390875" y="1188122"/>
                  </a:lnTo>
                  <a:lnTo>
                    <a:pt x="434173" y="1201483"/>
                  </a:lnTo>
                  <a:lnTo>
                    <a:pt x="478808" y="1211221"/>
                  </a:lnTo>
                  <a:lnTo>
                    <a:pt x="524632" y="1217179"/>
                  </a:lnTo>
                  <a:lnTo>
                    <a:pt x="571500" y="1219200"/>
                  </a:lnTo>
                  <a:lnTo>
                    <a:pt x="618367" y="1217179"/>
                  </a:lnTo>
                  <a:lnTo>
                    <a:pt x="664191" y="1211221"/>
                  </a:lnTo>
                  <a:lnTo>
                    <a:pt x="708826" y="1201483"/>
                  </a:lnTo>
                  <a:lnTo>
                    <a:pt x="752124" y="1188122"/>
                  </a:lnTo>
                  <a:lnTo>
                    <a:pt x="793938" y="1171295"/>
                  </a:lnTo>
                  <a:lnTo>
                    <a:pt x="834121" y="1151158"/>
                  </a:lnTo>
                  <a:lnTo>
                    <a:pt x="872525" y="1127868"/>
                  </a:lnTo>
                  <a:lnTo>
                    <a:pt x="909005" y="1101583"/>
                  </a:lnTo>
                  <a:lnTo>
                    <a:pt x="943411" y="1072459"/>
                  </a:lnTo>
                  <a:lnTo>
                    <a:pt x="975598" y="1040653"/>
                  </a:lnTo>
                  <a:lnTo>
                    <a:pt x="1005417" y="1006322"/>
                  </a:lnTo>
                  <a:lnTo>
                    <a:pt x="1032723" y="969623"/>
                  </a:lnTo>
                  <a:lnTo>
                    <a:pt x="1057367" y="930713"/>
                  </a:lnTo>
                  <a:lnTo>
                    <a:pt x="1079203" y="889748"/>
                  </a:lnTo>
                  <a:lnTo>
                    <a:pt x="1098083" y="846885"/>
                  </a:lnTo>
                  <a:lnTo>
                    <a:pt x="1113861" y="802282"/>
                  </a:lnTo>
                  <a:lnTo>
                    <a:pt x="1126388" y="756095"/>
                  </a:lnTo>
                  <a:lnTo>
                    <a:pt x="1135519" y="708481"/>
                  </a:lnTo>
                  <a:lnTo>
                    <a:pt x="1141105" y="659597"/>
                  </a:lnTo>
                  <a:lnTo>
                    <a:pt x="1143000" y="609600"/>
                  </a:lnTo>
                  <a:lnTo>
                    <a:pt x="1141105" y="559602"/>
                  </a:lnTo>
                  <a:lnTo>
                    <a:pt x="1135519" y="510718"/>
                  </a:lnTo>
                  <a:lnTo>
                    <a:pt x="1126388" y="463104"/>
                  </a:lnTo>
                  <a:lnTo>
                    <a:pt x="1113861" y="416917"/>
                  </a:lnTo>
                  <a:lnTo>
                    <a:pt x="1098083" y="372314"/>
                  </a:lnTo>
                  <a:lnTo>
                    <a:pt x="1079203" y="329451"/>
                  </a:lnTo>
                  <a:lnTo>
                    <a:pt x="1057367" y="288486"/>
                  </a:lnTo>
                  <a:lnTo>
                    <a:pt x="1032723" y="249576"/>
                  </a:lnTo>
                  <a:lnTo>
                    <a:pt x="1005417" y="212877"/>
                  </a:lnTo>
                  <a:lnTo>
                    <a:pt x="975598" y="178546"/>
                  </a:lnTo>
                  <a:lnTo>
                    <a:pt x="943411" y="146740"/>
                  </a:lnTo>
                  <a:lnTo>
                    <a:pt x="909005" y="117616"/>
                  </a:lnTo>
                  <a:lnTo>
                    <a:pt x="872525" y="91331"/>
                  </a:lnTo>
                  <a:lnTo>
                    <a:pt x="834121" y="68041"/>
                  </a:lnTo>
                  <a:lnTo>
                    <a:pt x="793938" y="47904"/>
                  </a:lnTo>
                  <a:lnTo>
                    <a:pt x="752124" y="31077"/>
                  </a:lnTo>
                  <a:lnTo>
                    <a:pt x="708826" y="17716"/>
                  </a:lnTo>
                  <a:lnTo>
                    <a:pt x="664191" y="7978"/>
                  </a:lnTo>
                  <a:lnTo>
                    <a:pt x="618367" y="202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62400" y="2438400"/>
              <a:ext cx="1143000" cy="1219200"/>
            </a:xfrm>
            <a:custGeom>
              <a:avLst/>
              <a:gdLst/>
              <a:ahLst/>
              <a:cxnLst/>
              <a:rect l="l" t="t" r="r" b="b"/>
              <a:pathLst>
                <a:path w="1143000" h="1219200">
                  <a:moveTo>
                    <a:pt x="0" y="609600"/>
                  </a:moveTo>
                  <a:lnTo>
                    <a:pt x="1894" y="559602"/>
                  </a:lnTo>
                  <a:lnTo>
                    <a:pt x="7480" y="510718"/>
                  </a:lnTo>
                  <a:lnTo>
                    <a:pt x="16611" y="463104"/>
                  </a:lnTo>
                  <a:lnTo>
                    <a:pt x="29138" y="416917"/>
                  </a:lnTo>
                  <a:lnTo>
                    <a:pt x="44916" y="372314"/>
                  </a:lnTo>
                  <a:lnTo>
                    <a:pt x="63796" y="329451"/>
                  </a:lnTo>
                  <a:lnTo>
                    <a:pt x="85632" y="288486"/>
                  </a:lnTo>
                  <a:lnTo>
                    <a:pt x="110276" y="249576"/>
                  </a:lnTo>
                  <a:lnTo>
                    <a:pt x="137582" y="212877"/>
                  </a:lnTo>
                  <a:lnTo>
                    <a:pt x="167401" y="178546"/>
                  </a:lnTo>
                  <a:lnTo>
                    <a:pt x="199588" y="146740"/>
                  </a:lnTo>
                  <a:lnTo>
                    <a:pt x="233994" y="117616"/>
                  </a:lnTo>
                  <a:lnTo>
                    <a:pt x="270474" y="91331"/>
                  </a:lnTo>
                  <a:lnTo>
                    <a:pt x="308878" y="68041"/>
                  </a:lnTo>
                  <a:lnTo>
                    <a:pt x="349061" y="47904"/>
                  </a:lnTo>
                  <a:lnTo>
                    <a:pt x="390875" y="31077"/>
                  </a:lnTo>
                  <a:lnTo>
                    <a:pt x="434173" y="17716"/>
                  </a:lnTo>
                  <a:lnTo>
                    <a:pt x="478808" y="7978"/>
                  </a:lnTo>
                  <a:lnTo>
                    <a:pt x="524632" y="2020"/>
                  </a:lnTo>
                  <a:lnTo>
                    <a:pt x="571500" y="0"/>
                  </a:lnTo>
                  <a:lnTo>
                    <a:pt x="618367" y="2020"/>
                  </a:lnTo>
                  <a:lnTo>
                    <a:pt x="664191" y="7978"/>
                  </a:lnTo>
                  <a:lnTo>
                    <a:pt x="708826" y="17716"/>
                  </a:lnTo>
                  <a:lnTo>
                    <a:pt x="752124" y="31077"/>
                  </a:lnTo>
                  <a:lnTo>
                    <a:pt x="793938" y="47904"/>
                  </a:lnTo>
                  <a:lnTo>
                    <a:pt x="834121" y="68041"/>
                  </a:lnTo>
                  <a:lnTo>
                    <a:pt x="872525" y="91331"/>
                  </a:lnTo>
                  <a:lnTo>
                    <a:pt x="909005" y="117616"/>
                  </a:lnTo>
                  <a:lnTo>
                    <a:pt x="943411" y="146740"/>
                  </a:lnTo>
                  <a:lnTo>
                    <a:pt x="975598" y="178546"/>
                  </a:lnTo>
                  <a:lnTo>
                    <a:pt x="1005417" y="212877"/>
                  </a:lnTo>
                  <a:lnTo>
                    <a:pt x="1032723" y="249576"/>
                  </a:lnTo>
                  <a:lnTo>
                    <a:pt x="1057367" y="288486"/>
                  </a:lnTo>
                  <a:lnTo>
                    <a:pt x="1079203" y="329451"/>
                  </a:lnTo>
                  <a:lnTo>
                    <a:pt x="1098083" y="372314"/>
                  </a:lnTo>
                  <a:lnTo>
                    <a:pt x="1113861" y="416917"/>
                  </a:lnTo>
                  <a:lnTo>
                    <a:pt x="1126388" y="463104"/>
                  </a:lnTo>
                  <a:lnTo>
                    <a:pt x="1135519" y="510718"/>
                  </a:lnTo>
                  <a:lnTo>
                    <a:pt x="1141105" y="559602"/>
                  </a:lnTo>
                  <a:lnTo>
                    <a:pt x="1143000" y="609600"/>
                  </a:lnTo>
                  <a:lnTo>
                    <a:pt x="1141105" y="659597"/>
                  </a:lnTo>
                  <a:lnTo>
                    <a:pt x="1135519" y="708481"/>
                  </a:lnTo>
                  <a:lnTo>
                    <a:pt x="1126388" y="756095"/>
                  </a:lnTo>
                  <a:lnTo>
                    <a:pt x="1113861" y="802282"/>
                  </a:lnTo>
                  <a:lnTo>
                    <a:pt x="1098083" y="846885"/>
                  </a:lnTo>
                  <a:lnTo>
                    <a:pt x="1079203" y="889748"/>
                  </a:lnTo>
                  <a:lnTo>
                    <a:pt x="1057367" y="930713"/>
                  </a:lnTo>
                  <a:lnTo>
                    <a:pt x="1032723" y="969623"/>
                  </a:lnTo>
                  <a:lnTo>
                    <a:pt x="1005417" y="1006322"/>
                  </a:lnTo>
                  <a:lnTo>
                    <a:pt x="975598" y="1040653"/>
                  </a:lnTo>
                  <a:lnTo>
                    <a:pt x="943411" y="1072459"/>
                  </a:lnTo>
                  <a:lnTo>
                    <a:pt x="909005" y="1101583"/>
                  </a:lnTo>
                  <a:lnTo>
                    <a:pt x="872525" y="1127868"/>
                  </a:lnTo>
                  <a:lnTo>
                    <a:pt x="834121" y="1151158"/>
                  </a:lnTo>
                  <a:lnTo>
                    <a:pt x="793938" y="1171295"/>
                  </a:lnTo>
                  <a:lnTo>
                    <a:pt x="752124" y="1188122"/>
                  </a:lnTo>
                  <a:lnTo>
                    <a:pt x="708826" y="1201483"/>
                  </a:lnTo>
                  <a:lnTo>
                    <a:pt x="664191" y="1211221"/>
                  </a:lnTo>
                  <a:lnTo>
                    <a:pt x="618367" y="1217179"/>
                  </a:lnTo>
                  <a:lnTo>
                    <a:pt x="571500" y="1219200"/>
                  </a:lnTo>
                  <a:lnTo>
                    <a:pt x="524632" y="1217179"/>
                  </a:lnTo>
                  <a:lnTo>
                    <a:pt x="478808" y="1211221"/>
                  </a:lnTo>
                  <a:lnTo>
                    <a:pt x="434173" y="1201483"/>
                  </a:lnTo>
                  <a:lnTo>
                    <a:pt x="390875" y="1188122"/>
                  </a:lnTo>
                  <a:lnTo>
                    <a:pt x="349061" y="1171295"/>
                  </a:lnTo>
                  <a:lnTo>
                    <a:pt x="308878" y="1151158"/>
                  </a:lnTo>
                  <a:lnTo>
                    <a:pt x="270474" y="1127868"/>
                  </a:lnTo>
                  <a:lnTo>
                    <a:pt x="233994" y="1101583"/>
                  </a:lnTo>
                  <a:lnTo>
                    <a:pt x="199588" y="1072459"/>
                  </a:lnTo>
                  <a:lnTo>
                    <a:pt x="167401" y="1040653"/>
                  </a:lnTo>
                  <a:lnTo>
                    <a:pt x="137582" y="1006322"/>
                  </a:lnTo>
                  <a:lnTo>
                    <a:pt x="110276" y="969623"/>
                  </a:lnTo>
                  <a:lnTo>
                    <a:pt x="85632" y="930713"/>
                  </a:lnTo>
                  <a:lnTo>
                    <a:pt x="63796" y="889748"/>
                  </a:lnTo>
                  <a:lnTo>
                    <a:pt x="44916" y="846885"/>
                  </a:lnTo>
                  <a:lnTo>
                    <a:pt x="29138" y="802282"/>
                  </a:lnTo>
                  <a:lnTo>
                    <a:pt x="16611" y="756095"/>
                  </a:lnTo>
                  <a:lnTo>
                    <a:pt x="7480" y="708481"/>
                  </a:lnTo>
                  <a:lnTo>
                    <a:pt x="1894" y="659597"/>
                  </a:lnTo>
                  <a:lnTo>
                    <a:pt x="0" y="609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83760" y="2874340"/>
            <a:ext cx="7042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Hea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87370" y="1600200"/>
            <a:ext cx="1070610" cy="691515"/>
          </a:xfrm>
          <a:custGeom>
            <a:avLst/>
            <a:gdLst/>
            <a:ahLst/>
            <a:cxnLst/>
            <a:rect l="l" t="t" r="r" b="b"/>
            <a:pathLst>
              <a:path w="1070610" h="691514">
                <a:moveTo>
                  <a:pt x="1002678" y="35806"/>
                </a:moveTo>
                <a:lnTo>
                  <a:pt x="0" y="680465"/>
                </a:lnTo>
                <a:lnTo>
                  <a:pt x="6858" y="691134"/>
                </a:lnTo>
                <a:lnTo>
                  <a:pt x="1009542" y="46470"/>
                </a:lnTo>
                <a:lnTo>
                  <a:pt x="1002678" y="35806"/>
                </a:lnTo>
                <a:close/>
              </a:path>
              <a:path w="1070610" h="691514">
                <a:moveTo>
                  <a:pt x="1053066" y="28955"/>
                </a:moveTo>
                <a:lnTo>
                  <a:pt x="1013332" y="28955"/>
                </a:lnTo>
                <a:lnTo>
                  <a:pt x="1020191" y="39624"/>
                </a:lnTo>
                <a:lnTo>
                  <a:pt x="1009542" y="46470"/>
                </a:lnTo>
                <a:lnTo>
                  <a:pt x="1026794" y="73278"/>
                </a:lnTo>
                <a:lnTo>
                  <a:pt x="1053066" y="28955"/>
                </a:lnTo>
                <a:close/>
              </a:path>
              <a:path w="1070610" h="691514">
                <a:moveTo>
                  <a:pt x="1013332" y="28955"/>
                </a:moveTo>
                <a:lnTo>
                  <a:pt x="1002678" y="35806"/>
                </a:lnTo>
                <a:lnTo>
                  <a:pt x="1009542" y="46470"/>
                </a:lnTo>
                <a:lnTo>
                  <a:pt x="1020191" y="39624"/>
                </a:lnTo>
                <a:lnTo>
                  <a:pt x="1013332" y="28955"/>
                </a:lnTo>
                <a:close/>
              </a:path>
              <a:path w="1070610" h="691514">
                <a:moveTo>
                  <a:pt x="1070229" y="0"/>
                </a:moveTo>
                <a:lnTo>
                  <a:pt x="985519" y="9144"/>
                </a:lnTo>
                <a:lnTo>
                  <a:pt x="1002678" y="35806"/>
                </a:lnTo>
                <a:lnTo>
                  <a:pt x="1013332" y="28955"/>
                </a:lnTo>
                <a:lnTo>
                  <a:pt x="1053066" y="28955"/>
                </a:lnTo>
                <a:lnTo>
                  <a:pt x="1070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4000" y="1600200"/>
            <a:ext cx="1070610" cy="691515"/>
          </a:xfrm>
          <a:custGeom>
            <a:avLst/>
            <a:gdLst/>
            <a:ahLst/>
            <a:cxnLst/>
            <a:rect l="l" t="t" r="r" b="b"/>
            <a:pathLst>
              <a:path w="1070610" h="691514">
                <a:moveTo>
                  <a:pt x="67550" y="35806"/>
                </a:moveTo>
                <a:lnTo>
                  <a:pt x="60686" y="46470"/>
                </a:lnTo>
                <a:lnTo>
                  <a:pt x="1063371" y="691134"/>
                </a:lnTo>
                <a:lnTo>
                  <a:pt x="1070228" y="680465"/>
                </a:lnTo>
                <a:lnTo>
                  <a:pt x="67550" y="35806"/>
                </a:lnTo>
                <a:close/>
              </a:path>
              <a:path w="1070610" h="691514">
                <a:moveTo>
                  <a:pt x="0" y="0"/>
                </a:moveTo>
                <a:lnTo>
                  <a:pt x="43434" y="73278"/>
                </a:lnTo>
                <a:lnTo>
                  <a:pt x="60686" y="46470"/>
                </a:lnTo>
                <a:lnTo>
                  <a:pt x="50037" y="39624"/>
                </a:lnTo>
                <a:lnTo>
                  <a:pt x="56896" y="28955"/>
                </a:lnTo>
                <a:lnTo>
                  <a:pt x="71958" y="28955"/>
                </a:lnTo>
                <a:lnTo>
                  <a:pt x="84709" y="9144"/>
                </a:lnTo>
                <a:lnTo>
                  <a:pt x="0" y="0"/>
                </a:lnTo>
                <a:close/>
              </a:path>
              <a:path w="1070610" h="691514">
                <a:moveTo>
                  <a:pt x="56896" y="28955"/>
                </a:moveTo>
                <a:lnTo>
                  <a:pt x="50037" y="39624"/>
                </a:lnTo>
                <a:lnTo>
                  <a:pt x="60686" y="46470"/>
                </a:lnTo>
                <a:lnTo>
                  <a:pt x="67550" y="35806"/>
                </a:lnTo>
                <a:lnTo>
                  <a:pt x="56896" y="28955"/>
                </a:lnTo>
                <a:close/>
              </a:path>
              <a:path w="1070610" h="691514">
                <a:moveTo>
                  <a:pt x="71958" y="28955"/>
                </a:moveTo>
                <a:lnTo>
                  <a:pt x="56896" y="28955"/>
                </a:lnTo>
                <a:lnTo>
                  <a:pt x="67550" y="35806"/>
                </a:lnTo>
                <a:lnTo>
                  <a:pt x="71958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1923" y="16764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874" y="609600"/>
                </a:moveTo>
                <a:lnTo>
                  <a:pt x="0" y="609600"/>
                </a:lnTo>
                <a:lnTo>
                  <a:pt x="38226" y="685800"/>
                </a:lnTo>
                <a:lnTo>
                  <a:pt x="69871" y="622300"/>
                </a:lnTo>
                <a:lnTo>
                  <a:pt x="31876" y="622300"/>
                </a:lnTo>
                <a:lnTo>
                  <a:pt x="31874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876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71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6736" y="3657600"/>
            <a:ext cx="922655" cy="990600"/>
          </a:xfrm>
          <a:custGeom>
            <a:avLst/>
            <a:gdLst/>
            <a:ahLst/>
            <a:cxnLst/>
            <a:rect l="l" t="t" r="r" b="b"/>
            <a:pathLst>
              <a:path w="922654" h="990600">
                <a:moveTo>
                  <a:pt x="918464" y="990600"/>
                </a:moveTo>
                <a:lnTo>
                  <a:pt x="902792" y="954786"/>
                </a:lnTo>
                <a:lnTo>
                  <a:pt x="884301" y="912495"/>
                </a:lnTo>
                <a:lnTo>
                  <a:pt x="863993" y="936879"/>
                </a:lnTo>
                <a:lnTo>
                  <a:pt x="8128" y="223774"/>
                </a:lnTo>
                <a:lnTo>
                  <a:pt x="0" y="233426"/>
                </a:lnTo>
                <a:lnTo>
                  <a:pt x="855853" y="946645"/>
                </a:lnTo>
                <a:lnTo>
                  <a:pt x="835533" y="971042"/>
                </a:lnTo>
                <a:lnTo>
                  <a:pt x="918464" y="990600"/>
                </a:lnTo>
                <a:close/>
              </a:path>
              <a:path w="922654" h="990600">
                <a:moveTo>
                  <a:pt x="922528" y="680847"/>
                </a:moveTo>
                <a:lnTo>
                  <a:pt x="143243" y="43307"/>
                </a:lnTo>
                <a:lnTo>
                  <a:pt x="149796" y="35306"/>
                </a:lnTo>
                <a:lnTo>
                  <a:pt x="163322" y="18796"/>
                </a:lnTo>
                <a:lnTo>
                  <a:pt x="80264" y="0"/>
                </a:lnTo>
                <a:lnTo>
                  <a:pt x="115062" y="77724"/>
                </a:lnTo>
                <a:lnTo>
                  <a:pt x="135191" y="53149"/>
                </a:lnTo>
                <a:lnTo>
                  <a:pt x="914400" y="690753"/>
                </a:lnTo>
                <a:lnTo>
                  <a:pt x="922528" y="680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48122" y="3657091"/>
            <a:ext cx="939800" cy="906780"/>
          </a:xfrm>
          <a:custGeom>
            <a:avLst/>
            <a:gdLst/>
            <a:ahLst/>
            <a:cxnLst/>
            <a:rect l="l" t="t" r="r" b="b"/>
            <a:pathLst>
              <a:path w="939800" h="906779">
                <a:moveTo>
                  <a:pt x="860171" y="9906"/>
                </a:moveTo>
                <a:lnTo>
                  <a:pt x="852297" y="0"/>
                </a:lnTo>
                <a:lnTo>
                  <a:pt x="66471" y="629323"/>
                </a:lnTo>
                <a:lnTo>
                  <a:pt x="46609" y="604520"/>
                </a:lnTo>
                <a:lnTo>
                  <a:pt x="10922" y="681863"/>
                </a:lnTo>
                <a:lnTo>
                  <a:pt x="94234" y="663956"/>
                </a:lnTo>
                <a:lnTo>
                  <a:pt x="80797" y="647192"/>
                </a:lnTo>
                <a:lnTo>
                  <a:pt x="74383" y="639191"/>
                </a:lnTo>
                <a:lnTo>
                  <a:pt x="860171" y="9906"/>
                </a:lnTo>
                <a:close/>
              </a:path>
              <a:path w="939800" h="906779">
                <a:moveTo>
                  <a:pt x="939419" y="165989"/>
                </a:moveTo>
                <a:lnTo>
                  <a:pt x="855980" y="183134"/>
                </a:lnTo>
                <a:lnTo>
                  <a:pt x="875652" y="208178"/>
                </a:lnTo>
                <a:lnTo>
                  <a:pt x="0" y="896874"/>
                </a:lnTo>
                <a:lnTo>
                  <a:pt x="7747" y="906780"/>
                </a:lnTo>
                <a:lnTo>
                  <a:pt x="883488" y="218147"/>
                </a:lnTo>
                <a:lnTo>
                  <a:pt x="903097" y="243078"/>
                </a:lnTo>
                <a:lnTo>
                  <a:pt x="923251" y="200279"/>
                </a:lnTo>
                <a:lnTo>
                  <a:pt x="939419" y="165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586037" y="2814637"/>
            <a:ext cx="923925" cy="314325"/>
            <a:chOff x="2586037" y="2814637"/>
            <a:chExt cx="923925" cy="314325"/>
          </a:xfrm>
        </p:grpSpPr>
        <p:sp>
          <p:nvSpPr>
            <p:cNvPr id="23" name="object 23"/>
            <p:cNvSpPr/>
            <p:nvPr/>
          </p:nvSpPr>
          <p:spPr>
            <a:xfrm>
              <a:off x="2590800" y="2819400"/>
              <a:ext cx="914400" cy="304800"/>
            </a:xfrm>
            <a:custGeom>
              <a:avLst/>
              <a:gdLst/>
              <a:ahLst/>
              <a:cxnLst/>
              <a:rect l="l" t="t" r="r" b="b"/>
              <a:pathLst>
                <a:path w="914400" h="304800">
                  <a:moveTo>
                    <a:pt x="685800" y="0"/>
                  </a:moveTo>
                  <a:lnTo>
                    <a:pt x="6858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85800" y="228600"/>
                  </a:lnTo>
                  <a:lnTo>
                    <a:pt x="685800" y="304800"/>
                  </a:lnTo>
                  <a:lnTo>
                    <a:pt x="914400" y="152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90800" y="2819400"/>
              <a:ext cx="914400" cy="304800"/>
            </a:xfrm>
            <a:custGeom>
              <a:avLst/>
              <a:gdLst/>
              <a:ahLst/>
              <a:cxnLst/>
              <a:rect l="l" t="t" r="r" b="b"/>
              <a:pathLst>
                <a:path w="914400" h="304800">
                  <a:moveTo>
                    <a:pt x="0" y="76200"/>
                  </a:moveTo>
                  <a:lnTo>
                    <a:pt x="685800" y="76200"/>
                  </a:lnTo>
                  <a:lnTo>
                    <a:pt x="685800" y="0"/>
                  </a:lnTo>
                  <a:lnTo>
                    <a:pt x="914400" y="152400"/>
                  </a:lnTo>
                  <a:lnTo>
                    <a:pt x="685800" y="304800"/>
                  </a:lnTo>
                  <a:lnTo>
                    <a:pt x="6858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524563" y="2890837"/>
            <a:ext cx="923925" cy="238125"/>
            <a:chOff x="5524563" y="2890837"/>
            <a:chExt cx="923925" cy="238125"/>
          </a:xfrm>
        </p:grpSpPr>
        <p:sp>
          <p:nvSpPr>
            <p:cNvPr id="26" name="object 26"/>
            <p:cNvSpPr/>
            <p:nvPr/>
          </p:nvSpPr>
          <p:spPr>
            <a:xfrm>
              <a:off x="5529326" y="289560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71450"/>
                  </a:lnTo>
                  <a:lnTo>
                    <a:pt x="914400" y="171450"/>
                  </a:lnTo>
                  <a:lnTo>
                    <a:pt x="914400" y="57150"/>
                  </a:lnTo>
                  <a:lnTo>
                    <a:pt x="228600" y="5715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29326" y="289560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914400" y="171450"/>
                  </a:moveTo>
                  <a:lnTo>
                    <a:pt x="228600" y="171450"/>
                  </a:lnTo>
                  <a:lnTo>
                    <a:pt x="228600" y="228600"/>
                  </a:lnTo>
                  <a:lnTo>
                    <a:pt x="0" y="114300"/>
                  </a:lnTo>
                  <a:lnTo>
                    <a:pt x="228600" y="0"/>
                  </a:lnTo>
                  <a:lnTo>
                    <a:pt x="228600" y="57150"/>
                  </a:lnTo>
                  <a:lnTo>
                    <a:pt x="914400" y="57150"/>
                  </a:lnTo>
                  <a:lnTo>
                    <a:pt x="914400" y="171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395787" y="3729037"/>
            <a:ext cx="314325" cy="466725"/>
            <a:chOff x="4395787" y="3729037"/>
            <a:chExt cx="314325" cy="466725"/>
          </a:xfrm>
        </p:grpSpPr>
        <p:sp>
          <p:nvSpPr>
            <p:cNvPr id="29" name="object 29"/>
            <p:cNvSpPr/>
            <p:nvPr/>
          </p:nvSpPr>
          <p:spPr>
            <a:xfrm>
              <a:off x="4400550" y="3733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152400" y="0"/>
                  </a:moveTo>
                  <a:lnTo>
                    <a:pt x="0" y="114300"/>
                  </a:lnTo>
                  <a:lnTo>
                    <a:pt x="76200" y="114300"/>
                  </a:lnTo>
                  <a:lnTo>
                    <a:pt x="76200" y="457200"/>
                  </a:lnTo>
                  <a:lnTo>
                    <a:pt x="228600" y="457200"/>
                  </a:lnTo>
                  <a:lnTo>
                    <a:pt x="228600" y="114300"/>
                  </a:lnTo>
                  <a:lnTo>
                    <a:pt x="304800" y="1143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00550" y="3733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76200" y="457200"/>
                  </a:moveTo>
                  <a:lnTo>
                    <a:pt x="76200" y="114300"/>
                  </a:lnTo>
                  <a:lnTo>
                    <a:pt x="0" y="114300"/>
                  </a:lnTo>
                  <a:lnTo>
                    <a:pt x="152400" y="0"/>
                  </a:lnTo>
                  <a:lnTo>
                    <a:pt x="304800" y="114300"/>
                  </a:lnTo>
                  <a:lnTo>
                    <a:pt x="228600" y="114300"/>
                  </a:lnTo>
                  <a:lnTo>
                    <a:pt x="228600" y="457200"/>
                  </a:lnTo>
                  <a:lnTo>
                    <a:pt x="76200" y="457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Date Placeholder 3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8B56CFE-7DD2-4065-A1E0-4DFD12E8B994}" type="datetime1">
              <a:rPr lang="en-US" smtClean="0"/>
              <a:t>1/15/2022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Sravan Yadav, Assistant Professor, CSJMU Kanpur</a:t>
            </a:r>
            <a:endParaRPr lang="en-IN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933</Words>
  <Application>Microsoft Office PowerPoint</Application>
  <PresentationFormat>On-screen Show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HEALTH  EDUCATION Dr. Sravan Kumar Yadav,  Assistant Professor,  Department of Physical Education,  CSJMU, Kanpur (UP)</vt:lpstr>
      <vt:lpstr>UNIT- I</vt:lpstr>
      <vt:lpstr>Concept of Health Education</vt:lpstr>
      <vt:lpstr>PowerPoint Presentation</vt:lpstr>
      <vt:lpstr>Dimensions of the health</vt:lpstr>
      <vt:lpstr>Determinants of Health</vt:lpstr>
      <vt:lpstr>PowerPoint Presentation</vt:lpstr>
      <vt:lpstr>11.Balance diet</vt:lpstr>
      <vt:lpstr>Determinants of health</vt:lpstr>
      <vt:lpstr>SPECTRUM OF HEALTH</vt:lpstr>
      <vt:lpstr>PowerPoint Presentation</vt:lpstr>
      <vt:lpstr>PowerPoint Presentation</vt:lpstr>
      <vt:lpstr>SPECTRUM OF HEALTH</vt:lpstr>
      <vt:lpstr>PowerPoint Presentation</vt:lpstr>
      <vt:lpstr>Definition</vt:lpstr>
      <vt:lpstr>What is Health Education???</vt:lpstr>
      <vt:lpstr>PowerPoint Presentation</vt:lpstr>
      <vt:lpstr>Aim of Health Education</vt:lpstr>
      <vt:lpstr>Objective of Health Education</vt:lpstr>
      <vt:lpstr>Guiding the action (Information related to health)</vt:lpstr>
      <vt:lpstr>Principles of Health 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VED</cp:lastModifiedBy>
  <cp:revision>4</cp:revision>
  <dcterms:created xsi:type="dcterms:W3CDTF">2022-01-07T17:35:04Z</dcterms:created>
  <dcterms:modified xsi:type="dcterms:W3CDTF">2022-01-15T13:00:29Z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2022-01-07T00:00:00Z</vt:filetime>
  </property>
</Properties>
</file>