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498" r:id="rId2"/>
    <p:sldId id="637" r:id="rId3"/>
    <p:sldId id="638" r:id="rId4"/>
    <p:sldId id="499" r:id="rId5"/>
    <p:sldId id="501" r:id="rId6"/>
    <p:sldId id="502" r:id="rId7"/>
    <p:sldId id="639" r:id="rId8"/>
    <p:sldId id="503" r:id="rId9"/>
    <p:sldId id="580" r:id="rId10"/>
    <p:sldId id="616" r:id="rId11"/>
    <p:sldId id="581" r:id="rId12"/>
    <p:sldId id="583" r:id="rId13"/>
    <p:sldId id="584" r:id="rId14"/>
    <p:sldId id="593" r:id="rId15"/>
    <p:sldId id="596" r:id="rId16"/>
    <p:sldId id="597" r:id="rId17"/>
    <p:sldId id="598" r:id="rId18"/>
    <p:sldId id="599" r:id="rId19"/>
    <p:sldId id="626" r:id="rId20"/>
    <p:sldId id="600" r:id="rId21"/>
    <p:sldId id="623" r:id="rId22"/>
    <p:sldId id="633" r:id="rId23"/>
    <p:sldId id="627" r:id="rId24"/>
    <p:sldId id="628" r:id="rId25"/>
    <p:sldId id="630" r:id="rId26"/>
    <p:sldId id="634" r:id="rId27"/>
    <p:sldId id="617" r:id="rId28"/>
    <p:sldId id="619" r:id="rId29"/>
    <p:sldId id="635" r:id="rId30"/>
    <p:sldId id="620" r:id="rId31"/>
    <p:sldId id="622" r:id="rId32"/>
    <p:sldId id="636" r:id="rId33"/>
    <p:sldId id="612" r:id="rId34"/>
    <p:sldId id="631" r:id="rId35"/>
    <p:sldId id="640" r:id="rId36"/>
    <p:sldId id="641" r:id="rId37"/>
    <p:sldId id="643" r:id="rId38"/>
    <p:sldId id="642" r:id="rId3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CC0000"/>
    <a:srgbClr val="006699"/>
    <a:srgbClr val="0000FF"/>
    <a:srgbClr val="0066FF"/>
    <a:srgbClr val="DD0111"/>
    <a:srgbClr val="990033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74" autoAdjust="0"/>
    <p:restoredTop sz="94660"/>
  </p:normalViewPr>
  <p:slideViewPr>
    <p:cSldViewPr snapToGrid="0">
      <p:cViewPr varScale="1">
        <p:scale>
          <a:sx n="43" d="100"/>
          <a:sy n="43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2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image" Target="../media/image20.png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smtClean="0"/>
            </a:lvl1pPr>
          </a:lstStyle>
          <a:p>
            <a:pPr>
              <a:defRPr/>
            </a:pPr>
            <a:fld id="{B146A707-9B42-4AA6-80DD-B5FE208B0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smtClean="0"/>
            </a:lvl1pPr>
          </a:lstStyle>
          <a:p>
            <a:pPr>
              <a:defRPr/>
            </a:pPr>
            <a:fld id="{C0899C33-5FA5-4FC2-969B-642C3FB18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E4DC5A-DEB4-4BA3-BB9A-5BD891FFD804}" type="slidenum">
              <a:rPr lang="en-US"/>
              <a:pPr/>
              <a:t>1</a:t>
            </a:fld>
            <a:endParaRPr 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B7D0D6-8540-48C5-BB6A-5E1C9BB516BE}" type="slidenum">
              <a:rPr lang="en-US"/>
              <a:pPr/>
              <a:t>10</a:t>
            </a:fld>
            <a:endParaRPr lang="en-US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97AEA4-14CE-43E1-BC01-488E7C27AEFD}" type="slidenum">
              <a:rPr lang="en-US"/>
              <a:pPr/>
              <a:t>11</a:t>
            </a:fld>
            <a:endParaRPr lang="en-US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580C2-7ECA-4F9B-8A0B-CCAC5BDE7187}" type="slidenum">
              <a:rPr lang="en-US"/>
              <a:pPr/>
              <a:t>12</a:t>
            </a:fld>
            <a:endParaRPr lang="en-US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5C879-65B1-4F49-988C-81F667506D36}" type="slidenum">
              <a:rPr lang="en-US"/>
              <a:pPr/>
              <a:t>13</a:t>
            </a:fld>
            <a:endParaRPr lang="en-US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51409A-BB2D-4A6E-801F-8B0E3F1403A1}" type="slidenum">
              <a:rPr lang="en-US"/>
              <a:pPr/>
              <a:t>14</a:t>
            </a:fld>
            <a:endParaRPr lang="en-US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F1319-B51C-4E94-BF33-4A32452AD462}" type="slidenum">
              <a:rPr lang="en-US"/>
              <a:pPr/>
              <a:t>15</a:t>
            </a:fld>
            <a:endParaRPr lang="en-US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C7F3C-066C-49CD-AAE6-1470CE958581}" type="slidenum">
              <a:rPr lang="en-US"/>
              <a:pPr/>
              <a:t>16</a:t>
            </a:fld>
            <a:endParaRPr lang="en-US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096373-70BE-4F5E-8988-23E9E17CBF04}" type="slidenum">
              <a:rPr lang="en-US"/>
              <a:pPr/>
              <a:t>17</a:t>
            </a:fld>
            <a:endParaRPr lang="en-US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C1AE0-509D-4C7E-98D0-E74CDC356B2A}" type="slidenum">
              <a:rPr lang="en-US"/>
              <a:pPr/>
              <a:t>18</a:t>
            </a:fld>
            <a:endParaRPr lang="en-US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057E12-4F21-4212-BE4F-F34B9CFA2999}" type="slidenum">
              <a:rPr lang="en-US"/>
              <a:pPr/>
              <a:t>19</a:t>
            </a:fld>
            <a:endParaRPr lang="en-US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87114E-DAF2-42BB-B498-0A22DB938ABB}" type="slidenum">
              <a:rPr lang="en-US"/>
              <a:pPr/>
              <a:t>2</a:t>
            </a:fld>
            <a:endParaRPr 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680B9-004B-43A4-8FF6-B9BC1E314CB1}" type="slidenum">
              <a:rPr lang="en-US"/>
              <a:pPr/>
              <a:t>20</a:t>
            </a:fld>
            <a:endParaRPr lang="en-US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C82B9E-31E9-4004-987A-CAB64C38D5CF}" type="slidenum">
              <a:rPr lang="en-US"/>
              <a:pPr/>
              <a:t>21</a:t>
            </a:fld>
            <a:endParaRPr lang="en-US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C198D-0244-40A3-A799-7ED82410D834}" type="slidenum">
              <a:rPr lang="en-US"/>
              <a:pPr/>
              <a:t>22</a:t>
            </a:fld>
            <a:endParaRPr lang="en-US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2E0929-D28D-4875-B7A5-9059DADF8CD5}" type="slidenum">
              <a:rPr lang="en-US"/>
              <a:pPr/>
              <a:t>23</a:t>
            </a:fld>
            <a:endParaRPr lang="en-US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AEF68-4B88-4AF3-B3B3-781853A5F1D1}" type="slidenum">
              <a:rPr lang="en-US"/>
              <a:pPr/>
              <a:t>24</a:t>
            </a:fld>
            <a:endParaRPr lang="en-US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5AE570-C868-40FA-8B68-43EA4D95A9D4}" type="slidenum">
              <a:rPr lang="en-US"/>
              <a:pPr/>
              <a:t>25</a:t>
            </a:fld>
            <a:endParaRPr lang="en-US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5E4AAA-1BEA-480F-A37E-06E025D4214F}" type="slidenum">
              <a:rPr lang="en-US"/>
              <a:pPr/>
              <a:t>26</a:t>
            </a:fld>
            <a:endParaRPr lang="en-US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1C4BB-F64B-4C6A-944A-5072E4228153}" type="slidenum">
              <a:rPr lang="en-US"/>
              <a:pPr/>
              <a:t>27</a:t>
            </a:fld>
            <a:endParaRPr lang="en-US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E59EE-20F8-4E3C-BC4E-2D2A82CCB077}" type="slidenum">
              <a:rPr lang="en-US"/>
              <a:pPr/>
              <a:t>28</a:t>
            </a:fld>
            <a:endParaRPr lang="en-US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43678D-B2E3-4DBD-B6E1-8EE0CA2B39A7}" type="slidenum">
              <a:rPr lang="en-US"/>
              <a:pPr/>
              <a:t>29</a:t>
            </a:fld>
            <a:endParaRPr lang="en-US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50DD84-E823-4FFE-A142-5DE686B28B62}" type="slidenum">
              <a:rPr lang="en-US"/>
              <a:pPr/>
              <a:t>3</a:t>
            </a:fld>
            <a:endParaRPr 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6780B-F1AA-4979-836C-94011946FDC4}" type="slidenum">
              <a:rPr lang="en-US"/>
              <a:pPr/>
              <a:t>30</a:t>
            </a:fld>
            <a:endParaRPr lang="en-US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584BF-0381-4FBF-A69F-DF927B9B956B}" type="slidenum">
              <a:rPr lang="en-US"/>
              <a:pPr/>
              <a:t>31</a:t>
            </a:fld>
            <a:endParaRPr lang="en-US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8D2039-E13B-4F9D-9742-A4A32FDAB3B5}" type="slidenum">
              <a:rPr lang="en-US"/>
              <a:pPr/>
              <a:t>32</a:t>
            </a:fld>
            <a:endParaRPr lang="en-US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E1147-5FB6-4CE4-BB54-F67A17E9A41E}" type="slidenum">
              <a:rPr lang="en-US"/>
              <a:pPr/>
              <a:t>33</a:t>
            </a:fld>
            <a:endParaRPr lang="en-US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E95E2-534F-4EEC-839A-5DF694CBCC70}" type="slidenum">
              <a:rPr lang="en-US"/>
              <a:pPr/>
              <a:t>34</a:t>
            </a:fld>
            <a:endParaRPr lang="en-US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6C46A-AC78-4FBE-AA13-1FC6329A1D1D}" type="slidenum">
              <a:rPr lang="en-US"/>
              <a:pPr/>
              <a:t>35</a:t>
            </a:fld>
            <a:endParaRPr lang="en-US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39224-36B2-4A92-A073-F98935AD53B2}" type="slidenum">
              <a:rPr lang="en-US"/>
              <a:pPr/>
              <a:t>36</a:t>
            </a:fld>
            <a:endParaRPr lang="en-US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9CE7E3-E95D-469D-B6D3-C6794809DAFF}" type="slidenum">
              <a:rPr lang="en-US"/>
              <a:pPr/>
              <a:t>37</a:t>
            </a:fld>
            <a:endParaRPr lang="en-US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DC85F-D130-40E3-BD95-AECF4AB93296}" type="slidenum">
              <a:rPr lang="en-US"/>
              <a:pPr/>
              <a:t>38</a:t>
            </a:fld>
            <a:endParaRPr lang="en-US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8A069-28D1-4824-A531-14BBB215B756}" type="slidenum">
              <a:rPr lang="en-US"/>
              <a:pPr/>
              <a:t>4</a:t>
            </a:fld>
            <a:endParaRPr 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21D55-57F5-403A-AE98-F88271431C69}" type="slidenum">
              <a:rPr lang="en-US"/>
              <a:pPr/>
              <a:t>5</a:t>
            </a:fld>
            <a:endParaRPr lang="en-US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D14CA-7ED9-4B02-A854-0BAE3858FCFD}" type="slidenum">
              <a:rPr lang="en-US"/>
              <a:pPr/>
              <a:t>6</a:t>
            </a:fld>
            <a:endParaRPr lang="en-US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5646A1-99A0-4F92-B0FC-6562A2FDA633}" type="slidenum">
              <a:rPr lang="en-US"/>
              <a:pPr/>
              <a:t>7</a:t>
            </a:fld>
            <a:endParaRPr lang="en-US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6D8AF-357D-4D70-994C-1944250D8DC6}" type="slidenum">
              <a:rPr lang="en-US"/>
              <a:pPr/>
              <a:t>8</a:t>
            </a:fld>
            <a:endParaRPr 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55A206-42C0-4D2B-A711-A2B06B232F61}" type="slidenum">
              <a:rPr lang="en-US"/>
              <a:pPr/>
              <a:t>9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CS 477/677 -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B05E58-F0A9-4A3F-B193-FBC800743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C1A0F-41AA-46F9-A541-8CFE48943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ACA75-C1A6-4D59-B788-F56FABF61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838" y="1214438"/>
            <a:ext cx="4038600" cy="2462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0838" y="3829050"/>
            <a:ext cx="40386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81EA7-C9D9-431B-A269-7B657D4E0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87F7D-F5CB-4D2F-8575-D869E8EB9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1AAF9-405B-4383-9AD1-B2946C5AA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0838" y="1214438"/>
            <a:ext cx="8229600" cy="50768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4A8F-1235-436D-A590-3B0F2BEB1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838" y="1214438"/>
            <a:ext cx="4038600" cy="2462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0838" y="3829050"/>
            <a:ext cx="40386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24EF0-1CA1-473F-A32C-F440D70F8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115D1-E546-4D39-806A-36CE58C96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BBAC5-E999-4A6A-8CD7-C54081FF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1D287-8E87-45B4-9672-BC6810BC8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7A703-5979-4CF1-BF5E-B8E477D06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AF5BE-F7EF-4C77-BE61-1C34BF32D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9609-D2DE-47CB-8261-0B66F53E0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20DEE-2A75-4C75-88F3-071BB7E12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37B35-E1E2-419C-B03C-2F6C14579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E240E57-7A45-498A-B3C9-20249621A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7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8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9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921351A-0B58-4590-9851-69E5D1757F15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 Types of Trees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5299075" cy="5145087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DD0111"/>
                </a:solidFill>
                <a:latin typeface="Monotype Corsiva" pitchFamily="66" charset="0"/>
              </a:rPr>
              <a:t>Def:</a:t>
            </a:r>
            <a:r>
              <a:rPr lang="en-US" smtClean="0">
                <a:latin typeface="Monotype Corsiva" pitchFamily="66" charset="0"/>
              </a:rPr>
              <a:t> </a:t>
            </a:r>
            <a:r>
              <a:rPr lang="en-US" smtClean="0">
                <a:latin typeface="Comic Sans MS" pitchFamily="66" charset="0"/>
              </a:rPr>
              <a:t>Full binary tree = </a:t>
            </a:r>
            <a:r>
              <a:rPr lang="en-US" smtClean="0">
                <a:solidFill>
                  <a:schemeClr val="tx1"/>
                </a:solidFill>
              </a:rPr>
              <a:t>a binary tree in which each node is either a leaf or has degree exactly 2.</a:t>
            </a:r>
          </a:p>
          <a:p>
            <a:pPr eaLnBrk="1" hangingPunct="1"/>
            <a:endParaRPr lang="en-US" smtClean="0">
              <a:latin typeface="Comic Sans MS" pitchFamily="66" charset="0"/>
            </a:endParaRPr>
          </a:p>
          <a:p>
            <a:pPr eaLnBrk="1" hangingPunct="1"/>
            <a:endParaRPr lang="en-US" smtClean="0">
              <a:latin typeface="Comic Sans MS" pitchFamily="66" charset="0"/>
            </a:endParaRPr>
          </a:p>
          <a:p>
            <a:pPr eaLnBrk="1" hangingPunct="1"/>
            <a:r>
              <a:rPr lang="en-US" smtClean="0">
                <a:solidFill>
                  <a:srgbClr val="DD0111"/>
                </a:solidFill>
                <a:latin typeface="Monotype Corsiva" pitchFamily="66" charset="0"/>
              </a:rPr>
              <a:t>Def:</a:t>
            </a:r>
            <a:r>
              <a:rPr lang="en-US" smtClean="0">
                <a:latin typeface="Monotype Corsiva" pitchFamily="66" charset="0"/>
              </a:rPr>
              <a:t> </a:t>
            </a:r>
            <a:r>
              <a:rPr lang="en-US" smtClean="0">
                <a:latin typeface="Comic Sans MS" pitchFamily="66" charset="0"/>
              </a:rPr>
              <a:t>Complete binary tree = </a:t>
            </a:r>
            <a:r>
              <a:rPr lang="en-US" smtClean="0">
                <a:solidFill>
                  <a:schemeClr val="tx1"/>
                </a:solidFill>
              </a:rPr>
              <a:t>a binary tree in which all leaves are on the same level and all internal nodes have degree 2.</a:t>
            </a:r>
          </a:p>
        </p:txBody>
      </p:sp>
      <p:grpSp>
        <p:nvGrpSpPr>
          <p:cNvPr id="16389" name="Group 4"/>
          <p:cNvGrpSpPr>
            <a:grpSpLocks/>
          </p:cNvGrpSpPr>
          <p:nvPr/>
        </p:nvGrpSpPr>
        <p:grpSpPr bwMode="auto">
          <a:xfrm>
            <a:off x="5856288" y="1271588"/>
            <a:ext cx="2943225" cy="2225675"/>
            <a:chOff x="528" y="2486"/>
            <a:chExt cx="1854" cy="1402"/>
          </a:xfrm>
        </p:grpSpPr>
        <p:sp>
          <p:nvSpPr>
            <p:cNvPr id="16403" name="Line 5"/>
            <p:cNvSpPr>
              <a:spLocks noChangeAspect="1" noChangeShapeType="1"/>
            </p:cNvSpPr>
            <p:nvPr/>
          </p:nvSpPr>
          <p:spPr bwMode="auto">
            <a:xfrm rot="16200000" flipV="1">
              <a:off x="1411" y="3272"/>
              <a:ext cx="351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Text Box 6"/>
            <p:cNvSpPr txBox="1">
              <a:spLocks noChangeArrowheads="1"/>
            </p:cNvSpPr>
            <p:nvPr/>
          </p:nvSpPr>
          <p:spPr bwMode="auto">
            <a:xfrm>
              <a:off x="853" y="3657"/>
              <a:ext cx="10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Full binary tree</a:t>
              </a:r>
            </a:p>
          </p:txBody>
        </p:sp>
        <p:sp>
          <p:nvSpPr>
            <p:cNvPr id="16405" name="Line 7"/>
            <p:cNvSpPr>
              <a:spLocks noChangeAspect="1" noChangeShapeType="1"/>
            </p:cNvSpPr>
            <p:nvPr/>
          </p:nvSpPr>
          <p:spPr bwMode="auto">
            <a:xfrm flipV="1">
              <a:off x="1242" y="3298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8"/>
            <p:cNvSpPr>
              <a:spLocks noChangeAspect="1" noChangeShapeType="1"/>
            </p:cNvSpPr>
            <p:nvPr/>
          </p:nvSpPr>
          <p:spPr bwMode="auto">
            <a:xfrm flipV="1">
              <a:off x="1709" y="30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9"/>
            <p:cNvSpPr>
              <a:spLocks noChangeAspect="1" noChangeShapeType="1"/>
            </p:cNvSpPr>
            <p:nvPr/>
          </p:nvSpPr>
          <p:spPr bwMode="auto">
            <a:xfrm rot="16200000" flipV="1">
              <a:off x="807" y="3257"/>
              <a:ext cx="351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10"/>
            <p:cNvSpPr>
              <a:spLocks noChangeAspect="1" noChangeShapeType="1"/>
            </p:cNvSpPr>
            <p:nvPr/>
          </p:nvSpPr>
          <p:spPr bwMode="auto">
            <a:xfrm rot="16200000" flipV="1">
              <a:off x="1149" y="300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11"/>
            <p:cNvSpPr>
              <a:spLocks noChangeAspect="1" noChangeShapeType="1"/>
            </p:cNvSpPr>
            <p:nvPr/>
          </p:nvSpPr>
          <p:spPr bwMode="auto">
            <a:xfrm rot="16200000" flipV="1">
              <a:off x="1545" y="2554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12"/>
            <p:cNvSpPr>
              <a:spLocks noChangeShapeType="1"/>
            </p:cNvSpPr>
            <p:nvPr/>
          </p:nvSpPr>
          <p:spPr bwMode="auto">
            <a:xfrm flipV="1">
              <a:off x="634" y="2582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Oval 13"/>
            <p:cNvSpPr>
              <a:spLocks noChangeArrowheads="1"/>
            </p:cNvSpPr>
            <p:nvPr/>
          </p:nvSpPr>
          <p:spPr bwMode="auto">
            <a:xfrm>
              <a:off x="778" y="319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6412" name="Oval 14"/>
            <p:cNvSpPr>
              <a:spLocks noChangeArrowheads="1"/>
            </p:cNvSpPr>
            <p:nvPr/>
          </p:nvSpPr>
          <p:spPr bwMode="auto">
            <a:xfrm>
              <a:off x="528" y="344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16413" name="Oval 15"/>
            <p:cNvSpPr>
              <a:spLocks noChangeArrowheads="1"/>
            </p:cNvSpPr>
            <p:nvPr/>
          </p:nvSpPr>
          <p:spPr bwMode="auto">
            <a:xfrm>
              <a:off x="970" y="344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16414" name="Oval 16"/>
            <p:cNvSpPr>
              <a:spLocks noChangeArrowheads="1"/>
            </p:cNvSpPr>
            <p:nvPr/>
          </p:nvSpPr>
          <p:spPr bwMode="auto">
            <a:xfrm>
              <a:off x="1066" y="2918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6415" name="Oval 17"/>
            <p:cNvSpPr>
              <a:spLocks noChangeArrowheads="1"/>
            </p:cNvSpPr>
            <p:nvPr/>
          </p:nvSpPr>
          <p:spPr bwMode="auto">
            <a:xfrm>
              <a:off x="1354" y="319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16416" name="Oval 18"/>
            <p:cNvSpPr>
              <a:spLocks noChangeArrowheads="1"/>
            </p:cNvSpPr>
            <p:nvPr/>
          </p:nvSpPr>
          <p:spPr bwMode="auto">
            <a:xfrm>
              <a:off x="1210" y="344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16417" name="Oval 19"/>
            <p:cNvSpPr>
              <a:spLocks noChangeArrowheads="1"/>
            </p:cNvSpPr>
            <p:nvPr/>
          </p:nvSpPr>
          <p:spPr bwMode="auto">
            <a:xfrm>
              <a:off x="1522" y="248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6418" name="Oval 20"/>
            <p:cNvSpPr>
              <a:spLocks noChangeArrowheads="1"/>
            </p:cNvSpPr>
            <p:nvPr/>
          </p:nvSpPr>
          <p:spPr bwMode="auto">
            <a:xfrm>
              <a:off x="1928" y="2918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6419" name="Oval 21"/>
            <p:cNvSpPr>
              <a:spLocks noChangeArrowheads="1"/>
            </p:cNvSpPr>
            <p:nvPr/>
          </p:nvSpPr>
          <p:spPr bwMode="auto">
            <a:xfrm>
              <a:off x="1604" y="319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16420" name="Oval 22"/>
            <p:cNvSpPr>
              <a:spLocks noChangeArrowheads="1"/>
            </p:cNvSpPr>
            <p:nvPr/>
          </p:nvSpPr>
          <p:spPr bwMode="auto">
            <a:xfrm>
              <a:off x="2180" y="319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6421" name="Oval 23"/>
            <p:cNvSpPr>
              <a:spLocks noChangeArrowheads="1"/>
            </p:cNvSpPr>
            <p:nvPr/>
          </p:nvSpPr>
          <p:spPr bwMode="auto">
            <a:xfrm>
              <a:off x="1574" y="346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6078538" y="3873500"/>
            <a:ext cx="2546350" cy="2195513"/>
            <a:chOff x="3120" y="2496"/>
            <a:chExt cx="1604" cy="1383"/>
          </a:xfrm>
        </p:grpSpPr>
        <p:sp>
          <p:nvSpPr>
            <p:cNvPr id="16391" name="Line 25"/>
            <p:cNvSpPr>
              <a:spLocks noChangeShapeType="1"/>
            </p:cNvSpPr>
            <p:nvPr/>
          </p:nvSpPr>
          <p:spPr bwMode="auto">
            <a:xfrm flipV="1">
              <a:off x="3188" y="2592"/>
              <a:ext cx="81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Text Box 26"/>
            <p:cNvSpPr txBox="1">
              <a:spLocks noChangeArrowheads="1"/>
            </p:cNvSpPr>
            <p:nvPr/>
          </p:nvSpPr>
          <p:spPr bwMode="auto">
            <a:xfrm>
              <a:off x="3176" y="3648"/>
              <a:ext cx="1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Complete binary tree</a:t>
              </a:r>
            </a:p>
          </p:txBody>
        </p:sp>
        <p:sp>
          <p:nvSpPr>
            <p:cNvPr id="16393" name="Line 27"/>
            <p:cNvSpPr>
              <a:spLocks noChangeAspect="1" noChangeShapeType="1"/>
            </p:cNvSpPr>
            <p:nvPr/>
          </p:nvSpPr>
          <p:spPr bwMode="auto">
            <a:xfrm flipV="1">
              <a:off x="4051" y="302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28"/>
            <p:cNvSpPr>
              <a:spLocks noChangeAspect="1" noChangeShapeType="1"/>
            </p:cNvSpPr>
            <p:nvPr/>
          </p:nvSpPr>
          <p:spPr bwMode="auto">
            <a:xfrm rot="16200000" flipV="1">
              <a:off x="3491" y="301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29"/>
            <p:cNvSpPr>
              <a:spLocks noChangeAspect="1" noChangeShapeType="1"/>
            </p:cNvSpPr>
            <p:nvPr/>
          </p:nvSpPr>
          <p:spPr bwMode="auto">
            <a:xfrm rot="16200000" flipV="1">
              <a:off x="3887" y="2564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Oval 30"/>
            <p:cNvSpPr>
              <a:spLocks noChangeArrowheads="1"/>
            </p:cNvSpPr>
            <p:nvPr/>
          </p:nvSpPr>
          <p:spPr bwMode="auto">
            <a:xfrm>
              <a:off x="3120" y="320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6397" name="Oval 31"/>
            <p:cNvSpPr>
              <a:spLocks noChangeArrowheads="1"/>
            </p:cNvSpPr>
            <p:nvPr/>
          </p:nvSpPr>
          <p:spPr bwMode="auto">
            <a:xfrm>
              <a:off x="3408" y="2928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6398" name="Oval 32"/>
            <p:cNvSpPr>
              <a:spLocks noChangeArrowheads="1"/>
            </p:cNvSpPr>
            <p:nvPr/>
          </p:nvSpPr>
          <p:spPr bwMode="auto">
            <a:xfrm>
              <a:off x="3696" y="320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16399" name="Oval 33"/>
            <p:cNvSpPr>
              <a:spLocks noChangeArrowheads="1"/>
            </p:cNvSpPr>
            <p:nvPr/>
          </p:nvSpPr>
          <p:spPr bwMode="auto">
            <a:xfrm>
              <a:off x="3864" y="249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6400" name="Oval 34"/>
            <p:cNvSpPr>
              <a:spLocks noChangeArrowheads="1"/>
            </p:cNvSpPr>
            <p:nvPr/>
          </p:nvSpPr>
          <p:spPr bwMode="auto">
            <a:xfrm>
              <a:off x="4270" y="2928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6401" name="Oval 35"/>
            <p:cNvSpPr>
              <a:spLocks noChangeArrowheads="1"/>
            </p:cNvSpPr>
            <p:nvPr/>
          </p:nvSpPr>
          <p:spPr bwMode="auto">
            <a:xfrm>
              <a:off x="3946" y="320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16402" name="Oval 36"/>
            <p:cNvSpPr>
              <a:spLocks noChangeArrowheads="1"/>
            </p:cNvSpPr>
            <p:nvPr/>
          </p:nvSpPr>
          <p:spPr bwMode="auto">
            <a:xfrm>
              <a:off x="4522" y="320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5A9881-5491-49CC-A971-2CA048617301}" type="slidenum">
              <a:rPr lang="en-US"/>
              <a:pPr/>
              <a:t>10</a:t>
            </a:fld>
            <a:endParaRPr lang="en-US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381000" y="1196975"/>
            <a:ext cx="267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MAX-HEAPIFY(A, 2, 10)</a:t>
            </a:r>
          </a:p>
        </p:txBody>
      </p:sp>
      <p:grpSp>
        <p:nvGrpSpPr>
          <p:cNvPr id="4104" name="Group 4"/>
          <p:cNvGrpSpPr>
            <a:grpSpLocks/>
          </p:cNvGrpSpPr>
          <p:nvPr/>
        </p:nvGrpSpPr>
        <p:grpSpPr bwMode="auto">
          <a:xfrm>
            <a:off x="457200" y="1495425"/>
            <a:ext cx="3282950" cy="2390775"/>
            <a:chOff x="288" y="942"/>
            <a:chExt cx="2068" cy="1506"/>
          </a:xfrm>
        </p:grpSpPr>
        <p:graphicFrame>
          <p:nvGraphicFramePr>
            <p:cNvPr id="4100" name="Object 5"/>
            <p:cNvGraphicFramePr>
              <a:graphicFrameLocks noChangeAspect="1"/>
            </p:cNvGraphicFramePr>
            <p:nvPr/>
          </p:nvGraphicFramePr>
          <p:xfrm>
            <a:off x="288" y="942"/>
            <a:ext cx="1950" cy="1227"/>
          </p:xfrm>
          <a:graphic>
            <a:graphicData uri="http://schemas.openxmlformats.org/presentationml/2006/ole">
              <p:oleObj spid="_x0000_s4100" name="Paint Shop Pro Image" r:id="rId4" imgW="5160976" imgH="3248780" progId="PaintShopPro">
                <p:embed/>
              </p:oleObj>
            </a:graphicData>
          </a:graphic>
        </p:graphicFrame>
        <p:sp>
          <p:nvSpPr>
            <p:cNvPr id="4111" name="Text Box 6"/>
            <p:cNvSpPr txBox="1">
              <a:spLocks noChangeArrowheads="1"/>
            </p:cNvSpPr>
            <p:nvPr/>
          </p:nvSpPr>
          <p:spPr bwMode="auto">
            <a:xfrm>
              <a:off x="288" y="2217"/>
              <a:ext cx="20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A[2] violates the heap property</a:t>
              </a:r>
            </a:p>
          </p:txBody>
        </p:sp>
      </p:grpSp>
      <p:sp>
        <p:nvSpPr>
          <p:cNvPr id="472071" name="Text Box 7"/>
          <p:cNvSpPr txBox="1">
            <a:spLocks noChangeArrowheads="1"/>
          </p:cNvSpPr>
          <p:nvPr/>
        </p:nvSpPr>
        <p:spPr bwMode="auto">
          <a:xfrm>
            <a:off x="3886200" y="22860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DD0111"/>
                </a:solidFill>
              </a:rPr>
              <a:t>A[2] </a:t>
            </a:r>
            <a:r>
              <a:rPr lang="en-US">
                <a:solidFill>
                  <a:srgbClr val="DD0111"/>
                </a:solidFill>
                <a:sym typeface="Symbol" pitchFamily="18" charset="2"/>
              </a:rPr>
              <a:t> A[4]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449888" y="1495425"/>
            <a:ext cx="3282950" cy="2390775"/>
            <a:chOff x="3433" y="942"/>
            <a:chExt cx="2068" cy="1506"/>
          </a:xfrm>
        </p:grpSpPr>
        <p:graphicFrame>
          <p:nvGraphicFramePr>
            <p:cNvPr id="4099" name="Object 9"/>
            <p:cNvGraphicFramePr>
              <a:graphicFrameLocks noChangeAspect="1"/>
            </p:cNvGraphicFramePr>
            <p:nvPr/>
          </p:nvGraphicFramePr>
          <p:xfrm>
            <a:off x="3433" y="942"/>
            <a:ext cx="1943" cy="1227"/>
          </p:xfrm>
          <a:graphic>
            <a:graphicData uri="http://schemas.openxmlformats.org/presentationml/2006/ole">
              <p:oleObj spid="_x0000_s4099" name="Paint Shop Pro Image" r:id="rId5" imgW="5141463" imgH="3248780" progId="PaintShopPro">
                <p:embed/>
              </p:oleObj>
            </a:graphicData>
          </a:graphic>
        </p:graphicFrame>
        <p:sp>
          <p:nvSpPr>
            <p:cNvPr id="4110" name="Text Box 10"/>
            <p:cNvSpPr txBox="1">
              <a:spLocks noChangeArrowheads="1"/>
            </p:cNvSpPr>
            <p:nvPr/>
          </p:nvSpPr>
          <p:spPr bwMode="auto">
            <a:xfrm>
              <a:off x="3433" y="2217"/>
              <a:ext cx="20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A[4] violates the heap property</a:t>
              </a:r>
            </a:p>
          </p:txBody>
        </p:sp>
      </p:grpSp>
      <p:sp>
        <p:nvSpPr>
          <p:cNvPr id="472075" name="Text Box 11"/>
          <p:cNvSpPr txBox="1">
            <a:spLocks noChangeArrowheads="1"/>
          </p:cNvSpPr>
          <p:nvPr/>
        </p:nvSpPr>
        <p:spPr bwMode="auto">
          <a:xfrm>
            <a:off x="1219200" y="4824413"/>
            <a:ext cx="1362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DD0111"/>
                </a:solidFill>
              </a:rPr>
              <a:t>A[4] </a:t>
            </a:r>
            <a:r>
              <a:rPr lang="en-US">
                <a:solidFill>
                  <a:srgbClr val="DD0111"/>
                </a:solidFill>
                <a:sym typeface="Symbol" pitchFamily="18" charset="2"/>
              </a:rPr>
              <a:t> A[9]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754313" y="4038600"/>
            <a:ext cx="3025775" cy="2271713"/>
            <a:chOff x="1735" y="2544"/>
            <a:chExt cx="1906" cy="1431"/>
          </a:xfrm>
        </p:grpSpPr>
        <p:graphicFrame>
          <p:nvGraphicFramePr>
            <p:cNvPr id="4098" name="Object 13"/>
            <p:cNvGraphicFramePr>
              <a:graphicFrameLocks noChangeAspect="1"/>
            </p:cNvGraphicFramePr>
            <p:nvPr/>
          </p:nvGraphicFramePr>
          <p:xfrm>
            <a:off x="1735" y="2544"/>
            <a:ext cx="1906" cy="1220"/>
          </p:xfrm>
          <a:graphic>
            <a:graphicData uri="http://schemas.openxmlformats.org/presentationml/2006/ole">
              <p:oleObj spid="_x0000_s4098" name="Paint Shop Pro Image" r:id="rId6" imgW="5043902" imgH="3229268" progId="PaintShopPro">
                <p:embed/>
              </p:oleObj>
            </a:graphicData>
          </a:graphic>
        </p:graphicFrame>
        <p:sp>
          <p:nvSpPr>
            <p:cNvPr id="4109" name="Text Box 14"/>
            <p:cNvSpPr txBox="1">
              <a:spLocks noChangeArrowheads="1"/>
            </p:cNvSpPr>
            <p:nvPr/>
          </p:nvSpPr>
          <p:spPr bwMode="auto">
            <a:xfrm>
              <a:off x="1890" y="3744"/>
              <a:ext cx="15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Heap property restored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71" grpId="0"/>
      <p:bldP spid="4720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037CDDB-4082-43EE-8764-F1892B819BAF}" type="slidenum">
              <a:rPr lang="en-US"/>
              <a:pPr/>
              <a:t>11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Maintaining the Heap Property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3025" y="1219200"/>
            <a:ext cx="3230563" cy="3133725"/>
          </a:xfrm>
        </p:spPr>
        <p:txBody>
          <a:bodyPr/>
          <a:lstStyle/>
          <a:p>
            <a:pPr marL="457200" indent="-457200" eaLnBrk="1" hangingPunct="1"/>
            <a:r>
              <a:rPr lang="en-US" smtClean="0">
                <a:solidFill>
                  <a:srgbClr val="336699"/>
                </a:solidFill>
              </a:rPr>
              <a:t>Assumptions:</a:t>
            </a:r>
          </a:p>
          <a:p>
            <a:pPr marL="838200" lvl="1" indent="-381000" eaLnBrk="1" hangingPunct="1"/>
            <a:r>
              <a:rPr lang="en-US" smtClean="0">
                <a:solidFill>
                  <a:srgbClr val="336699"/>
                </a:solidFill>
              </a:rPr>
              <a:t>Left and Right subtrees of </a:t>
            </a:r>
            <a:r>
              <a:rPr lang="en-US" smtClean="0">
                <a:solidFill>
                  <a:srgbClr val="336699"/>
                </a:solidFill>
                <a:latin typeface="Comic Sans MS" pitchFamily="66" charset="0"/>
              </a:rPr>
              <a:t>i</a:t>
            </a:r>
            <a:r>
              <a:rPr lang="en-US" smtClean="0">
                <a:solidFill>
                  <a:srgbClr val="336699"/>
                </a:solidFill>
              </a:rPr>
              <a:t> are max-heaps</a:t>
            </a:r>
          </a:p>
          <a:p>
            <a:pPr marL="838200" lvl="1" indent="-381000" eaLnBrk="1" hangingPunct="1"/>
            <a:r>
              <a:rPr lang="en-US" smtClean="0">
                <a:solidFill>
                  <a:srgbClr val="336699"/>
                </a:solidFill>
                <a:latin typeface="Comic Sans MS" pitchFamily="66" charset="0"/>
              </a:rPr>
              <a:t>A[i]</a:t>
            </a:r>
            <a:r>
              <a:rPr lang="en-US" smtClean="0">
                <a:solidFill>
                  <a:srgbClr val="336699"/>
                </a:solidFill>
              </a:rPr>
              <a:t> may be smaller than its children</a:t>
            </a: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3392488" y="871538"/>
            <a:ext cx="5741987" cy="551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endParaRPr lang="en-US" sz="2400">
              <a:solidFill>
                <a:schemeClr val="accent2"/>
              </a:solidFill>
            </a:endParaRPr>
          </a:p>
          <a:p>
            <a:pPr marL="457200" indent="-457200">
              <a:spcBef>
                <a:spcPct val="20000"/>
              </a:spcBef>
            </a:pPr>
            <a:r>
              <a:rPr lang="en-US" sz="2400">
                <a:solidFill>
                  <a:srgbClr val="DD0111"/>
                </a:solidFill>
                <a:latin typeface="Monotype Corsiva" pitchFamily="66" charset="0"/>
              </a:rPr>
              <a:t>Alg: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 u="sng">
                <a:solidFill>
                  <a:schemeClr val="accent2"/>
                </a:solidFill>
              </a:rPr>
              <a:t>MAX-HEAPIFY(</a:t>
            </a:r>
            <a:r>
              <a:rPr lang="en-US" sz="2400" u="sng">
                <a:solidFill>
                  <a:schemeClr val="accent2"/>
                </a:solidFill>
                <a:latin typeface="Comic Sans MS" pitchFamily="66" charset="0"/>
              </a:rPr>
              <a:t>A, i, n</a:t>
            </a:r>
            <a:r>
              <a:rPr lang="en-US" sz="2400" u="sng">
                <a:solidFill>
                  <a:schemeClr val="accent2"/>
                </a:solidFill>
              </a:rPr>
              <a:t>)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l</a:t>
            </a:r>
            <a:r>
              <a:rPr lang="en-US" sz="2400">
                <a:solidFill>
                  <a:schemeClr val="accent2"/>
                </a:solidFill>
              </a:rPr>
              <a:t> ← LEFT(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i</a:t>
            </a:r>
            <a:r>
              <a:rPr lang="en-US" sz="2400">
                <a:solidFill>
                  <a:schemeClr val="accent2"/>
                </a:solidFill>
              </a:rPr>
              <a:t>)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r</a:t>
            </a:r>
            <a:r>
              <a:rPr lang="en-US" sz="2400">
                <a:solidFill>
                  <a:schemeClr val="accent2"/>
                </a:solidFill>
              </a:rPr>
              <a:t> ← RIGHT(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i</a:t>
            </a:r>
            <a:r>
              <a:rPr lang="en-US" sz="2400">
                <a:solidFill>
                  <a:schemeClr val="accent2"/>
                </a:solidFill>
              </a:rPr>
              <a:t>)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sz="2400" b="1">
                <a:solidFill>
                  <a:schemeClr val="accent2"/>
                </a:solidFill>
              </a:rPr>
              <a:t>if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l ≤ n</a:t>
            </a:r>
            <a:r>
              <a:rPr lang="en-US" sz="2400">
                <a:solidFill>
                  <a:schemeClr val="accent2"/>
                </a:solidFill>
              </a:rPr>
              <a:t> and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A[l] &gt; A[i]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chemeClr val="accent2"/>
                </a:solidFill>
              </a:rPr>
              <a:t>   </a:t>
            </a:r>
            <a:r>
              <a:rPr lang="en-US" sz="2400" b="1">
                <a:solidFill>
                  <a:schemeClr val="accent2"/>
                </a:solidFill>
              </a:rPr>
              <a:t>then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largest ←l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chemeClr val="accent2"/>
                </a:solidFill>
              </a:rPr>
              <a:t>   </a:t>
            </a:r>
            <a:r>
              <a:rPr lang="en-US" sz="2400" b="1">
                <a:solidFill>
                  <a:schemeClr val="accent2"/>
                </a:solidFill>
              </a:rPr>
              <a:t>else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largest ←i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sz="2400" b="1">
                <a:solidFill>
                  <a:schemeClr val="accent2"/>
                </a:solidFill>
              </a:rPr>
              <a:t>if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r ≤ n</a:t>
            </a:r>
            <a:r>
              <a:rPr lang="en-US" sz="2400">
                <a:solidFill>
                  <a:schemeClr val="accent2"/>
                </a:solidFill>
              </a:rPr>
              <a:t> and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A[r] &gt; A[largest]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chemeClr val="accent2"/>
                </a:solidFill>
              </a:rPr>
              <a:t>   </a:t>
            </a:r>
            <a:r>
              <a:rPr lang="en-US" sz="2400" b="1">
                <a:solidFill>
                  <a:schemeClr val="accent2"/>
                </a:solidFill>
              </a:rPr>
              <a:t>then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largest ←r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sz="2400" b="1">
                <a:solidFill>
                  <a:schemeClr val="accent2"/>
                </a:solidFill>
              </a:rPr>
              <a:t>if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largest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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 i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chemeClr val="accent2"/>
                </a:solidFill>
              </a:rPr>
              <a:t>   </a:t>
            </a:r>
            <a:r>
              <a:rPr lang="en-US" sz="2400" b="1">
                <a:solidFill>
                  <a:schemeClr val="accent2"/>
                </a:solidFill>
              </a:rPr>
              <a:t>then</a:t>
            </a:r>
            <a:r>
              <a:rPr lang="en-US" sz="2400">
                <a:solidFill>
                  <a:schemeClr val="accent2"/>
                </a:solidFill>
              </a:rPr>
              <a:t> exchange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A[i] ↔ A[largest]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chemeClr val="accent2"/>
                </a:solidFill>
              </a:rPr>
              <a:t>            MAX-HEAPIFY(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A, largest, n</a:t>
            </a:r>
            <a:r>
              <a:rPr lang="en-US" sz="2400">
                <a:solidFill>
                  <a:schemeClr val="accent2"/>
                </a:solidFill>
              </a:rPr>
              <a:t>)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541338" y="3962400"/>
          <a:ext cx="2514600" cy="2154238"/>
        </p:xfrm>
        <a:graphic>
          <a:graphicData uri="http://schemas.openxmlformats.org/presentationml/2006/ole">
            <p:oleObj spid="_x0000_s5122" name="Paint Shop Pro Image" r:id="rId4" imgW="2790244" imgH="2390244" progId="PaintShopPro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3ECC483-4657-4093-A348-EA0A41377C14}" type="slidenum">
              <a:rPr lang="en-US"/>
              <a:pPr/>
              <a:t>12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MAX-HEAPIFY Running Time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66800"/>
            <a:ext cx="8229600" cy="52244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/>
              <a:t>Intuitively:</a:t>
            </a:r>
          </a:p>
          <a:p>
            <a:pPr eaLnBrk="1" hangingPunct="1">
              <a:lnSpc>
                <a:spcPct val="150000"/>
              </a:lnSpc>
            </a:pPr>
            <a:endParaRPr lang="en-US" smtClean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</a:pPr>
            <a:endParaRPr lang="en-US" smtClean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smtClean="0">
                <a:sym typeface="Symbol" pitchFamily="18" charset="2"/>
              </a:rPr>
              <a:t>Running time of MAX-HEAPIFY is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O(lgn)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>
                <a:sym typeface="Symbol" pitchFamily="18" charset="2"/>
              </a:rPr>
              <a:t>Can be written in terms of the height of the heap, as being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O(h)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mtClean="0">
                <a:sym typeface="Symbol" pitchFamily="18" charset="2"/>
              </a:rPr>
              <a:t>Since the height of the heap is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lgn</a:t>
            </a:r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4738" y="1957388"/>
            <a:ext cx="7605712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7975600" y="2003425"/>
            <a:ext cx="311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4967288" y="2509838"/>
            <a:ext cx="4381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2h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3138488" y="2751138"/>
            <a:ext cx="633412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O(h</a:t>
            </a:r>
            <a:r>
              <a:rPr lang="en-US" sz="1600"/>
              <a:t>)</a:t>
            </a: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904875" y="191135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-</a:t>
            </a: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884238" y="213995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-</a:t>
            </a:r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896938" y="236537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-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887413" y="264477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2E58CD9-8B2E-4F52-B176-86A213FFBB5A}" type="slidenum">
              <a:rPr lang="en-US"/>
              <a:pPr/>
              <a:t>13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a Heap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4338" y="3141663"/>
            <a:ext cx="5334000" cy="2212975"/>
          </a:xfrm>
        </p:spPr>
        <p:txBody>
          <a:bodyPr/>
          <a:lstStyle/>
          <a:p>
            <a:pPr marL="533400" indent="-533400" eaLnBrk="1" hangingPunct="1">
              <a:lnSpc>
                <a:spcPct val="120000"/>
              </a:lnSpc>
              <a:buFontTx/>
              <a:buNone/>
            </a:pPr>
            <a:r>
              <a:rPr lang="en-US" sz="2400" smtClean="0">
                <a:solidFill>
                  <a:srgbClr val="DD0111"/>
                </a:solidFill>
                <a:latin typeface="Monotype Corsiva" pitchFamily="66" charset="0"/>
              </a:rPr>
              <a:t>Alg:</a:t>
            </a:r>
            <a:r>
              <a:rPr lang="en-US" sz="2400" smtClean="0">
                <a:latin typeface="Monotype Corsiva" pitchFamily="66" charset="0"/>
              </a:rPr>
              <a:t> </a:t>
            </a:r>
            <a:r>
              <a:rPr lang="en-US" sz="2400" u="sng" smtClean="0"/>
              <a:t>BUILD-MAX-HEAP</a:t>
            </a:r>
            <a:r>
              <a:rPr lang="en-US" sz="2400" u="sng" smtClean="0">
                <a:latin typeface="Comic Sans MS" pitchFamily="66" charset="0"/>
              </a:rPr>
              <a:t>(A)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sz="2400" smtClean="0">
                <a:latin typeface="Comic Sans MS" pitchFamily="66" charset="0"/>
              </a:rPr>
              <a:t>n</a:t>
            </a:r>
            <a:r>
              <a:rPr lang="en-US" sz="2400" smtClean="0"/>
              <a:t> = length[A]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sz="2400" smtClean="0"/>
              <a:t> </a:t>
            </a:r>
            <a:r>
              <a:rPr lang="en-US" sz="2400" b="1" smtClean="0"/>
              <a:t>for</a:t>
            </a:r>
            <a:r>
              <a:rPr lang="en-US" sz="2400" smtClean="0"/>
              <a:t> </a:t>
            </a:r>
            <a:r>
              <a:rPr lang="en-US" sz="2400" smtClean="0">
                <a:latin typeface="Comic Sans MS" pitchFamily="66" charset="0"/>
              </a:rPr>
              <a:t>i ← 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</a:t>
            </a:r>
            <a:r>
              <a:rPr lang="en-US" sz="2400" smtClean="0">
                <a:latin typeface="Comic Sans MS" pitchFamily="66" charset="0"/>
              </a:rPr>
              <a:t>n/2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</a:t>
            </a:r>
            <a:r>
              <a:rPr lang="en-US" sz="2400" smtClean="0">
                <a:latin typeface="Monotype Corsiva" pitchFamily="66" charset="0"/>
              </a:rPr>
              <a:t> </a:t>
            </a:r>
            <a:r>
              <a:rPr lang="en-US" sz="2400" b="1" smtClean="0"/>
              <a:t>downto</a:t>
            </a:r>
            <a:r>
              <a:rPr lang="en-US" sz="2400" smtClean="0"/>
              <a:t> </a:t>
            </a:r>
            <a:r>
              <a:rPr lang="en-US" sz="2400" smtClean="0">
                <a:latin typeface="Comic Sans MS" pitchFamily="66" charset="0"/>
              </a:rPr>
              <a:t>1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sz="2400" smtClean="0"/>
              <a:t>       </a:t>
            </a:r>
            <a:r>
              <a:rPr lang="en-US" sz="2400" b="1" smtClean="0"/>
              <a:t>do</a:t>
            </a:r>
            <a:r>
              <a:rPr lang="en-US" sz="2400" smtClean="0"/>
              <a:t> MAX-HEAPIFY</a:t>
            </a:r>
            <a:r>
              <a:rPr lang="en-US" sz="2400" smtClean="0">
                <a:latin typeface="Comic Sans MS" pitchFamily="66" charset="0"/>
              </a:rPr>
              <a:t>(A, i, n)</a:t>
            </a:r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219200"/>
            <a:ext cx="8458200" cy="2743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Convert an array </a:t>
            </a:r>
            <a:r>
              <a:rPr lang="en-US" sz="2400" smtClean="0">
                <a:latin typeface="Comic Sans MS" pitchFamily="66" charset="0"/>
              </a:rPr>
              <a:t>A[1 … n]</a:t>
            </a:r>
            <a:r>
              <a:rPr lang="en-US" sz="2400" smtClean="0"/>
              <a:t> into a max-heap (</a:t>
            </a:r>
            <a:r>
              <a:rPr lang="en-US" sz="2400" smtClean="0">
                <a:latin typeface="Comic Sans MS" pitchFamily="66" charset="0"/>
              </a:rPr>
              <a:t>n = length[A]</a:t>
            </a:r>
            <a:r>
              <a:rPr lang="en-US" sz="2400" smtClean="0"/>
              <a:t>)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The elements in the subarray </a:t>
            </a:r>
            <a:r>
              <a:rPr lang="en-US" sz="2400" smtClean="0">
                <a:latin typeface="Comic Sans MS" pitchFamily="66" charset="0"/>
              </a:rPr>
              <a:t>A[(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n/2+1</a:t>
            </a:r>
            <a:r>
              <a:rPr lang="en-US" sz="2400" smtClean="0">
                <a:latin typeface="Comic Sans MS" pitchFamily="66" charset="0"/>
              </a:rPr>
              <a:t>) .. n]</a:t>
            </a:r>
            <a:r>
              <a:rPr lang="en-US" sz="2400" smtClean="0"/>
              <a:t> are leaves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Apply MAX-HEAPIFY on elements between </a:t>
            </a:r>
            <a:r>
              <a:rPr lang="en-US" sz="2400" smtClean="0">
                <a:latin typeface="Comic Sans MS" pitchFamily="66" charset="0"/>
              </a:rPr>
              <a:t>1</a:t>
            </a:r>
            <a:r>
              <a:rPr lang="en-US" sz="2400" smtClean="0"/>
              <a:t> and 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n/2</a:t>
            </a:r>
            <a:endParaRPr lang="en-US" sz="2400" smtClean="0">
              <a:latin typeface="Comic Sans MS" pitchFamily="66" charset="0"/>
            </a:endParaRPr>
          </a:p>
        </p:txBody>
      </p:sp>
      <p:grpSp>
        <p:nvGrpSpPr>
          <p:cNvPr id="23558" name="Group 5"/>
          <p:cNvGrpSpPr>
            <a:grpSpLocks/>
          </p:cNvGrpSpPr>
          <p:nvPr/>
        </p:nvGrpSpPr>
        <p:grpSpPr bwMode="auto">
          <a:xfrm>
            <a:off x="5802313" y="3441700"/>
            <a:ext cx="2943225" cy="2044700"/>
            <a:chOff x="137" y="715"/>
            <a:chExt cx="1854" cy="1288"/>
          </a:xfrm>
        </p:grpSpPr>
        <p:sp>
          <p:nvSpPr>
            <p:cNvPr id="23585" name="Line 6"/>
            <p:cNvSpPr>
              <a:spLocks noChangeAspect="1" noChangeShapeType="1"/>
            </p:cNvSpPr>
            <p:nvPr/>
          </p:nvSpPr>
          <p:spPr bwMode="auto">
            <a:xfrm flipV="1">
              <a:off x="851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Line 7"/>
            <p:cNvSpPr>
              <a:spLocks noChangeAspect="1" noChangeShapeType="1"/>
            </p:cNvSpPr>
            <p:nvPr/>
          </p:nvSpPr>
          <p:spPr bwMode="auto">
            <a:xfrm flipV="1">
              <a:off x="1318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8"/>
            <p:cNvSpPr>
              <a:spLocks noChangeAspect="1" noChangeShapeType="1"/>
            </p:cNvSpPr>
            <p:nvPr/>
          </p:nvSpPr>
          <p:spPr bwMode="auto">
            <a:xfrm rot="16200000" flipV="1">
              <a:off x="417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Line 9"/>
            <p:cNvSpPr>
              <a:spLocks noChangeAspect="1" noChangeShapeType="1"/>
            </p:cNvSpPr>
            <p:nvPr/>
          </p:nvSpPr>
          <p:spPr bwMode="auto">
            <a:xfrm rot="16200000" flipV="1">
              <a:off x="758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Line 10"/>
            <p:cNvSpPr>
              <a:spLocks noChangeAspect="1" noChangeShapeType="1"/>
            </p:cNvSpPr>
            <p:nvPr/>
          </p:nvSpPr>
          <p:spPr bwMode="auto">
            <a:xfrm rot="16200000" flipV="1">
              <a:off x="1154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Line 11"/>
            <p:cNvSpPr>
              <a:spLocks noChangeShapeType="1"/>
            </p:cNvSpPr>
            <p:nvPr/>
          </p:nvSpPr>
          <p:spPr bwMode="auto">
            <a:xfrm flipV="1">
              <a:off x="243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Oval 12"/>
            <p:cNvSpPr>
              <a:spLocks noChangeArrowheads="1"/>
            </p:cNvSpPr>
            <p:nvPr/>
          </p:nvSpPr>
          <p:spPr bwMode="auto">
            <a:xfrm>
              <a:off x="387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3592" name="Oval 13"/>
            <p:cNvSpPr>
              <a:spLocks noChangeArrowheads="1"/>
            </p:cNvSpPr>
            <p:nvPr/>
          </p:nvSpPr>
          <p:spPr bwMode="auto">
            <a:xfrm>
              <a:off x="137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23593" name="Oval 14"/>
            <p:cNvSpPr>
              <a:spLocks noChangeArrowheads="1"/>
            </p:cNvSpPr>
            <p:nvPr/>
          </p:nvSpPr>
          <p:spPr bwMode="auto">
            <a:xfrm>
              <a:off x="57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23594" name="Oval 15"/>
            <p:cNvSpPr>
              <a:spLocks noChangeArrowheads="1"/>
            </p:cNvSpPr>
            <p:nvPr/>
          </p:nvSpPr>
          <p:spPr bwMode="auto">
            <a:xfrm>
              <a:off x="675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3595" name="Oval 16"/>
            <p:cNvSpPr>
              <a:spLocks noChangeArrowheads="1"/>
            </p:cNvSpPr>
            <p:nvPr/>
          </p:nvSpPr>
          <p:spPr bwMode="auto">
            <a:xfrm>
              <a:off x="96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23596" name="Oval 17"/>
            <p:cNvSpPr>
              <a:spLocks noChangeArrowheads="1"/>
            </p:cNvSpPr>
            <p:nvPr/>
          </p:nvSpPr>
          <p:spPr bwMode="auto">
            <a:xfrm>
              <a:off x="81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23597" name="Oval 18"/>
            <p:cNvSpPr>
              <a:spLocks noChangeArrowheads="1"/>
            </p:cNvSpPr>
            <p:nvPr/>
          </p:nvSpPr>
          <p:spPr bwMode="auto">
            <a:xfrm>
              <a:off x="1131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3598" name="Oval 19"/>
            <p:cNvSpPr>
              <a:spLocks noChangeArrowheads="1"/>
            </p:cNvSpPr>
            <p:nvPr/>
          </p:nvSpPr>
          <p:spPr bwMode="auto">
            <a:xfrm>
              <a:off x="1537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3599" name="Oval 20"/>
            <p:cNvSpPr>
              <a:spLocks noChangeArrowheads="1"/>
            </p:cNvSpPr>
            <p:nvPr/>
          </p:nvSpPr>
          <p:spPr bwMode="auto">
            <a:xfrm>
              <a:off x="121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3600" name="Oval 21"/>
            <p:cNvSpPr>
              <a:spLocks noChangeArrowheads="1"/>
            </p:cNvSpPr>
            <p:nvPr/>
          </p:nvSpPr>
          <p:spPr bwMode="auto">
            <a:xfrm>
              <a:off x="178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23601" name="Text Box 22"/>
            <p:cNvSpPr txBox="1">
              <a:spLocks noChangeArrowheads="1"/>
            </p:cNvSpPr>
            <p:nvPr/>
          </p:nvSpPr>
          <p:spPr bwMode="auto">
            <a:xfrm>
              <a:off x="1152" y="715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3602" name="Text Box 23"/>
            <p:cNvSpPr txBox="1">
              <a:spLocks noChangeArrowheads="1"/>
            </p:cNvSpPr>
            <p:nvPr/>
          </p:nvSpPr>
          <p:spPr bwMode="auto">
            <a:xfrm>
              <a:off x="699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3603" name="Text Box 24"/>
            <p:cNvSpPr txBox="1">
              <a:spLocks noChangeArrowheads="1"/>
            </p:cNvSpPr>
            <p:nvPr/>
          </p:nvSpPr>
          <p:spPr bwMode="auto">
            <a:xfrm>
              <a:off x="1552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3604" name="Text Box 25"/>
            <p:cNvSpPr txBox="1">
              <a:spLocks noChangeArrowheads="1"/>
            </p:cNvSpPr>
            <p:nvPr/>
          </p:nvSpPr>
          <p:spPr bwMode="auto">
            <a:xfrm>
              <a:off x="406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3605" name="Text Box 26"/>
            <p:cNvSpPr txBox="1">
              <a:spLocks noChangeArrowheads="1"/>
            </p:cNvSpPr>
            <p:nvPr/>
          </p:nvSpPr>
          <p:spPr bwMode="auto">
            <a:xfrm>
              <a:off x="992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3606" name="Text Box 27"/>
            <p:cNvSpPr txBox="1">
              <a:spLocks noChangeArrowheads="1"/>
            </p:cNvSpPr>
            <p:nvPr/>
          </p:nvSpPr>
          <p:spPr bwMode="auto">
            <a:xfrm>
              <a:off x="1237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3607" name="Text Box 28"/>
            <p:cNvSpPr txBox="1">
              <a:spLocks noChangeArrowheads="1"/>
            </p:cNvSpPr>
            <p:nvPr/>
          </p:nvSpPr>
          <p:spPr bwMode="auto">
            <a:xfrm>
              <a:off x="1824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3608" name="Text Box 29"/>
            <p:cNvSpPr txBox="1">
              <a:spLocks noChangeArrowheads="1"/>
            </p:cNvSpPr>
            <p:nvPr/>
          </p:nvSpPr>
          <p:spPr bwMode="auto">
            <a:xfrm>
              <a:off x="150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3609" name="Text Box 30"/>
            <p:cNvSpPr txBox="1">
              <a:spLocks noChangeArrowheads="1"/>
            </p:cNvSpPr>
            <p:nvPr/>
          </p:nvSpPr>
          <p:spPr bwMode="auto">
            <a:xfrm>
              <a:off x="603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9</a:t>
              </a:r>
            </a:p>
          </p:txBody>
        </p:sp>
        <p:sp>
          <p:nvSpPr>
            <p:cNvPr id="23610" name="Text Box 31"/>
            <p:cNvSpPr txBox="1">
              <a:spLocks noChangeArrowheads="1"/>
            </p:cNvSpPr>
            <p:nvPr/>
          </p:nvSpPr>
          <p:spPr bwMode="auto">
            <a:xfrm>
              <a:off x="808" y="1664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</p:grpSp>
      <p:graphicFrame>
        <p:nvGraphicFramePr>
          <p:cNvPr id="412704" name="Group 32"/>
          <p:cNvGraphicFramePr>
            <a:graphicFrameLocks noGrp="1"/>
          </p:cNvGraphicFramePr>
          <p:nvPr/>
        </p:nvGraphicFramePr>
        <p:xfrm>
          <a:off x="4826000" y="5791200"/>
          <a:ext cx="4141788" cy="335280"/>
        </p:xfrm>
        <a:graphic>
          <a:graphicData uri="http://schemas.openxmlformats.org/drawingml/2006/table">
            <a:tbl>
              <a:tblPr/>
              <a:tblGrid>
                <a:gridCol w="414338"/>
                <a:gridCol w="415925"/>
                <a:gridCol w="412750"/>
                <a:gridCol w="414337"/>
                <a:gridCol w="414338"/>
                <a:gridCol w="412750"/>
                <a:gridCol w="414337"/>
                <a:gridCol w="412750"/>
                <a:gridCol w="415925"/>
                <a:gridCol w="414338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3" name="Text Box 56"/>
          <p:cNvSpPr txBox="1">
            <a:spLocks noChangeArrowheads="1"/>
          </p:cNvSpPr>
          <p:nvPr/>
        </p:nvSpPr>
        <p:spPr bwMode="auto">
          <a:xfrm>
            <a:off x="4264025" y="5741988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A:</a:t>
            </a:r>
          </a:p>
        </p:txBody>
      </p:sp>
      <p:sp>
        <p:nvSpPr>
          <p:cNvPr id="23584" name="Freeform 57"/>
          <p:cNvSpPr>
            <a:spLocks/>
          </p:cNvSpPr>
          <p:nvPr/>
        </p:nvSpPr>
        <p:spPr bwMode="auto">
          <a:xfrm>
            <a:off x="5924550" y="3371850"/>
            <a:ext cx="2636838" cy="1811338"/>
          </a:xfrm>
          <a:custGeom>
            <a:avLst/>
            <a:gdLst>
              <a:gd name="T0" fmla="*/ 300 w 1661"/>
              <a:gd name="T1" fmla="*/ 593 h 1141"/>
              <a:gd name="T2" fmla="*/ 260 w 1661"/>
              <a:gd name="T3" fmla="*/ 638 h 1141"/>
              <a:gd name="T4" fmla="*/ 158 w 1661"/>
              <a:gd name="T5" fmla="*/ 666 h 1141"/>
              <a:gd name="T6" fmla="*/ 85 w 1661"/>
              <a:gd name="T7" fmla="*/ 694 h 1141"/>
              <a:gd name="T8" fmla="*/ 57 w 1661"/>
              <a:gd name="T9" fmla="*/ 711 h 1141"/>
              <a:gd name="T10" fmla="*/ 12 w 1661"/>
              <a:gd name="T11" fmla="*/ 768 h 1141"/>
              <a:gd name="T12" fmla="*/ 0 w 1661"/>
              <a:gd name="T13" fmla="*/ 802 h 1141"/>
              <a:gd name="T14" fmla="*/ 40 w 1661"/>
              <a:gd name="T15" fmla="*/ 966 h 1141"/>
              <a:gd name="T16" fmla="*/ 62 w 1661"/>
              <a:gd name="T17" fmla="*/ 1011 h 1141"/>
              <a:gd name="T18" fmla="*/ 91 w 1661"/>
              <a:gd name="T19" fmla="*/ 1056 h 1141"/>
              <a:gd name="T20" fmla="*/ 125 w 1661"/>
              <a:gd name="T21" fmla="*/ 1078 h 1141"/>
              <a:gd name="T22" fmla="*/ 108 w 1661"/>
              <a:gd name="T23" fmla="*/ 1084 h 1141"/>
              <a:gd name="T24" fmla="*/ 147 w 1661"/>
              <a:gd name="T25" fmla="*/ 1095 h 1141"/>
              <a:gd name="T26" fmla="*/ 277 w 1661"/>
              <a:gd name="T27" fmla="*/ 1129 h 1141"/>
              <a:gd name="T28" fmla="*/ 322 w 1661"/>
              <a:gd name="T29" fmla="*/ 1124 h 1141"/>
              <a:gd name="T30" fmla="*/ 334 w 1661"/>
              <a:gd name="T31" fmla="*/ 1135 h 1141"/>
              <a:gd name="T32" fmla="*/ 350 w 1661"/>
              <a:gd name="T33" fmla="*/ 1124 h 1141"/>
              <a:gd name="T34" fmla="*/ 418 w 1661"/>
              <a:gd name="T35" fmla="*/ 1101 h 1141"/>
              <a:gd name="T36" fmla="*/ 475 w 1661"/>
              <a:gd name="T37" fmla="*/ 1078 h 1141"/>
              <a:gd name="T38" fmla="*/ 514 w 1661"/>
              <a:gd name="T39" fmla="*/ 1067 h 1141"/>
              <a:gd name="T40" fmla="*/ 791 w 1661"/>
              <a:gd name="T41" fmla="*/ 1095 h 1141"/>
              <a:gd name="T42" fmla="*/ 910 w 1661"/>
              <a:gd name="T43" fmla="*/ 1141 h 1141"/>
              <a:gd name="T44" fmla="*/ 972 w 1661"/>
              <a:gd name="T45" fmla="*/ 1101 h 1141"/>
              <a:gd name="T46" fmla="*/ 977 w 1661"/>
              <a:gd name="T47" fmla="*/ 920 h 1141"/>
              <a:gd name="T48" fmla="*/ 989 w 1661"/>
              <a:gd name="T49" fmla="*/ 909 h 1141"/>
              <a:gd name="T50" fmla="*/ 1147 w 1661"/>
              <a:gd name="T51" fmla="*/ 824 h 1141"/>
              <a:gd name="T52" fmla="*/ 1373 w 1661"/>
              <a:gd name="T53" fmla="*/ 847 h 1141"/>
              <a:gd name="T54" fmla="*/ 1587 w 1661"/>
              <a:gd name="T55" fmla="*/ 819 h 1141"/>
              <a:gd name="T56" fmla="*/ 1610 w 1661"/>
              <a:gd name="T57" fmla="*/ 796 h 1141"/>
              <a:gd name="T58" fmla="*/ 1638 w 1661"/>
              <a:gd name="T59" fmla="*/ 751 h 1141"/>
              <a:gd name="T60" fmla="*/ 1644 w 1661"/>
              <a:gd name="T61" fmla="*/ 734 h 1141"/>
              <a:gd name="T62" fmla="*/ 1649 w 1661"/>
              <a:gd name="T63" fmla="*/ 717 h 1141"/>
              <a:gd name="T64" fmla="*/ 1661 w 1661"/>
              <a:gd name="T65" fmla="*/ 683 h 1141"/>
              <a:gd name="T66" fmla="*/ 1632 w 1661"/>
              <a:gd name="T67" fmla="*/ 570 h 1141"/>
              <a:gd name="T68" fmla="*/ 1615 w 1661"/>
              <a:gd name="T69" fmla="*/ 519 h 1141"/>
              <a:gd name="T70" fmla="*/ 1610 w 1661"/>
              <a:gd name="T71" fmla="*/ 469 h 1141"/>
              <a:gd name="T72" fmla="*/ 1598 w 1661"/>
              <a:gd name="T73" fmla="*/ 423 h 1141"/>
              <a:gd name="T74" fmla="*/ 1587 w 1661"/>
              <a:gd name="T75" fmla="*/ 367 h 1141"/>
              <a:gd name="T76" fmla="*/ 1553 w 1661"/>
              <a:gd name="T77" fmla="*/ 299 h 1141"/>
              <a:gd name="T78" fmla="*/ 1519 w 1661"/>
              <a:gd name="T79" fmla="*/ 226 h 1141"/>
              <a:gd name="T80" fmla="*/ 1491 w 1661"/>
              <a:gd name="T81" fmla="*/ 186 h 1141"/>
              <a:gd name="T82" fmla="*/ 1378 w 1661"/>
              <a:gd name="T83" fmla="*/ 102 h 1141"/>
              <a:gd name="T84" fmla="*/ 1265 w 1661"/>
              <a:gd name="T85" fmla="*/ 51 h 1141"/>
              <a:gd name="T86" fmla="*/ 1130 w 1661"/>
              <a:gd name="T87" fmla="*/ 0 h 1141"/>
              <a:gd name="T88" fmla="*/ 983 w 1661"/>
              <a:gd name="T89" fmla="*/ 11 h 1141"/>
              <a:gd name="T90" fmla="*/ 926 w 1661"/>
              <a:gd name="T91" fmla="*/ 22 h 1141"/>
              <a:gd name="T92" fmla="*/ 893 w 1661"/>
              <a:gd name="T93" fmla="*/ 34 h 1141"/>
              <a:gd name="T94" fmla="*/ 814 w 1661"/>
              <a:gd name="T95" fmla="*/ 73 h 1141"/>
              <a:gd name="T96" fmla="*/ 734 w 1661"/>
              <a:gd name="T97" fmla="*/ 113 h 1141"/>
              <a:gd name="T98" fmla="*/ 661 w 1661"/>
              <a:gd name="T99" fmla="*/ 164 h 1141"/>
              <a:gd name="T100" fmla="*/ 616 w 1661"/>
              <a:gd name="T101" fmla="*/ 198 h 1141"/>
              <a:gd name="T102" fmla="*/ 582 w 1661"/>
              <a:gd name="T103" fmla="*/ 220 h 1141"/>
              <a:gd name="T104" fmla="*/ 571 w 1661"/>
              <a:gd name="T105" fmla="*/ 237 h 1141"/>
              <a:gd name="T106" fmla="*/ 554 w 1661"/>
              <a:gd name="T107" fmla="*/ 243 h 1141"/>
              <a:gd name="T108" fmla="*/ 531 w 1661"/>
              <a:gd name="T109" fmla="*/ 265 h 1141"/>
              <a:gd name="T110" fmla="*/ 486 w 1661"/>
              <a:gd name="T111" fmla="*/ 294 h 1141"/>
              <a:gd name="T112" fmla="*/ 418 w 1661"/>
              <a:gd name="T113" fmla="*/ 350 h 1141"/>
              <a:gd name="T114" fmla="*/ 384 w 1661"/>
              <a:gd name="T115" fmla="*/ 384 h 1141"/>
              <a:gd name="T116" fmla="*/ 350 w 1661"/>
              <a:gd name="T117" fmla="*/ 440 h 1141"/>
              <a:gd name="T118" fmla="*/ 328 w 1661"/>
              <a:gd name="T119" fmla="*/ 486 h 1141"/>
              <a:gd name="T120" fmla="*/ 300 w 1661"/>
              <a:gd name="T121" fmla="*/ 576 h 1141"/>
              <a:gd name="T122" fmla="*/ 300 w 1661"/>
              <a:gd name="T123" fmla="*/ 593 h 114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661"/>
              <a:gd name="T187" fmla="*/ 0 h 1141"/>
              <a:gd name="T188" fmla="*/ 1661 w 1661"/>
              <a:gd name="T189" fmla="*/ 1141 h 114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661" h="1141">
                <a:moveTo>
                  <a:pt x="300" y="593"/>
                </a:moveTo>
                <a:cubicBezTo>
                  <a:pt x="286" y="607"/>
                  <a:pt x="276" y="625"/>
                  <a:pt x="260" y="638"/>
                </a:cubicBezTo>
                <a:cubicBezTo>
                  <a:pt x="241" y="654"/>
                  <a:pt x="183" y="662"/>
                  <a:pt x="158" y="666"/>
                </a:cubicBezTo>
                <a:cubicBezTo>
                  <a:pt x="130" y="676"/>
                  <a:pt x="113" y="689"/>
                  <a:pt x="85" y="694"/>
                </a:cubicBezTo>
                <a:cubicBezTo>
                  <a:pt x="57" y="725"/>
                  <a:pt x="94" y="689"/>
                  <a:pt x="57" y="711"/>
                </a:cubicBezTo>
                <a:cubicBezTo>
                  <a:pt x="39" y="722"/>
                  <a:pt x="22" y="753"/>
                  <a:pt x="12" y="768"/>
                </a:cubicBezTo>
                <a:cubicBezTo>
                  <a:pt x="5" y="778"/>
                  <a:pt x="0" y="802"/>
                  <a:pt x="0" y="802"/>
                </a:cubicBezTo>
                <a:cubicBezTo>
                  <a:pt x="5" y="868"/>
                  <a:pt x="11" y="910"/>
                  <a:pt x="40" y="966"/>
                </a:cubicBezTo>
                <a:cubicBezTo>
                  <a:pt x="49" y="983"/>
                  <a:pt x="48" y="996"/>
                  <a:pt x="62" y="1011"/>
                </a:cubicBezTo>
                <a:cubicBezTo>
                  <a:pt x="68" y="1029"/>
                  <a:pt x="75" y="1045"/>
                  <a:pt x="91" y="1056"/>
                </a:cubicBezTo>
                <a:cubicBezTo>
                  <a:pt x="102" y="1064"/>
                  <a:pt x="125" y="1078"/>
                  <a:pt x="125" y="1078"/>
                </a:cubicBezTo>
                <a:cubicBezTo>
                  <a:pt x="119" y="1080"/>
                  <a:pt x="103" y="1080"/>
                  <a:pt x="108" y="1084"/>
                </a:cubicBezTo>
                <a:cubicBezTo>
                  <a:pt x="119" y="1092"/>
                  <a:pt x="134" y="1091"/>
                  <a:pt x="147" y="1095"/>
                </a:cubicBezTo>
                <a:cubicBezTo>
                  <a:pt x="191" y="1108"/>
                  <a:pt x="231" y="1122"/>
                  <a:pt x="277" y="1129"/>
                </a:cubicBezTo>
                <a:cubicBezTo>
                  <a:pt x="292" y="1127"/>
                  <a:pt x="307" y="1122"/>
                  <a:pt x="322" y="1124"/>
                </a:cubicBezTo>
                <a:cubicBezTo>
                  <a:pt x="327" y="1125"/>
                  <a:pt x="329" y="1135"/>
                  <a:pt x="334" y="1135"/>
                </a:cubicBezTo>
                <a:cubicBezTo>
                  <a:pt x="340" y="1135"/>
                  <a:pt x="344" y="1127"/>
                  <a:pt x="350" y="1124"/>
                </a:cubicBezTo>
                <a:cubicBezTo>
                  <a:pt x="371" y="1114"/>
                  <a:pt x="396" y="1109"/>
                  <a:pt x="418" y="1101"/>
                </a:cubicBezTo>
                <a:cubicBezTo>
                  <a:pt x="434" y="1086"/>
                  <a:pt x="454" y="1084"/>
                  <a:pt x="475" y="1078"/>
                </a:cubicBezTo>
                <a:cubicBezTo>
                  <a:pt x="488" y="1074"/>
                  <a:pt x="514" y="1067"/>
                  <a:pt x="514" y="1067"/>
                </a:cubicBezTo>
                <a:cubicBezTo>
                  <a:pt x="676" y="1072"/>
                  <a:pt x="684" y="1063"/>
                  <a:pt x="791" y="1095"/>
                </a:cubicBezTo>
                <a:cubicBezTo>
                  <a:pt x="816" y="1122"/>
                  <a:pt x="874" y="1132"/>
                  <a:pt x="910" y="1141"/>
                </a:cubicBezTo>
                <a:cubicBezTo>
                  <a:pt x="953" y="1129"/>
                  <a:pt x="942" y="1129"/>
                  <a:pt x="972" y="1101"/>
                </a:cubicBezTo>
                <a:cubicBezTo>
                  <a:pt x="974" y="1041"/>
                  <a:pt x="972" y="980"/>
                  <a:pt x="977" y="920"/>
                </a:cubicBezTo>
                <a:cubicBezTo>
                  <a:pt x="977" y="915"/>
                  <a:pt x="986" y="914"/>
                  <a:pt x="989" y="909"/>
                </a:cubicBezTo>
                <a:cubicBezTo>
                  <a:pt x="1031" y="839"/>
                  <a:pt x="1068" y="836"/>
                  <a:pt x="1147" y="824"/>
                </a:cubicBezTo>
                <a:cubicBezTo>
                  <a:pt x="1224" y="829"/>
                  <a:pt x="1297" y="836"/>
                  <a:pt x="1373" y="847"/>
                </a:cubicBezTo>
                <a:cubicBezTo>
                  <a:pt x="1473" y="843"/>
                  <a:pt x="1507" y="843"/>
                  <a:pt x="1587" y="819"/>
                </a:cubicBezTo>
                <a:cubicBezTo>
                  <a:pt x="1594" y="811"/>
                  <a:pt x="1604" y="805"/>
                  <a:pt x="1610" y="796"/>
                </a:cubicBezTo>
                <a:cubicBezTo>
                  <a:pt x="1625" y="772"/>
                  <a:pt x="1609" y="770"/>
                  <a:pt x="1638" y="751"/>
                </a:cubicBezTo>
                <a:cubicBezTo>
                  <a:pt x="1640" y="745"/>
                  <a:pt x="1642" y="740"/>
                  <a:pt x="1644" y="734"/>
                </a:cubicBezTo>
                <a:cubicBezTo>
                  <a:pt x="1646" y="728"/>
                  <a:pt x="1647" y="723"/>
                  <a:pt x="1649" y="717"/>
                </a:cubicBezTo>
                <a:cubicBezTo>
                  <a:pt x="1653" y="706"/>
                  <a:pt x="1661" y="683"/>
                  <a:pt x="1661" y="683"/>
                </a:cubicBezTo>
                <a:cubicBezTo>
                  <a:pt x="1655" y="640"/>
                  <a:pt x="1644" y="611"/>
                  <a:pt x="1632" y="570"/>
                </a:cubicBezTo>
                <a:cubicBezTo>
                  <a:pt x="1627" y="553"/>
                  <a:pt x="1615" y="519"/>
                  <a:pt x="1615" y="519"/>
                </a:cubicBezTo>
                <a:cubicBezTo>
                  <a:pt x="1613" y="502"/>
                  <a:pt x="1613" y="485"/>
                  <a:pt x="1610" y="469"/>
                </a:cubicBezTo>
                <a:cubicBezTo>
                  <a:pt x="1607" y="453"/>
                  <a:pt x="1598" y="423"/>
                  <a:pt x="1598" y="423"/>
                </a:cubicBezTo>
                <a:cubicBezTo>
                  <a:pt x="1595" y="403"/>
                  <a:pt x="1596" y="385"/>
                  <a:pt x="1587" y="367"/>
                </a:cubicBezTo>
                <a:cubicBezTo>
                  <a:pt x="1576" y="345"/>
                  <a:pt x="1559" y="323"/>
                  <a:pt x="1553" y="299"/>
                </a:cubicBezTo>
                <a:cubicBezTo>
                  <a:pt x="1545" y="267"/>
                  <a:pt x="1547" y="244"/>
                  <a:pt x="1519" y="226"/>
                </a:cubicBezTo>
                <a:cubicBezTo>
                  <a:pt x="1513" y="206"/>
                  <a:pt x="1505" y="201"/>
                  <a:pt x="1491" y="186"/>
                </a:cubicBezTo>
                <a:cubicBezTo>
                  <a:pt x="1479" y="146"/>
                  <a:pt x="1417" y="114"/>
                  <a:pt x="1378" y="102"/>
                </a:cubicBezTo>
                <a:cubicBezTo>
                  <a:pt x="1359" y="81"/>
                  <a:pt x="1294" y="60"/>
                  <a:pt x="1265" y="51"/>
                </a:cubicBezTo>
                <a:cubicBezTo>
                  <a:pt x="1236" y="19"/>
                  <a:pt x="1170" y="14"/>
                  <a:pt x="1130" y="0"/>
                </a:cubicBezTo>
                <a:cubicBezTo>
                  <a:pt x="1058" y="4"/>
                  <a:pt x="1040" y="2"/>
                  <a:pt x="983" y="11"/>
                </a:cubicBezTo>
                <a:cubicBezTo>
                  <a:pt x="977" y="12"/>
                  <a:pt x="936" y="19"/>
                  <a:pt x="926" y="22"/>
                </a:cubicBezTo>
                <a:cubicBezTo>
                  <a:pt x="915" y="25"/>
                  <a:pt x="893" y="34"/>
                  <a:pt x="893" y="34"/>
                </a:cubicBezTo>
                <a:cubicBezTo>
                  <a:pt x="872" y="53"/>
                  <a:pt x="842" y="64"/>
                  <a:pt x="814" y="73"/>
                </a:cubicBezTo>
                <a:cubicBezTo>
                  <a:pt x="794" y="93"/>
                  <a:pt x="760" y="100"/>
                  <a:pt x="734" y="113"/>
                </a:cubicBezTo>
                <a:cubicBezTo>
                  <a:pt x="708" y="126"/>
                  <a:pt x="684" y="147"/>
                  <a:pt x="661" y="164"/>
                </a:cubicBezTo>
                <a:cubicBezTo>
                  <a:pt x="657" y="167"/>
                  <a:pt x="626" y="190"/>
                  <a:pt x="616" y="198"/>
                </a:cubicBezTo>
                <a:cubicBezTo>
                  <a:pt x="605" y="206"/>
                  <a:pt x="582" y="220"/>
                  <a:pt x="582" y="220"/>
                </a:cubicBezTo>
                <a:cubicBezTo>
                  <a:pt x="578" y="226"/>
                  <a:pt x="576" y="233"/>
                  <a:pt x="571" y="237"/>
                </a:cubicBezTo>
                <a:cubicBezTo>
                  <a:pt x="566" y="241"/>
                  <a:pt x="558" y="239"/>
                  <a:pt x="554" y="243"/>
                </a:cubicBezTo>
                <a:cubicBezTo>
                  <a:pt x="525" y="272"/>
                  <a:pt x="574" y="252"/>
                  <a:pt x="531" y="265"/>
                </a:cubicBezTo>
                <a:cubicBezTo>
                  <a:pt x="517" y="280"/>
                  <a:pt x="505" y="287"/>
                  <a:pt x="486" y="294"/>
                </a:cubicBezTo>
                <a:cubicBezTo>
                  <a:pt x="476" y="309"/>
                  <a:pt x="435" y="339"/>
                  <a:pt x="418" y="350"/>
                </a:cubicBezTo>
                <a:cubicBezTo>
                  <a:pt x="411" y="373"/>
                  <a:pt x="401" y="369"/>
                  <a:pt x="384" y="384"/>
                </a:cubicBezTo>
                <a:cubicBezTo>
                  <a:pt x="379" y="401"/>
                  <a:pt x="363" y="428"/>
                  <a:pt x="350" y="440"/>
                </a:cubicBezTo>
                <a:cubicBezTo>
                  <a:pt x="344" y="459"/>
                  <a:pt x="341" y="471"/>
                  <a:pt x="328" y="486"/>
                </a:cubicBezTo>
                <a:cubicBezTo>
                  <a:pt x="319" y="516"/>
                  <a:pt x="310" y="546"/>
                  <a:pt x="300" y="576"/>
                </a:cubicBezTo>
                <a:cubicBezTo>
                  <a:pt x="294" y="595"/>
                  <a:pt x="288" y="593"/>
                  <a:pt x="300" y="593"/>
                </a:cubicBezTo>
                <a:close/>
              </a:path>
            </a:pathLst>
          </a:custGeom>
          <a:noFill/>
          <a:ln w="25400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3024D4-3F3B-4E96-95AA-C6E77E9AE5BA}" type="slidenum">
              <a:rPr lang="en-US"/>
              <a:pPr/>
              <a:t>14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Example:         A</a:t>
            </a:r>
          </a:p>
        </p:txBody>
      </p:sp>
      <p:graphicFrame>
        <p:nvGraphicFramePr>
          <p:cNvPr id="429059" name="Group 3"/>
          <p:cNvGraphicFramePr>
            <a:graphicFrameLocks noGrp="1"/>
          </p:cNvGraphicFramePr>
          <p:nvPr>
            <p:ph idx="1"/>
          </p:nvPr>
        </p:nvGraphicFramePr>
        <p:xfrm>
          <a:off x="4348163" y="381000"/>
          <a:ext cx="4141787" cy="335280"/>
        </p:xfrm>
        <a:graphic>
          <a:graphicData uri="http://schemas.openxmlformats.org/drawingml/2006/table">
            <a:tbl>
              <a:tblPr/>
              <a:tblGrid>
                <a:gridCol w="414337"/>
                <a:gridCol w="415925"/>
                <a:gridCol w="412750"/>
                <a:gridCol w="414338"/>
                <a:gridCol w="414337"/>
                <a:gridCol w="412750"/>
                <a:gridCol w="414338"/>
                <a:gridCol w="412750"/>
                <a:gridCol w="415925"/>
                <a:gridCol w="414337"/>
              </a:tblGrid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25425" y="1524000"/>
            <a:ext cx="2943225" cy="2044700"/>
            <a:chOff x="137" y="715"/>
            <a:chExt cx="1854" cy="1288"/>
          </a:xfrm>
        </p:grpSpPr>
        <p:sp>
          <p:nvSpPr>
            <p:cNvPr id="24745" name="Line 28"/>
            <p:cNvSpPr>
              <a:spLocks noChangeAspect="1" noChangeShapeType="1"/>
            </p:cNvSpPr>
            <p:nvPr/>
          </p:nvSpPr>
          <p:spPr bwMode="auto">
            <a:xfrm flipV="1">
              <a:off x="851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46" name="Line 29"/>
            <p:cNvSpPr>
              <a:spLocks noChangeAspect="1" noChangeShapeType="1"/>
            </p:cNvSpPr>
            <p:nvPr/>
          </p:nvSpPr>
          <p:spPr bwMode="auto">
            <a:xfrm flipV="1">
              <a:off x="1318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47" name="Line 30"/>
            <p:cNvSpPr>
              <a:spLocks noChangeAspect="1" noChangeShapeType="1"/>
            </p:cNvSpPr>
            <p:nvPr/>
          </p:nvSpPr>
          <p:spPr bwMode="auto">
            <a:xfrm rot="16200000" flipV="1">
              <a:off x="417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48" name="Line 31"/>
            <p:cNvSpPr>
              <a:spLocks noChangeAspect="1" noChangeShapeType="1"/>
            </p:cNvSpPr>
            <p:nvPr/>
          </p:nvSpPr>
          <p:spPr bwMode="auto">
            <a:xfrm rot="16200000" flipV="1">
              <a:off x="758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49" name="Line 32"/>
            <p:cNvSpPr>
              <a:spLocks noChangeAspect="1" noChangeShapeType="1"/>
            </p:cNvSpPr>
            <p:nvPr/>
          </p:nvSpPr>
          <p:spPr bwMode="auto">
            <a:xfrm rot="16200000" flipV="1">
              <a:off x="1154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50" name="Line 33"/>
            <p:cNvSpPr>
              <a:spLocks noChangeShapeType="1"/>
            </p:cNvSpPr>
            <p:nvPr/>
          </p:nvSpPr>
          <p:spPr bwMode="auto">
            <a:xfrm flipV="1">
              <a:off x="243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51" name="Oval 34"/>
            <p:cNvSpPr>
              <a:spLocks noChangeArrowheads="1"/>
            </p:cNvSpPr>
            <p:nvPr/>
          </p:nvSpPr>
          <p:spPr bwMode="auto">
            <a:xfrm>
              <a:off x="387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4752" name="Oval 35"/>
            <p:cNvSpPr>
              <a:spLocks noChangeArrowheads="1"/>
            </p:cNvSpPr>
            <p:nvPr/>
          </p:nvSpPr>
          <p:spPr bwMode="auto">
            <a:xfrm>
              <a:off x="137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24753" name="Oval 36"/>
            <p:cNvSpPr>
              <a:spLocks noChangeArrowheads="1"/>
            </p:cNvSpPr>
            <p:nvPr/>
          </p:nvSpPr>
          <p:spPr bwMode="auto">
            <a:xfrm>
              <a:off x="57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24754" name="Oval 37"/>
            <p:cNvSpPr>
              <a:spLocks noChangeArrowheads="1"/>
            </p:cNvSpPr>
            <p:nvPr/>
          </p:nvSpPr>
          <p:spPr bwMode="auto">
            <a:xfrm>
              <a:off x="675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4755" name="Oval 38"/>
            <p:cNvSpPr>
              <a:spLocks noChangeArrowheads="1"/>
            </p:cNvSpPr>
            <p:nvPr/>
          </p:nvSpPr>
          <p:spPr bwMode="auto">
            <a:xfrm>
              <a:off x="96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24756" name="Oval 39"/>
            <p:cNvSpPr>
              <a:spLocks noChangeArrowheads="1"/>
            </p:cNvSpPr>
            <p:nvPr/>
          </p:nvSpPr>
          <p:spPr bwMode="auto">
            <a:xfrm>
              <a:off x="81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24757" name="Oval 40"/>
            <p:cNvSpPr>
              <a:spLocks noChangeArrowheads="1"/>
            </p:cNvSpPr>
            <p:nvPr/>
          </p:nvSpPr>
          <p:spPr bwMode="auto">
            <a:xfrm>
              <a:off x="1131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4758" name="Oval 41"/>
            <p:cNvSpPr>
              <a:spLocks noChangeArrowheads="1"/>
            </p:cNvSpPr>
            <p:nvPr/>
          </p:nvSpPr>
          <p:spPr bwMode="auto">
            <a:xfrm>
              <a:off x="1537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4759" name="Oval 42"/>
            <p:cNvSpPr>
              <a:spLocks noChangeArrowheads="1"/>
            </p:cNvSpPr>
            <p:nvPr/>
          </p:nvSpPr>
          <p:spPr bwMode="auto">
            <a:xfrm>
              <a:off x="121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4760" name="Oval 43"/>
            <p:cNvSpPr>
              <a:spLocks noChangeArrowheads="1"/>
            </p:cNvSpPr>
            <p:nvPr/>
          </p:nvSpPr>
          <p:spPr bwMode="auto">
            <a:xfrm>
              <a:off x="178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24761" name="Text Box 44"/>
            <p:cNvSpPr txBox="1">
              <a:spLocks noChangeArrowheads="1"/>
            </p:cNvSpPr>
            <p:nvPr/>
          </p:nvSpPr>
          <p:spPr bwMode="auto">
            <a:xfrm>
              <a:off x="1152" y="715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4762" name="Text Box 45"/>
            <p:cNvSpPr txBox="1">
              <a:spLocks noChangeArrowheads="1"/>
            </p:cNvSpPr>
            <p:nvPr/>
          </p:nvSpPr>
          <p:spPr bwMode="auto">
            <a:xfrm>
              <a:off x="699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4763" name="Text Box 46"/>
            <p:cNvSpPr txBox="1">
              <a:spLocks noChangeArrowheads="1"/>
            </p:cNvSpPr>
            <p:nvPr/>
          </p:nvSpPr>
          <p:spPr bwMode="auto">
            <a:xfrm>
              <a:off x="1552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4764" name="Text Box 47"/>
            <p:cNvSpPr txBox="1">
              <a:spLocks noChangeArrowheads="1"/>
            </p:cNvSpPr>
            <p:nvPr/>
          </p:nvSpPr>
          <p:spPr bwMode="auto">
            <a:xfrm>
              <a:off x="406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4765" name="Text Box 48"/>
            <p:cNvSpPr txBox="1">
              <a:spLocks noChangeArrowheads="1"/>
            </p:cNvSpPr>
            <p:nvPr/>
          </p:nvSpPr>
          <p:spPr bwMode="auto">
            <a:xfrm>
              <a:off x="992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4766" name="Text Box 49"/>
            <p:cNvSpPr txBox="1">
              <a:spLocks noChangeArrowheads="1"/>
            </p:cNvSpPr>
            <p:nvPr/>
          </p:nvSpPr>
          <p:spPr bwMode="auto">
            <a:xfrm>
              <a:off x="1237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4767" name="Text Box 50"/>
            <p:cNvSpPr txBox="1">
              <a:spLocks noChangeArrowheads="1"/>
            </p:cNvSpPr>
            <p:nvPr/>
          </p:nvSpPr>
          <p:spPr bwMode="auto">
            <a:xfrm>
              <a:off x="1824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4768" name="Text Box 51"/>
            <p:cNvSpPr txBox="1">
              <a:spLocks noChangeArrowheads="1"/>
            </p:cNvSpPr>
            <p:nvPr/>
          </p:nvSpPr>
          <p:spPr bwMode="auto">
            <a:xfrm>
              <a:off x="150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4769" name="Text Box 52"/>
            <p:cNvSpPr txBox="1">
              <a:spLocks noChangeArrowheads="1"/>
            </p:cNvSpPr>
            <p:nvPr/>
          </p:nvSpPr>
          <p:spPr bwMode="auto">
            <a:xfrm>
              <a:off x="603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9</a:t>
              </a:r>
            </a:p>
          </p:txBody>
        </p:sp>
        <p:sp>
          <p:nvSpPr>
            <p:cNvPr id="24770" name="Text Box 53"/>
            <p:cNvSpPr txBox="1">
              <a:spLocks noChangeArrowheads="1"/>
            </p:cNvSpPr>
            <p:nvPr/>
          </p:nvSpPr>
          <p:spPr bwMode="auto">
            <a:xfrm>
              <a:off x="808" y="1664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17488" y="4279900"/>
            <a:ext cx="2943225" cy="2044700"/>
            <a:chOff x="137" y="2528"/>
            <a:chExt cx="1854" cy="1288"/>
          </a:xfrm>
        </p:grpSpPr>
        <p:sp>
          <p:nvSpPr>
            <p:cNvPr id="24719" name="Line 55"/>
            <p:cNvSpPr>
              <a:spLocks noChangeAspect="1" noChangeShapeType="1"/>
            </p:cNvSpPr>
            <p:nvPr/>
          </p:nvSpPr>
          <p:spPr bwMode="auto">
            <a:xfrm flipV="1">
              <a:off x="851" y="3466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20" name="Line 56"/>
            <p:cNvSpPr>
              <a:spLocks noChangeAspect="1" noChangeShapeType="1"/>
            </p:cNvSpPr>
            <p:nvPr/>
          </p:nvSpPr>
          <p:spPr bwMode="auto">
            <a:xfrm flipV="1">
              <a:off x="1318" y="317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21" name="Line 57"/>
            <p:cNvSpPr>
              <a:spLocks noChangeAspect="1" noChangeShapeType="1"/>
            </p:cNvSpPr>
            <p:nvPr/>
          </p:nvSpPr>
          <p:spPr bwMode="auto">
            <a:xfrm rot="16200000" flipV="1">
              <a:off x="417" y="342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22" name="Line 58"/>
            <p:cNvSpPr>
              <a:spLocks noChangeAspect="1" noChangeShapeType="1"/>
            </p:cNvSpPr>
            <p:nvPr/>
          </p:nvSpPr>
          <p:spPr bwMode="auto">
            <a:xfrm rot="16200000" flipV="1">
              <a:off x="758" y="317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23" name="Line 59"/>
            <p:cNvSpPr>
              <a:spLocks noChangeAspect="1" noChangeShapeType="1"/>
            </p:cNvSpPr>
            <p:nvPr/>
          </p:nvSpPr>
          <p:spPr bwMode="auto">
            <a:xfrm rot="16200000" flipV="1">
              <a:off x="1154" y="2722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24" name="Line 60"/>
            <p:cNvSpPr>
              <a:spLocks noChangeShapeType="1"/>
            </p:cNvSpPr>
            <p:nvPr/>
          </p:nvSpPr>
          <p:spPr bwMode="auto">
            <a:xfrm flipV="1">
              <a:off x="243" y="2750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25" name="Oval 61"/>
            <p:cNvSpPr>
              <a:spLocks noChangeArrowheads="1"/>
            </p:cNvSpPr>
            <p:nvPr/>
          </p:nvSpPr>
          <p:spPr bwMode="auto">
            <a:xfrm>
              <a:off x="387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24726" name="Oval 62"/>
            <p:cNvSpPr>
              <a:spLocks noChangeArrowheads="1"/>
            </p:cNvSpPr>
            <p:nvPr/>
          </p:nvSpPr>
          <p:spPr bwMode="auto">
            <a:xfrm>
              <a:off x="137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4727" name="Oval 63"/>
            <p:cNvSpPr>
              <a:spLocks noChangeArrowheads="1"/>
            </p:cNvSpPr>
            <p:nvPr/>
          </p:nvSpPr>
          <p:spPr bwMode="auto">
            <a:xfrm>
              <a:off x="579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24728" name="Oval 64"/>
            <p:cNvSpPr>
              <a:spLocks noChangeArrowheads="1"/>
            </p:cNvSpPr>
            <p:nvPr/>
          </p:nvSpPr>
          <p:spPr bwMode="auto">
            <a:xfrm>
              <a:off x="675" y="3086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4729" name="Oval 65"/>
            <p:cNvSpPr>
              <a:spLocks noChangeArrowheads="1"/>
            </p:cNvSpPr>
            <p:nvPr/>
          </p:nvSpPr>
          <p:spPr bwMode="auto">
            <a:xfrm>
              <a:off x="963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24730" name="Oval 66"/>
            <p:cNvSpPr>
              <a:spLocks noChangeArrowheads="1"/>
            </p:cNvSpPr>
            <p:nvPr/>
          </p:nvSpPr>
          <p:spPr bwMode="auto">
            <a:xfrm>
              <a:off x="819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24731" name="Oval 67"/>
            <p:cNvSpPr>
              <a:spLocks noChangeArrowheads="1"/>
            </p:cNvSpPr>
            <p:nvPr/>
          </p:nvSpPr>
          <p:spPr bwMode="auto">
            <a:xfrm>
              <a:off x="1131" y="265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4732" name="Oval 68"/>
            <p:cNvSpPr>
              <a:spLocks noChangeArrowheads="1"/>
            </p:cNvSpPr>
            <p:nvPr/>
          </p:nvSpPr>
          <p:spPr bwMode="auto">
            <a:xfrm>
              <a:off x="1537" y="308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24733" name="Oval 69"/>
            <p:cNvSpPr>
              <a:spLocks noChangeArrowheads="1"/>
            </p:cNvSpPr>
            <p:nvPr/>
          </p:nvSpPr>
          <p:spPr bwMode="auto">
            <a:xfrm>
              <a:off x="1213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4734" name="Oval 70"/>
            <p:cNvSpPr>
              <a:spLocks noChangeArrowheads="1"/>
            </p:cNvSpPr>
            <p:nvPr/>
          </p:nvSpPr>
          <p:spPr bwMode="auto">
            <a:xfrm>
              <a:off x="1789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4735" name="Text Box 71"/>
            <p:cNvSpPr txBox="1">
              <a:spLocks noChangeArrowheads="1"/>
            </p:cNvSpPr>
            <p:nvPr/>
          </p:nvSpPr>
          <p:spPr bwMode="auto">
            <a:xfrm>
              <a:off x="1152" y="252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4736" name="Text Box 72"/>
            <p:cNvSpPr txBox="1">
              <a:spLocks noChangeArrowheads="1"/>
            </p:cNvSpPr>
            <p:nvPr/>
          </p:nvSpPr>
          <p:spPr bwMode="auto">
            <a:xfrm>
              <a:off x="699" y="2961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4737" name="Text Box 73"/>
            <p:cNvSpPr txBox="1">
              <a:spLocks noChangeArrowheads="1"/>
            </p:cNvSpPr>
            <p:nvPr/>
          </p:nvSpPr>
          <p:spPr bwMode="auto">
            <a:xfrm>
              <a:off x="1552" y="2961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4738" name="Text Box 74"/>
            <p:cNvSpPr txBox="1">
              <a:spLocks noChangeArrowheads="1"/>
            </p:cNvSpPr>
            <p:nvPr/>
          </p:nvSpPr>
          <p:spPr bwMode="auto">
            <a:xfrm>
              <a:off x="406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4739" name="Text Box 75"/>
            <p:cNvSpPr txBox="1">
              <a:spLocks noChangeArrowheads="1"/>
            </p:cNvSpPr>
            <p:nvPr/>
          </p:nvSpPr>
          <p:spPr bwMode="auto">
            <a:xfrm>
              <a:off x="992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4740" name="Text Box 76"/>
            <p:cNvSpPr txBox="1">
              <a:spLocks noChangeArrowheads="1"/>
            </p:cNvSpPr>
            <p:nvPr/>
          </p:nvSpPr>
          <p:spPr bwMode="auto">
            <a:xfrm>
              <a:off x="1237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4741" name="Text Box 77"/>
            <p:cNvSpPr txBox="1">
              <a:spLocks noChangeArrowheads="1"/>
            </p:cNvSpPr>
            <p:nvPr/>
          </p:nvSpPr>
          <p:spPr bwMode="auto">
            <a:xfrm>
              <a:off x="1824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4742" name="Text Box 78"/>
            <p:cNvSpPr txBox="1">
              <a:spLocks noChangeArrowheads="1"/>
            </p:cNvSpPr>
            <p:nvPr/>
          </p:nvSpPr>
          <p:spPr bwMode="auto">
            <a:xfrm>
              <a:off x="150" y="3477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4743" name="Text Box 79"/>
            <p:cNvSpPr txBox="1">
              <a:spLocks noChangeArrowheads="1"/>
            </p:cNvSpPr>
            <p:nvPr/>
          </p:nvSpPr>
          <p:spPr bwMode="auto">
            <a:xfrm>
              <a:off x="603" y="3477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9</a:t>
              </a:r>
            </a:p>
          </p:txBody>
        </p:sp>
        <p:sp>
          <p:nvSpPr>
            <p:cNvPr id="24744" name="Text Box 80"/>
            <p:cNvSpPr txBox="1">
              <a:spLocks noChangeArrowheads="1"/>
            </p:cNvSpPr>
            <p:nvPr/>
          </p:nvSpPr>
          <p:spPr bwMode="auto">
            <a:xfrm>
              <a:off x="808" y="3477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</p:grp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3087688" y="1524000"/>
            <a:ext cx="2943225" cy="2044700"/>
            <a:chOff x="1940" y="715"/>
            <a:chExt cx="1854" cy="1288"/>
          </a:xfrm>
        </p:grpSpPr>
        <p:sp>
          <p:nvSpPr>
            <p:cNvPr id="24693" name="Line 82"/>
            <p:cNvSpPr>
              <a:spLocks noChangeAspect="1" noChangeShapeType="1"/>
            </p:cNvSpPr>
            <p:nvPr/>
          </p:nvSpPr>
          <p:spPr bwMode="auto">
            <a:xfrm flipV="1">
              <a:off x="2654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4" name="Line 83"/>
            <p:cNvSpPr>
              <a:spLocks noChangeAspect="1" noChangeShapeType="1"/>
            </p:cNvSpPr>
            <p:nvPr/>
          </p:nvSpPr>
          <p:spPr bwMode="auto">
            <a:xfrm flipV="1">
              <a:off x="3121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5" name="Line 84"/>
            <p:cNvSpPr>
              <a:spLocks noChangeAspect="1" noChangeShapeType="1"/>
            </p:cNvSpPr>
            <p:nvPr/>
          </p:nvSpPr>
          <p:spPr bwMode="auto">
            <a:xfrm rot="16200000" flipV="1">
              <a:off x="2220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6" name="Line 85"/>
            <p:cNvSpPr>
              <a:spLocks noChangeAspect="1" noChangeShapeType="1"/>
            </p:cNvSpPr>
            <p:nvPr/>
          </p:nvSpPr>
          <p:spPr bwMode="auto">
            <a:xfrm rot="16200000" flipV="1">
              <a:off x="2561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7" name="Line 86"/>
            <p:cNvSpPr>
              <a:spLocks noChangeAspect="1" noChangeShapeType="1"/>
            </p:cNvSpPr>
            <p:nvPr/>
          </p:nvSpPr>
          <p:spPr bwMode="auto">
            <a:xfrm rot="16200000" flipV="1">
              <a:off x="2957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8" name="Line 87"/>
            <p:cNvSpPr>
              <a:spLocks noChangeShapeType="1"/>
            </p:cNvSpPr>
            <p:nvPr/>
          </p:nvSpPr>
          <p:spPr bwMode="auto">
            <a:xfrm flipV="1">
              <a:off x="2046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9" name="Oval 88"/>
            <p:cNvSpPr>
              <a:spLocks noChangeArrowheads="1"/>
            </p:cNvSpPr>
            <p:nvPr/>
          </p:nvSpPr>
          <p:spPr bwMode="auto">
            <a:xfrm>
              <a:off x="2190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4700" name="Oval 89"/>
            <p:cNvSpPr>
              <a:spLocks noChangeArrowheads="1"/>
            </p:cNvSpPr>
            <p:nvPr/>
          </p:nvSpPr>
          <p:spPr bwMode="auto">
            <a:xfrm>
              <a:off x="1940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24701" name="Oval 90"/>
            <p:cNvSpPr>
              <a:spLocks noChangeArrowheads="1"/>
            </p:cNvSpPr>
            <p:nvPr/>
          </p:nvSpPr>
          <p:spPr bwMode="auto">
            <a:xfrm>
              <a:off x="2382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24702" name="Oval 91"/>
            <p:cNvSpPr>
              <a:spLocks noChangeArrowheads="1"/>
            </p:cNvSpPr>
            <p:nvPr/>
          </p:nvSpPr>
          <p:spPr bwMode="auto">
            <a:xfrm>
              <a:off x="2478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4703" name="Oval 92"/>
            <p:cNvSpPr>
              <a:spLocks noChangeArrowheads="1"/>
            </p:cNvSpPr>
            <p:nvPr/>
          </p:nvSpPr>
          <p:spPr bwMode="auto">
            <a:xfrm>
              <a:off x="2766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24704" name="Oval 93"/>
            <p:cNvSpPr>
              <a:spLocks noChangeArrowheads="1"/>
            </p:cNvSpPr>
            <p:nvPr/>
          </p:nvSpPr>
          <p:spPr bwMode="auto">
            <a:xfrm>
              <a:off x="2622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24705" name="Oval 94"/>
            <p:cNvSpPr>
              <a:spLocks noChangeArrowheads="1"/>
            </p:cNvSpPr>
            <p:nvPr/>
          </p:nvSpPr>
          <p:spPr bwMode="auto">
            <a:xfrm>
              <a:off x="2934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4706" name="Oval 95"/>
            <p:cNvSpPr>
              <a:spLocks noChangeArrowheads="1"/>
            </p:cNvSpPr>
            <p:nvPr/>
          </p:nvSpPr>
          <p:spPr bwMode="auto">
            <a:xfrm>
              <a:off x="3340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4707" name="Oval 96"/>
            <p:cNvSpPr>
              <a:spLocks noChangeArrowheads="1"/>
            </p:cNvSpPr>
            <p:nvPr/>
          </p:nvSpPr>
          <p:spPr bwMode="auto">
            <a:xfrm>
              <a:off x="3016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4708" name="Oval 97"/>
            <p:cNvSpPr>
              <a:spLocks noChangeArrowheads="1"/>
            </p:cNvSpPr>
            <p:nvPr/>
          </p:nvSpPr>
          <p:spPr bwMode="auto">
            <a:xfrm>
              <a:off x="3592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24709" name="Text Box 98"/>
            <p:cNvSpPr txBox="1">
              <a:spLocks noChangeArrowheads="1"/>
            </p:cNvSpPr>
            <p:nvPr/>
          </p:nvSpPr>
          <p:spPr bwMode="auto">
            <a:xfrm>
              <a:off x="2955" y="715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4710" name="Text Box 99"/>
            <p:cNvSpPr txBox="1">
              <a:spLocks noChangeArrowheads="1"/>
            </p:cNvSpPr>
            <p:nvPr/>
          </p:nvSpPr>
          <p:spPr bwMode="auto">
            <a:xfrm>
              <a:off x="2502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4711" name="Text Box 100"/>
            <p:cNvSpPr txBox="1">
              <a:spLocks noChangeArrowheads="1"/>
            </p:cNvSpPr>
            <p:nvPr/>
          </p:nvSpPr>
          <p:spPr bwMode="auto">
            <a:xfrm>
              <a:off x="3355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4712" name="Text Box 101"/>
            <p:cNvSpPr txBox="1">
              <a:spLocks noChangeArrowheads="1"/>
            </p:cNvSpPr>
            <p:nvPr/>
          </p:nvSpPr>
          <p:spPr bwMode="auto">
            <a:xfrm>
              <a:off x="2209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4713" name="Text Box 102"/>
            <p:cNvSpPr txBox="1">
              <a:spLocks noChangeArrowheads="1"/>
            </p:cNvSpPr>
            <p:nvPr/>
          </p:nvSpPr>
          <p:spPr bwMode="auto">
            <a:xfrm>
              <a:off x="2795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4714" name="Text Box 103"/>
            <p:cNvSpPr txBox="1">
              <a:spLocks noChangeArrowheads="1"/>
            </p:cNvSpPr>
            <p:nvPr/>
          </p:nvSpPr>
          <p:spPr bwMode="auto">
            <a:xfrm>
              <a:off x="3040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4715" name="Text Box 104"/>
            <p:cNvSpPr txBox="1">
              <a:spLocks noChangeArrowheads="1"/>
            </p:cNvSpPr>
            <p:nvPr/>
          </p:nvSpPr>
          <p:spPr bwMode="auto">
            <a:xfrm>
              <a:off x="3627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4716" name="Text Box 105"/>
            <p:cNvSpPr txBox="1">
              <a:spLocks noChangeArrowheads="1"/>
            </p:cNvSpPr>
            <p:nvPr/>
          </p:nvSpPr>
          <p:spPr bwMode="auto">
            <a:xfrm>
              <a:off x="1953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4717" name="Text Box 106"/>
            <p:cNvSpPr txBox="1">
              <a:spLocks noChangeArrowheads="1"/>
            </p:cNvSpPr>
            <p:nvPr/>
          </p:nvSpPr>
          <p:spPr bwMode="auto">
            <a:xfrm>
              <a:off x="2406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9</a:t>
              </a:r>
            </a:p>
          </p:txBody>
        </p:sp>
        <p:sp>
          <p:nvSpPr>
            <p:cNvPr id="24718" name="Text Box 107"/>
            <p:cNvSpPr txBox="1">
              <a:spLocks noChangeArrowheads="1"/>
            </p:cNvSpPr>
            <p:nvPr/>
          </p:nvSpPr>
          <p:spPr bwMode="auto">
            <a:xfrm>
              <a:off x="2611" y="1664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</p:grpSp>
      <p:grpSp>
        <p:nvGrpSpPr>
          <p:cNvPr id="5" name="Group 108"/>
          <p:cNvGrpSpPr>
            <a:grpSpLocks/>
          </p:cNvGrpSpPr>
          <p:nvPr/>
        </p:nvGrpSpPr>
        <p:grpSpPr bwMode="auto">
          <a:xfrm>
            <a:off x="5949950" y="1524000"/>
            <a:ext cx="2943225" cy="2044700"/>
            <a:chOff x="3743" y="715"/>
            <a:chExt cx="1854" cy="1288"/>
          </a:xfrm>
        </p:grpSpPr>
        <p:sp>
          <p:nvSpPr>
            <p:cNvPr id="24667" name="Line 109"/>
            <p:cNvSpPr>
              <a:spLocks noChangeAspect="1" noChangeShapeType="1"/>
            </p:cNvSpPr>
            <p:nvPr/>
          </p:nvSpPr>
          <p:spPr bwMode="auto">
            <a:xfrm flipV="1">
              <a:off x="4457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8" name="Line 110"/>
            <p:cNvSpPr>
              <a:spLocks noChangeAspect="1" noChangeShapeType="1"/>
            </p:cNvSpPr>
            <p:nvPr/>
          </p:nvSpPr>
          <p:spPr bwMode="auto">
            <a:xfrm flipV="1">
              <a:off x="4924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9" name="Line 111"/>
            <p:cNvSpPr>
              <a:spLocks noChangeAspect="1" noChangeShapeType="1"/>
            </p:cNvSpPr>
            <p:nvPr/>
          </p:nvSpPr>
          <p:spPr bwMode="auto">
            <a:xfrm rot="16200000" flipV="1">
              <a:off x="4023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0" name="Line 112"/>
            <p:cNvSpPr>
              <a:spLocks noChangeAspect="1" noChangeShapeType="1"/>
            </p:cNvSpPr>
            <p:nvPr/>
          </p:nvSpPr>
          <p:spPr bwMode="auto">
            <a:xfrm rot="16200000" flipV="1">
              <a:off x="4364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1" name="Line 113"/>
            <p:cNvSpPr>
              <a:spLocks noChangeAspect="1" noChangeShapeType="1"/>
            </p:cNvSpPr>
            <p:nvPr/>
          </p:nvSpPr>
          <p:spPr bwMode="auto">
            <a:xfrm rot="16200000" flipV="1">
              <a:off x="4760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2" name="Line 114"/>
            <p:cNvSpPr>
              <a:spLocks noChangeShapeType="1"/>
            </p:cNvSpPr>
            <p:nvPr/>
          </p:nvSpPr>
          <p:spPr bwMode="auto">
            <a:xfrm flipV="1">
              <a:off x="3849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3" name="Oval 115"/>
            <p:cNvSpPr>
              <a:spLocks noChangeArrowheads="1"/>
            </p:cNvSpPr>
            <p:nvPr/>
          </p:nvSpPr>
          <p:spPr bwMode="auto">
            <a:xfrm>
              <a:off x="399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24674" name="Oval 116"/>
            <p:cNvSpPr>
              <a:spLocks noChangeArrowheads="1"/>
            </p:cNvSpPr>
            <p:nvPr/>
          </p:nvSpPr>
          <p:spPr bwMode="auto">
            <a:xfrm>
              <a:off x="3743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4675" name="Oval 117"/>
            <p:cNvSpPr>
              <a:spLocks noChangeArrowheads="1"/>
            </p:cNvSpPr>
            <p:nvPr/>
          </p:nvSpPr>
          <p:spPr bwMode="auto">
            <a:xfrm>
              <a:off x="4185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24676" name="Oval 118"/>
            <p:cNvSpPr>
              <a:spLocks noChangeArrowheads="1"/>
            </p:cNvSpPr>
            <p:nvPr/>
          </p:nvSpPr>
          <p:spPr bwMode="auto">
            <a:xfrm>
              <a:off x="4281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4677" name="Oval 119"/>
            <p:cNvSpPr>
              <a:spLocks noChangeArrowheads="1"/>
            </p:cNvSpPr>
            <p:nvPr/>
          </p:nvSpPr>
          <p:spPr bwMode="auto">
            <a:xfrm>
              <a:off x="456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24678" name="Oval 120"/>
            <p:cNvSpPr>
              <a:spLocks noChangeArrowheads="1"/>
            </p:cNvSpPr>
            <p:nvPr/>
          </p:nvSpPr>
          <p:spPr bwMode="auto">
            <a:xfrm>
              <a:off x="4425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24679" name="Oval 121"/>
            <p:cNvSpPr>
              <a:spLocks noChangeArrowheads="1"/>
            </p:cNvSpPr>
            <p:nvPr/>
          </p:nvSpPr>
          <p:spPr bwMode="auto">
            <a:xfrm>
              <a:off x="4737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4680" name="Oval 122"/>
            <p:cNvSpPr>
              <a:spLocks noChangeArrowheads="1"/>
            </p:cNvSpPr>
            <p:nvPr/>
          </p:nvSpPr>
          <p:spPr bwMode="auto">
            <a:xfrm>
              <a:off x="5143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4681" name="Oval 123"/>
            <p:cNvSpPr>
              <a:spLocks noChangeArrowheads="1"/>
            </p:cNvSpPr>
            <p:nvPr/>
          </p:nvSpPr>
          <p:spPr bwMode="auto">
            <a:xfrm>
              <a:off x="481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4682" name="Oval 124"/>
            <p:cNvSpPr>
              <a:spLocks noChangeArrowheads="1"/>
            </p:cNvSpPr>
            <p:nvPr/>
          </p:nvSpPr>
          <p:spPr bwMode="auto">
            <a:xfrm>
              <a:off x="5395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24683" name="Text Box 125"/>
            <p:cNvSpPr txBox="1">
              <a:spLocks noChangeArrowheads="1"/>
            </p:cNvSpPr>
            <p:nvPr/>
          </p:nvSpPr>
          <p:spPr bwMode="auto">
            <a:xfrm>
              <a:off x="4758" y="715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4684" name="Text Box 126"/>
            <p:cNvSpPr txBox="1">
              <a:spLocks noChangeArrowheads="1"/>
            </p:cNvSpPr>
            <p:nvPr/>
          </p:nvSpPr>
          <p:spPr bwMode="auto">
            <a:xfrm>
              <a:off x="4305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4685" name="Text Box 127"/>
            <p:cNvSpPr txBox="1">
              <a:spLocks noChangeArrowheads="1"/>
            </p:cNvSpPr>
            <p:nvPr/>
          </p:nvSpPr>
          <p:spPr bwMode="auto">
            <a:xfrm>
              <a:off x="5158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4686" name="Text Box 128"/>
            <p:cNvSpPr txBox="1">
              <a:spLocks noChangeArrowheads="1"/>
            </p:cNvSpPr>
            <p:nvPr/>
          </p:nvSpPr>
          <p:spPr bwMode="auto">
            <a:xfrm>
              <a:off x="4012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4687" name="Text Box 129"/>
            <p:cNvSpPr txBox="1">
              <a:spLocks noChangeArrowheads="1"/>
            </p:cNvSpPr>
            <p:nvPr/>
          </p:nvSpPr>
          <p:spPr bwMode="auto">
            <a:xfrm>
              <a:off x="4598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4688" name="Text Box 130"/>
            <p:cNvSpPr txBox="1">
              <a:spLocks noChangeArrowheads="1"/>
            </p:cNvSpPr>
            <p:nvPr/>
          </p:nvSpPr>
          <p:spPr bwMode="auto">
            <a:xfrm>
              <a:off x="4843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4689" name="Text Box 131"/>
            <p:cNvSpPr txBox="1">
              <a:spLocks noChangeArrowheads="1"/>
            </p:cNvSpPr>
            <p:nvPr/>
          </p:nvSpPr>
          <p:spPr bwMode="auto">
            <a:xfrm>
              <a:off x="5430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4690" name="Text Box 132"/>
            <p:cNvSpPr txBox="1">
              <a:spLocks noChangeArrowheads="1"/>
            </p:cNvSpPr>
            <p:nvPr/>
          </p:nvSpPr>
          <p:spPr bwMode="auto">
            <a:xfrm>
              <a:off x="3756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4691" name="Text Box 133"/>
            <p:cNvSpPr txBox="1">
              <a:spLocks noChangeArrowheads="1"/>
            </p:cNvSpPr>
            <p:nvPr/>
          </p:nvSpPr>
          <p:spPr bwMode="auto">
            <a:xfrm>
              <a:off x="4209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9</a:t>
              </a:r>
            </a:p>
          </p:txBody>
        </p:sp>
        <p:sp>
          <p:nvSpPr>
            <p:cNvPr id="24692" name="Text Box 134"/>
            <p:cNvSpPr txBox="1">
              <a:spLocks noChangeArrowheads="1"/>
            </p:cNvSpPr>
            <p:nvPr/>
          </p:nvSpPr>
          <p:spPr bwMode="auto">
            <a:xfrm>
              <a:off x="4414" y="1664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</p:grpSp>
      <p:grpSp>
        <p:nvGrpSpPr>
          <p:cNvPr id="6" name="Group 135"/>
          <p:cNvGrpSpPr>
            <a:grpSpLocks/>
          </p:cNvGrpSpPr>
          <p:nvPr/>
        </p:nvGrpSpPr>
        <p:grpSpPr bwMode="auto">
          <a:xfrm>
            <a:off x="3079750" y="4279900"/>
            <a:ext cx="2943225" cy="2044700"/>
            <a:chOff x="1940" y="2528"/>
            <a:chExt cx="1854" cy="1288"/>
          </a:xfrm>
        </p:grpSpPr>
        <p:sp>
          <p:nvSpPr>
            <p:cNvPr id="24641" name="Line 136"/>
            <p:cNvSpPr>
              <a:spLocks noChangeAspect="1" noChangeShapeType="1"/>
            </p:cNvSpPr>
            <p:nvPr/>
          </p:nvSpPr>
          <p:spPr bwMode="auto">
            <a:xfrm flipV="1">
              <a:off x="2654" y="3466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2" name="Line 137"/>
            <p:cNvSpPr>
              <a:spLocks noChangeAspect="1" noChangeShapeType="1"/>
            </p:cNvSpPr>
            <p:nvPr/>
          </p:nvSpPr>
          <p:spPr bwMode="auto">
            <a:xfrm flipV="1">
              <a:off x="3121" y="317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3" name="Line 138"/>
            <p:cNvSpPr>
              <a:spLocks noChangeAspect="1" noChangeShapeType="1"/>
            </p:cNvSpPr>
            <p:nvPr/>
          </p:nvSpPr>
          <p:spPr bwMode="auto">
            <a:xfrm rot="16200000" flipV="1">
              <a:off x="2220" y="342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4" name="Line 139"/>
            <p:cNvSpPr>
              <a:spLocks noChangeAspect="1" noChangeShapeType="1"/>
            </p:cNvSpPr>
            <p:nvPr/>
          </p:nvSpPr>
          <p:spPr bwMode="auto">
            <a:xfrm rot="16200000" flipV="1">
              <a:off x="2561" y="317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5" name="Line 140"/>
            <p:cNvSpPr>
              <a:spLocks noChangeAspect="1" noChangeShapeType="1"/>
            </p:cNvSpPr>
            <p:nvPr/>
          </p:nvSpPr>
          <p:spPr bwMode="auto">
            <a:xfrm rot="16200000" flipV="1">
              <a:off x="2957" y="2722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6" name="Line 141"/>
            <p:cNvSpPr>
              <a:spLocks noChangeShapeType="1"/>
            </p:cNvSpPr>
            <p:nvPr/>
          </p:nvSpPr>
          <p:spPr bwMode="auto">
            <a:xfrm flipV="1">
              <a:off x="2046" y="2750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7" name="Oval 142"/>
            <p:cNvSpPr>
              <a:spLocks noChangeArrowheads="1"/>
            </p:cNvSpPr>
            <p:nvPr/>
          </p:nvSpPr>
          <p:spPr bwMode="auto">
            <a:xfrm>
              <a:off x="2190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24648" name="Oval 143"/>
            <p:cNvSpPr>
              <a:spLocks noChangeArrowheads="1"/>
            </p:cNvSpPr>
            <p:nvPr/>
          </p:nvSpPr>
          <p:spPr bwMode="auto">
            <a:xfrm>
              <a:off x="1940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4649" name="Oval 144"/>
            <p:cNvSpPr>
              <a:spLocks noChangeArrowheads="1"/>
            </p:cNvSpPr>
            <p:nvPr/>
          </p:nvSpPr>
          <p:spPr bwMode="auto">
            <a:xfrm>
              <a:off x="2382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24650" name="Oval 145"/>
            <p:cNvSpPr>
              <a:spLocks noChangeArrowheads="1"/>
            </p:cNvSpPr>
            <p:nvPr/>
          </p:nvSpPr>
          <p:spPr bwMode="auto">
            <a:xfrm>
              <a:off x="2478" y="308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24651" name="Oval 146"/>
            <p:cNvSpPr>
              <a:spLocks noChangeArrowheads="1"/>
            </p:cNvSpPr>
            <p:nvPr/>
          </p:nvSpPr>
          <p:spPr bwMode="auto">
            <a:xfrm>
              <a:off x="2766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24652" name="Oval 147"/>
            <p:cNvSpPr>
              <a:spLocks noChangeArrowheads="1"/>
            </p:cNvSpPr>
            <p:nvPr/>
          </p:nvSpPr>
          <p:spPr bwMode="auto">
            <a:xfrm>
              <a:off x="2622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4653" name="Oval 148"/>
            <p:cNvSpPr>
              <a:spLocks noChangeArrowheads="1"/>
            </p:cNvSpPr>
            <p:nvPr/>
          </p:nvSpPr>
          <p:spPr bwMode="auto">
            <a:xfrm>
              <a:off x="2934" y="2654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4654" name="Oval 149"/>
            <p:cNvSpPr>
              <a:spLocks noChangeArrowheads="1"/>
            </p:cNvSpPr>
            <p:nvPr/>
          </p:nvSpPr>
          <p:spPr bwMode="auto">
            <a:xfrm>
              <a:off x="3340" y="308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24655" name="Oval 150"/>
            <p:cNvSpPr>
              <a:spLocks noChangeArrowheads="1"/>
            </p:cNvSpPr>
            <p:nvPr/>
          </p:nvSpPr>
          <p:spPr bwMode="auto">
            <a:xfrm>
              <a:off x="3016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4656" name="Oval 151"/>
            <p:cNvSpPr>
              <a:spLocks noChangeArrowheads="1"/>
            </p:cNvSpPr>
            <p:nvPr/>
          </p:nvSpPr>
          <p:spPr bwMode="auto">
            <a:xfrm>
              <a:off x="3592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4657" name="Text Box 152"/>
            <p:cNvSpPr txBox="1">
              <a:spLocks noChangeArrowheads="1"/>
            </p:cNvSpPr>
            <p:nvPr/>
          </p:nvSpPr>
          <p:spPr bwMode="auto">
            <a:xfrm>
              <a:off x="2955" y="252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4658" name="Text Box 153"/>
            <p:cNvSpPr txBox="1">
              <a:spLocks noChangeArrowheads="1"/>
            </p:cNvSpPr>
            <p:nvPr/>
          </p:nvSpPr>
          <p:spPr bwMode="auto">
            <a:xfrm>
              <a:off x="2502" y="2961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4659" name="Text Box 154"/>
            <p:cNvSpPr txBox="1">
              <a:spLocks noChangeArrowheads="1"/>
            </p:cNvSpPr>
            <p:nvPr/>
          </p:nvSpPr>
          <p:spPr bwMode="auto">
            <a:xfrm>
              <a:off x="3355" y="2961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4660" name="Text Box 155"/>
            <p:cNvSpPr txBox="1">
              <a:spLocks noChangeArrowheads="1"/>
            </p:cNvSpPr>
            <p:nvPr/>
          </p:nvSpPr>
          <p:spPr bwMode="auto">
            <a:xfrm>
              <a:off x="2209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4661" name="Text Box 156"/>
            <p:cNvSpPr txBox="1">
              <a:spLocks noChangeArrowheads="1"/>
            </p:cNvSpPr>
            <p:nvPr/>
          </p:nvSpPr>
          <p:spPr bwMode="auto">
            <a:xfrm>
              <a:off x="2795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4662" name="Text Box 157"/>
            <p:cNvSpPr txBox="1">
              <a:spLocks noChangeArrowheads="1"/>
            </p:cNvSpPr>
            <p:nvPr/>
          </p:nvSpPr>
          <p:spPr bwMode="auto">
            <a:xfrm>
              <a:off x="3040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4663" name="Text Box 158"/>
            <p:cNvSpPr txBox="1">
              <a:spLocks noChangeArrowheads="1"/>
            </p:cNvSpPr>
            <p:nvPr/>
          </p:nvSpPr>
          <p:spPr bwMode="auto">
            <a:xfrm>
              <a:off x="3627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4664" name="Text Box 159"/>
            <p:cNvSpPr txBox="1">
              <a:spLocks noChangeArrowheads="1"/>
            </p:cNvSpPr>
            <p:nvPr/>
          </p:nvSpPr>
          <p:spPr bwMode="auto">
            <a:xfrm>
              <a:off x="1953" y="3477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4665" name="Text Box 160"/>
            <p:cNvSpPr txBox="1">
              <a:spLocks noChangeArrowheads="1"/>
            </p:cNvSpPr>
            <p:nvPr/>
          </p:nvSpPr>
          <p:spPr bwMode="auto">
            <a:xfrm>
              <a:off x="2406" y="3477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9</a:t>
              </a:r>
            </a:p>
          </p:txBody>
        </p:sp>
        <p:sp>
          <p:nvSpPr>
            <p:cNvPr id="24666" name="Text Box 161"/>
            <p:cNvSpPr txBox="1">
              <a:spLocks noChangeArrowheads="1"/>
            </p:cNvSpPr>
            <p:nvPr/>
          </p:nvSpPr>
          <p:spPr bwMode="auto">
            <a:xfrm>
              <a:off x="2611" y="3477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</p:grpSp>
      <p:grpSp>
        <p:nvGrpSpPr>
          <p:cNvPr id="7" name="Group 162"/>
          <p:cNvGrpSpPr>
            <a:grpSpLocks/>
          </p:cNvGrpSpPr>
          <p:nvPr/>
        </p:nvGrpSpPr>
        <p:grpSpPr bwMode="auto">
          <a:xfrm>
            <a:off x="5942013" y="4279900"/>
            <a:ext cx="2943225" cy="2044700"/>
            <a:chOff x="137" y="715"/>
            <a:chExt cx="1854" cy="1288"/>
          </a:xfrm>
        </p:grpSpPr>
        <p:sp>
          <p:nvSpPr>
            <p:cNvPr id="24615" name="Line 163"/>
            <p:cNvSpPr>
              <a:spLocks noChangeAspect="1" noChangeShapeType="1"/>
            </p:cNvSpPr>
            <p:nvPr/>
          </p:nvSpPr>
          <p:spPr bwMode="auto">
            <a:xfrm flipV="1">
              <a:off x="851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Line 164"/>
            <p:cNvSpPr>
              <a:spLocks noChangeAspect="1" noChangeShapeType="1"/>
            </p:cNvSpPr>
            <p:nvPr/>
          </p:nvSpPr>
          <p:spPr bwMode="auto">
            <a:xfrm flipV="1">
              <a:off x="1318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165"/>
            <p:cNvSpPr>
              <a:spLocks noChangeAspect="1" noChangeShapeType="1"/>
            </p:cNvSpPr>
            <p:nvPr/>
          </p:nvSpPr>
          <p:spPr bwMode="auto">
            <a:xfrm rot="16200000" flipV="1">
              <a:off x="417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166"/>
            <p:cNvSpPr>
              <a:spLocks noChangeAspect="1" noChangeShapeType="1"/>
            </p:cNvSpPr>
            <p:nvPr/>
          </p:nvSpPr>
          <p:spPr bwMode="auto">
            <a:xfrm rot="16200000" flipV="1">
              <a:off x="758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167"/>
            <p:cNvSpPr>
              <a:spLocks noChangeAspect="1" noChangeShapeType="1"/>
            </p:cNvSpPr>
            <p:nvPr/>
          </p:nvSpPr>
          <p:spPr bwMode="auto">
            <a:xfrm rot="16200000" flipV="1">
              <a:off x="1154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168"/>
            <p:cNvSpPr>
              <a:spLocks noChangeShapeType="1"/>
            </p:cNvSpPr>
            <p:nvPr/>
          </p:nvSpPr>
          <p:spPr bwMode="auto">
            <a:xfrm flipV="1">
              <a:off x="243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Oval 169"/>
            <p:cNvSpPr>
              <a:spLocks noChangeArrowheads="1"/>
            </p:cNvSpPr>
            <p:nvPr/>
          </p:nvSpPr>
          <p:spPr bwMode="auto">
            <a:xfrm>
              <a:off x="387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24622" name="Oval 170"/>
            <p:cNvSpPr>
              <a:spLocks noChangeArrowheads="1"/>
            </p:cNvSpPr>
            <p:nvPr/>
          </p:nvSpPr>
          <p:spPr bwMode="auto">
            <a:xfrm>
              <a:off x="137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4623" name="Oval 171"/>
            <p:cNvSpPr>
              <a:spLocks noChangeArrowheads="1"/>
            </p:cNvSpPr>
            <p:nvPr/>
          </p:nvSpPr>
          <p:spPr bwMode="auto">
            <a:xfrm>
              <a:off x="57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4624" name="Oval 172"/>
            <p:cNvSpPr>
              <a:spLocks noChangeArrowheads="1"/>
            </p:cNvSpPr>
            <p:nvPr/>
          </p:nvSpPr>
          <p:spPr bwMode="auto">
            <a:xfrm>
              <a:off x="675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24625" name="Oval 173"/>
            <p:cNvSpPr>
              <a:spLocks noChangeArrowheads="1"/>
            </p:cNvSpPr>
            <p:nvPr/>
          </p:nvSpPr>
          <p:spPr bwMode="auto">
            <a:xfrm>
              <a:off x="96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24626" name="Oval 174"/>
            <p:cNvSpPr>
              <a:spLocks noChangeArrowheads="1"/>
            </p:cNvSpPr>
            <p:nvPr/>
          </p:nvSpPr>
          <p:spPr bwMode="auto">
            <a:xfrm>
              <a:off x="81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4627" name="Oval 175"/>
            <p:cNvSpPr>
              <a:spLocks noChangeArrowheads="1"/>
            </p:cNvSpPr>
            <p:nvPr/>
          </p:nvSpPr>
          <p:spPr bwMode="auto">
            <a:xfrm>
              <a:off x="1131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24628" name="Oval 176"/>
            <p:cNvSpPr>
              <a:spLocks noChangeArrowheads="1"/>
            </p:cNvSpPr>
            <p:nvPr/>
          </p:nvSpPr>
          <p:spPr bwMode="auto">
            <a:xfrm>
              <a:off x="1537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24629" name="Oval 177"/>
            <p:cNvSpPr>
              <a:spLocks noChangeArrowheads="1"/>
            </p:cNvSpPr>
            <p:nvPr/>
          </p:nvSpPr>
          <p:spPr bwMode="auto">
            <a:xfrm>
              <a:off x="121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4630" name="Oval 178"/>
            <p:cNvSpPr>
              <a:spLocks noChangeArrowheads="1"/>
            </p:cNvSpPr>
            <p:nvPr/>
          </p:nvSpPr>
          <p:spPr bwMode="auto">
            <a:xfrm>
              <a:off x="178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4631" name="Text Box 179"/>
            <p:cNvSpPr txBox="1">
              <a:spLocks noChangeArrowheads="1"/>
            </p:cNvSpPr>
            <p:nvPr/>
          </p:nvSpPr>
          <p:spPr bwMode="auto">
            <a:xfrm>
              <a:off x="1152" y="715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4632" name="Text Box 180"/>
            <p:cNvSpPr txBox="1">
              <a:spLocks noChangeArrowheads="1"/>
            </p:cNvSpPr>
            <p:nvPr/>
          </p:nvSpPr>
          <p:spPr bwMode="auto">
            <a:xfrm>
              <a:off x="699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4633" name="Text Box 181"/>
            <p:cNvSpPr txBox="1">
              <a:spLocks noChangeArrowheads="1"/>
            </p:cNvSpPr>
            <p:nvPr/>
          </p:nvSpPr>
          <p:spPr bwMode="auto">
            <a:xfrm>
              <a:off x="1552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4634" name="Text Box 182"/>
            <p:cNvSpPr txBox="1">
              <a:spLocks noChangeArrowheads="1"/>
            </p:cNvSpPr>
            <p:nvPr/>
          </p:nvSpPr>
          <p:spPr bwMode="auto">
            <a:xfrm>
              <a:off x="406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4635" name="Text Box 183"/>
            <p:cNvSpPr txBox="1">
              <a:spLocks noChangeArrowheads="1"/>
            </p:cNvSpPr>
            <p:nvPr/>
          </p:nvSpPr>
          <p:spPr bwMode="auto">
            <a:xfrm>
              <a:off x="992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4636" name="Text Box 184"/>
            <p:cNvSpPr txBox="1">
              <a:spLocks noChangeArrowheads="1"/>
            </p:cNvSpPr>
            <p:nvPr/>
          </p:nvSpPr>
          <p:spPr bwMode="auto">
            <a:xfrm>
              <a:off x="1237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4637" name="Text Box 185"/>
            <p:cNvSpPr txBox="1">
              <a:spLocks noChangeArrowheads="1"/>
            </p:cNvSpPr>
            <p:nvPr/>
          </p:nvSpPr>
          <p:spPr bwMode="auto">
            <a:xfrm>
              <a:off x="1824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4638" name="Text Box 186"/>
            <p:cNvSpPr txBox="1">
              <a:spLocks noChangeArrowheads="1"/>
            </p:cNvSpPr>
            <p:nvPr/>
          </p:nvSpPr>
          <p:spPr bwMode="auto">
            <a:xfrm>
              <a:off x="150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4639" name="Text Box 187"/>
            <p:cNvSpPr txBox="1">
              <a:spLocks noChangeArrowheads="1"/>
            </p:cNvSpPr>
            <p:nvPr/>
          </p:nvSpPr>
          <p:spPr bwMode="auto">
            <a:xfrm>
              <a:off x="603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9</a:t>
              </a:r>
            </a:p>
          </p:txBody>
        </p:sp>
        <p:sp>
          <p:nvSpPr>
            <p:cNvPr id="24640" name="Text Box 188"/>
            <p:cNvSpPr txBox="1">
              <a:spLocks noChangeArrowheads="1"/>
            </p:cNvSpPr>
            <p:nvPr/>
          </p:nvSpPr>
          <p:spPr bwMode="auto">
            <a:xfrm>
              <a:off x="808" y="1664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</p:grpSp>
      <p:sp>
        <p:nvSpPr>
          <p:cNvPr id="429245" name="Text Box 189"/>
          <p:cNvSpPr txBox="1">
            <a:spLocks noChangeArrowheads="1"/>
          </p:cNvSpPr>
          <p:nvPr/>
        </p:nvSpPr>
        <p:spPr bwMode="auto">
          <a:xfrm>
            <a:off x="1600200" y="1295400"/>
            <a:ext cx="62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DD0111"/>
                </a:solidFill>
                <a:latin typeface="Monotype Corsiva" pitchFamily="66" charset="0"/>
              </a:rPr>
              <a:t>i</a:t>
            </a:r>
            <a:r>
              <a:rPr lang="en-US">
                <a:solidFill>
                  <a:srgbClr val="DD0111"/>
                </a:solidFill>
              </a:rPr>
              <a:t> = 5</a:t>
            </a:r>
          </a:p>
        </p:txBody>
      </p:sp>
      <p:sp>
        <p:nvSpPr>
          <p:cNvPr id="429246" name="Text Box 190"/>
          <p:cNvSpPr txBox="1">
            <a:spLocks noChangeArrowheads="1"/>
          </p:cNvSpPr>
          <p:nvPr/>
        </p:nvSpPr>
        <p:spPr bwMode="auto">
          <a:xfrm>
            <a:off x="4572000" y="1295400"/>
            <a:ext cx="62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DD0111"/>
                </a:solidFill>
                <a:latin typeface="Monotype Corsiva" pitchFamily="66" charset="0"/>
              </a:rPr>
              <a:t>i</a:t>
            </a:r>
            <a:r>
              <a:rPr lang="en-US">
                <a:solidFill>
                  <a:srgbClr val="DD0111"/>
                </a:solidFill>
              </a:rPr>
              <a:t> = 4</a:t>
            </a:r>
          </a:p>
        </p:txBody>
      </p:sp>
      <p:sp>
        <p:nvSpPr>
          <p:cNvPr id="429247" name="Text Box 191"/>
          <p:cNvSpPr txBox="1">
            <a:spLocks noChangeArrowheads="1"/>
          </p:cNvSpPr>
          <p:nvPr/>
        </p:nvSpPr>
        <p:spPr bwMode="auto">
          <a:xfrm>
            <a:off x="7315200" y="1295400"/>
            <a:ext cx="62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DD0111"/>
                </a:solidFill>
                <a:latin typeface="Monotype Corsiva" pitchFamily="66" charset="0"/>
              </a:rPr>
              <a:t>i</a:t>
            </a:r>
            <a:r>
              <a:rPr lang="en-US">
                <a:solidFill>
                  <a:srgbClr val="DD0111"/>
                </a:solidFill>
              </a:rPr>
              <a:t> = 3</a:t>
            </a:r>
          </a:p>
        </p:txBody>
      </p:sp>
      <p:sp>
        <p:nvSpPr>
          <p:cNvPr id="429248" name="Text Box 192"/>
          <p:cNvSpPr txBox="1">
            <a:spLocks noChangeArrowheads="1"/>
          </p:cNvSpPr>
          <p:nvPr/>
        </p:nvSpPr>
        <p:spPr bwMode="auto">
          <a:xfrm>
            <a:off x="1600200" y="4038600"/>
            <a:ext cx="62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DD0111"/>
                </a:solidFill>
                <a:latin typeface="Monotype Corsiva" pitchFamily="66" charset="0"/>
              </a:rPr>
              <a:t>i</a:t>
            </a:r>
            <a:r>
              <a:rPr lang="en-US">
                <a:solidFill>
                  <a:srgbClr val="DD0111"/>
                </a:solidFill>
              </a:rPr>
              <a:t> = 2</a:t>
            </a:r>
          </a:p>
        </p:txBody>
      </p:sp>
      <p:sp>
        <p:nvSpPr>
          <p:cNvPr id="429249" name="Text Box 193"/>
          <p:cNvSpPr txBox="1">
            <a:spLocks noChangeArrowheads="1"/>
          </p:cNvSpPr>
          <p:nvPr/>
        </p:nvSpPr>
        <p:spPr bwMode="auto">
          <a:xfrm>
            <a:off x="4495800" y="4038600"/>
            <a:ext cx="62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DD0111"/>
                </a:solidFill>
                <a:latin typeface="Monotype Corsiva" pitchFamily="66" charset="0"/>
              </a:rPr>
              <a:t>i</a:t>
            </a:r>
            <a:r>
              <a:rPr lang="en-US">
                <a:solidFill>
                  <a:srgbClr val="DD0111"/>
                </a:solidFill>
              </a:rPr>
              <a:t>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245" grpId="0"/>
      <p:bldP spid="429246" grpId="0"/>
      <p:bldP spid="429247" grpId="0"/>
      <p:bldP spid="429248" grpId="0"/>
      <p:bldP spid="4292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9C0E8D4-6789-49C1-8994-0440541782AF}" type="slidenum">
              <a:rPr lang="en-US"/>
              <a:pPr/>
              <a:t>15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Running Time of BUILD MAX HEAP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681413"/>
            <a:ext cx="8229600" cy="205105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mtClean="0">
                <a:sym typeface="Symbol" pitchFamily="18" charset="2"/>
              </a:rPr>
              <a:t> </a:t>
            </a:r>
            <a:r>
              <a:rPr lang="en-US" smtClean="0"/>
              <a:t>Running time: </a:t>
            </a:r>
            <a:r>
              <a:rPr lang="en-US" smtClean="0">
                <a:latin typeface="Comic Sans MS" pitchFamily="66" charset="0"/>
              </a:rPr>
              <a:t>O(nlgn)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This is not an asymptotically tight upper bound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527050" y="1281113"/>
            <a:ext cx="53340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120000"/>
              </a:lnSpc>
              <a:spcBef>
                <a:spcPct val="20000"/>
              </a:spcBef>
            </a:pPr>
            <a:r>
              <a:rPr lang="en-US" sz="2400">
                <a:solidFill>
                  <a:srgbClr val="DD0111"/>
                </a:solidFill>
                <a:latin typeface="Monotype Corsiva" pitchFamily="66" charset="0"/>
              </a:rPr>
              <a:t>Alg:</a:t>
            </a:r>
            <a:r>
              <a:rPr lang="en-US" sz="240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en-US" sz="2400" u="sng">
                <a:solidFill>
                  <a:schemeClr val="accent2"/>
                </a:solidFill>
              </a:rPr>
              <a:t>BUILD-MAX-HEAP</a:t>
            </a:r>
            <a:r>
              <a:rPr lang="en-US" sz="2400" u="sng">
                <a:solidFill>
                  <a:schemeClr val="accent2"/>
                </a:solidFill>
                <a:latin typeface="Comic Sans MS" pitchFamily="66" charset="0"/>
              </a:rPr>
              <a:t>(A)</a:t>
            </a: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n</a:t>
            </a:r>
            <a:r>
              <a:rPr lang="en-US" sz="2400">
                <a:solidFill>
                  <a:schemeClr val="accent2"/>
                </a:solidFill>
              </a:rPr>
              <a:t> = length[A]</a:t>
            </a: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 b="1">
                <a:solidFill>
                  <a:schemeClr val="accent2"/>
                </a:solidFill>
              </a:rPr>
              <a:t>for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i ←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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n/2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</a:t>
            </a:r>
            <a:r>
              <a:rPr lang="en-US" sz="240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en-US" sz="2400" b="1">
                <a:solidFill>
                  <a:schemeClr val="accent2"/>
                </a:solidFill>
              </a:rPr>
              <a:t>downto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1</a:t>
            </a: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chemeClr val="accent2"/>
                </a:solidFill>
              </a:rPr>
              <a:t>       </a:t>
            </a:r>
            <a:r>
              <a:rPr lang="en-US" sz="2400" b="1">
                <a:solidFill>
                  <a:schemeClr val="accent2"/>
                </a:solidFill>
              </a:rPr>
              <a:t>do</a:t>
            </a:r>
            <a:r>
              <a:rPr lang="en-US" sz="2400">
                <a:solidFill>
                  <a:schemeClr val="accent2"/>
                </a:solidFill>
              </a:rPr>
              <a:t> MAX-HEAPIFY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(A, i, n)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5895975" y="2862263"/>
            <a:ext cx="105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O(lgn)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7285038" y="25781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O(n)</a:t>
            </a:r>
          </a:p>
        </p:txBody>
      </p:sp>
      <p:sp>
        <p:nvSpPr>
          <p:cNvPr id="25608" name="AutoShape 7"/>
          <p:cNvSpPr>
            <a:spLocks/>
          </p:cNvSpPr>
          <p:nvPr/>
        </p:nvSpPr>
        <p:spPr bwMode="auto">
          <a:xfrm>
            <a:off x="6956425" y="2359025"/>
            <a:ext cx="152400" cy="973138"/>
          </a:xfrm>
          <a:prstGeom prst="rightBrace">
            <a:avLst>
              <a:gd name="adj1" fmla="val 5321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A6CEC99-0AA3-4BD3-BFD6-43659E30C93D}" type="slidenum">
              <a:rPr lang="en-US"/>
              <a:pPr/>
              <a:t>16</a:t>
            </a:fld>
            <a:endParaRPr lang="en-US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Running Time of BUILD MAX HEAP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9713" y="1125538"/>
            <a:ext cx="8578850" cy="935037"/>
          </a:xfrm>
        </p:spPr>
        <p:txBody>
          <a:bodyPr/>
          <a:lstStyle/>
          <a:p>
            <a:pPr eaLnBrk="1" hangingPunct="1"/>
            <a:r>
              <a:rPr lang="en-US" sz="2400" smtClean="0"/>
              <a:t>HEAPIFY takes </a:t>
            </a:r>
            <a:r>
              <a:rPr lang="en-US" sz="2400" smtClean="0">
                <a:latin typeface="Comic Sans MS" pitchFamily="66" charset="0"/>
              </a:rPr>
              <a:t>O(h)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 the cost of HEAPIFY on a node 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smtClean="0">
                <a:sym typeface="Symbol" pitchFamily="18" charset="2"/>
              </a:rPr>
              <a:t> is proportional to the height of the node 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smtClean="0">
                <a:sym typeface="Symbol" pitchFamily="18" charset="2"/>
              </a:rPr>
              <a:t> in the tree</a:t>
            </a:r>
          </a:p>
        </p:txBody>
      </p:sp>
      <p:grpSp>
        <p:nvGrpSpPr>
          <p:cNvPr id="6152" name="Group 4"/>
          <p:cNvGrpSpPr>
            <a:grpSpLocks/>
          </p:cNvGrpSpPr>
          <p:nvPr/>
        </p:nvGrpSpPr>
        <p:grpSpPr bwMode="auto">
          <a:xfrm>
            <a:off x="2049463" y="2867025"/>
            <a:ext cx="3565525" cy="2543175"/>
            <a:chOff x="682" y="1758"/>
            <a:chExt cx="2246" cy="1602"/>
          </a:xfrm>
        </p:grpSpPr>
        <p:sp>
          <p:nvSpPr>
            <p:cNvPr id="6176" name="Line 5"/>
            <p:cNvSpPr>
              <a:spLocks noChangeAspect="1" noChangeShapeType="1"/>
            </p:cNvSpPr>
            <p:nvPr/>
          </p:nvSpPr>
          <p:spPr bwMode="auto">
            <a:xfrm rot="16200000" flipV="1">
              <a:off x="1745" y="1818"/>
              <a:ext cx="449" cy="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6"/>
            <p:cNvSpPr>
              <a:spLocks noChangeShapeType="1"/>
            </p:cNvSpPr>
            <p:nvPr/>
          </p:nvSpPr>
          <p:spPr bwMode="auto">
            <a:xfrm flipV="1">
              <a:off x="1440" y="1854"/>
              <a:ext cx="394" cy="3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Oval 7"/>
            <p:cNvSpPr>
              <a:spLocks noChangeArrowheads="1"/>
            </p:cNvSpPr>
            <p:nvPr/>
          </p:nvSpPr>
          <p:spPr bwMode="auto">
            <a:xfrm>
              <a:off x="1703" y="1758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6179" name="Group 8"/>
            <p:cNvGrpSpPr>
              <a:grpSpLocks/>
            </p:cNvGrpSpPr>
            <p:nvPr/>
          </p:nvGrpSpPr>
          <p:grpSpPr bwMode="auto">
            <a:xfrm>
              <a:off x="1353" y="2112"/>
              <a:ext cx="903" cy="202"/>
              <a:chOff x="1065" y="2112"/>
              <a:chExt cx="903" cy="202"/>
            </a:xfrm>
          </p:grpSpPr>
          <p:sp>
            <p:nvSpPr>
              <p:cNvPr id="6210" name="Oval 9"/>
              <p:cNvSpPr>
                <a:spLocks noChangeArrowheads="1"/>
              </p:cNvSpPr>
              <p:nvPr/>
            </p:nvSpPr>
            <p:spPr bwMode="auto">
              <a:xfrm>
                <a:off x="1065" y="2112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211" name="Oval 10"/>
              <p:cNvSpPr>
                <a:spLocks noChangeArrowheads="1"/>
              </p:cNvSpPr>
              <p:nvPr/>
            </p:nvSpPr>
            <p:spPr bwMode="auto">
              <a:xfrm>
                <a:off x="1766" y="2112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80" name="Oval 11"/>
            <p:cNvSpPr>
              <a:spLocks noChangeArrowheads="1"/>
            </p:cNvSpPr>
            <p:nvPr/>
          </p:nvSpPr>
          <p:spPr bwMode="auto">
            <a:xfrm>
              <a:off x="828" y="2635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181" name="Oval 12"/>
            <p:cNvSpPr>
              <a:spLocks noChangeArrowheads="1"/>
            </p:cNvSpPr>
            <p:nvPr/>
          </p:nvSpPr>
          <p:spPr bwMode="auto">
            <a:xfrm>
              <a:off x="1412" y="2635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182" name="Oval 13"/>
            <p:cNvSpPr>
              <a:spLocks noChangeArrowheads="1"/>
            </p:cNvSpPr>
            <p:nvPr/>
          </p:nvSpPr>
          <p:spPr bwMode="auto">
            <a:xfrm>
              <a:off x="1996" y="2635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183" name="Oval 14"/>
            <p:cNvSpPr>
              <a:spLocks noChangeArrowheads="1"/>
            </p:cNvSpPr>
            <p:nvPr/>
          </p:nvSpPr>
          <p:spPr bwMode="auto">
            <a:xfrm>
              <a:off x="2580" y="2635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6184" name="Group 15"/>
            <p:cNvGrpSpPr>
              <a:grpSpLocks/>
            </p:cNvGrpSpPr>
            <p:nvPr/>
          </p:nvGrpSpPr>
          <p:grpSpPr bwMode="auto">
            <a:xfrm>
              <a:off x="682" y="3158"/>
              <a:ext cx="494" cy="202"/>
              <a:chOff x="394" y="3158"/>
              <a:chExt cx="494" cy="202"/>
            </a:xfrm>
          </p:grpSpPr>
          <p:sp>
            <p:nvSpPr>
              <p:cNvPr id="6208" name="Oval 16"/>
              <p:cNvSpPr>
                <a:spLocks noChangeArrowheads="1"/>
              </p:cNvSpPr>
              <p:nvPr/>
            </p:nvSpPr>
            <p:spPr bwMode="auto">
              <a:xfrm>
                <a:off x="394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209" name="Oval 17"/>
              <p:cNvSpPr>
                <a:spLocks noChangeArrowheads="1"/>
              </p:cNvSpPr>
              <p:nvPr/>
            </p:nvSpPr>
            <p:spPr bwMode="auto">
              <a:xfrm>
                <a:off x="686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85" name="Group 18"/>
            <p:cNvGrpSpPr>
              <a:grpSpLocks/>
            </p:cNvGrpSpPr>
            <p:nvPr/>
          </p:nvGrpSpPr>
          <p:grpSpPr bwMode="auto">
            <a:xfrm>
              <a:off x="1266" y="3158"/>
              <a:ext cx="494" cy="202"/>
              <a:chOff x="978" y="3158"/>
              <a:chExt cx="494" cy="202"/>
            </a:xfrm>
          </p:grpSpPr>
          <p:sp>
            <p:nvSpPr>
              <p:cNvPr id="6206" name="Oval 19"/>
              <p:cNvSpPr>
                <a:spLocks noChangeArrowheads="1"/>
              </p:cNvSpPr>
              <p:nvPr/>
            </p:nvSpPr>
            <p:spPr bwMode="auto">
              <a:xfrm>
                <a:off x="978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207" name="Oval 20"/>
              <p:cNvSpPr>
                <a:spLocks noChangeArrowheads="1"/>
              </p:cNvSpPr>
              <p:nvPr/>
            </p:nvSpPr>
            <p:spPr bwMode="auto">
              <a:xfrm>
                <a:off x="1270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86" name="Group 21"/>
            <p:cNvGrpSpPr>
              <a:grpSpLocks/>
            </p:cNvGrpSpPr>
            <p:nvPr/>
          </p:nvGrpSpPr>
          <p:grpSpPr bwMode="auto">
            <a:xfrm>
              <a:off x="1850" y="3158"/>
              <a:ext cx="494" cy="202"/>
              <a:chOff x="1562" y="3158"/>
              <a:chExt cx="494" cy="202"/>
            </a:xfrm>
          </p:grpSpPr>
          <p:sp>
            <p:nvSpPr>
              <p:cNvPr id="6204" name="Oval 22"/>
              <p:cNvSpPr>
                <a:spLocks noChangeArrowheads="1"/>
              </p:cNvSpPr>
              <p:nvPr/>
            </p:nvSpPr>
            <p:spPr bwMode="auto">
              <a:xfrm>
                <a:off x="1854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205" name="Oval 23"/>
              <p:cNvSpPr>
                <a:spLocks noChangeArrowheads="1"/>
              </p:cNvSpPr>
              <p:nvPr/>
            </p:nvSpPr>
            <p:spPr bwMode="auto">
              <a:xfrm>
                <a:off x="1562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87" name="Group 24"/>
            <p:cNvGrpSpPr>
              <a:grpSpLocks/>
            </p:cNvGrpSpPr>
            <p:nvPr/>
          </p:nvGrpSpPr>
          <p:grpSpPr bwMode="auto">
            <a:xfrm>
              <a:off x="2434" y="3158"/>
              <a:ext cx="494" cy="202"/>
              <a:chOff x="2146" y="3158"/>
              <a:chExt cx="494" cy="202"/>
            </a:xfrm>
          </p:grpSpPr>
          <p:sp>
            <p:nvSpPr>
              <p:cNvPr id="6202" name="Oval 25"/>
              <p:cNvSpPr>
                <a:spLocks noChangeArrowheads="1"/>
              </p:cNvSpPr>
              <p:nvPr/>
            </p:nvSpPr>
            <p:spPr bwMode="auto">
              <a:xfrm>
                <a:off x="2146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203" name="Oval 26"/>
              <p:cNvSpPr>
                <a:spLocks noChangeArrowheads="1"/>
              </p:cNvSpPr>
              <p:nvPr/>
            </p:nvSpPr>
            <p:spPr bwMode="auto">
              <a:xfrm>
                <a:off x="2438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88" name="Group 27"/>
            <p:cNvGrpSpPr>
              <a:grpSpLocks/>
            </p:cNvGrpSpPr>
            <p:nvPr/>
          </p:nvGrpSpPr>
          <p:grpSpPr bwMode="auto">
            <a:xfrm>
              <a:off x="1008" y="2304"/>
              <a:ext cx="480" cy="384"/>
              <a:chOff x="1008" y="2304"/>
              <a:chExt cx="480" cy="384"/>
            </a:xfrm>
          </p:grpSpPr>
          <p:sp>
            <p:nvSpPr>
              <p:cNvPr id="6200" name="Line 28"/>
              <p:cNvSpPr>
                <a:spLocks noChangeShapeType="1"/>
              </p:cNvSpPr>
              <p:nvPr/>
            </p:nvSpPr>
            <p:spPr bwMode="auto">
              <a:xfrm flipH="1">
                <a:off x="1008" y="2304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1" name="Line 29"/>
              <p:cNvSpPr>
                <a:spLocks noChangeShapeType="1"/>
              </p:cNvSpPr>
              <p:nvPr/>
            </p:nvSpPr>
            <p:spPr bwMode="auto">
              <a:xfrm>
                <a:off x="1392" y="230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89" name="Group 30"/>
            <p:cNvGrpSpPr>
              <a:grpSpLocks/>
            </p:cNvGrpSpPr>
            <p:nvPr/>
          </p:nvGrpSpPr>
          <p:grpSpPr bwMode="auto">
            <a:xfrm flipH="1">
              <a:off x="2112" y="2304"/>
              <a:ext cx="480" cy="384"/>
              <a:chOff x="1008" y="2304"/>
              <a:chExt cx="480" cy="384"/>
            </a:xfrm>
          </p:grpSpPr>
          <p:sp>
            <p:nvSpPr>
              <p:cNvPr id="6198" name="Line 31"/>
              <p:cNvSpPr>
                <a:spLocks noChangeShapeType="1"/>
              </p:cNvSpPr>
              <p:nvPr/>
            </p:nvSpPr>
            <p:spPr bwMode="auto">
              <a:xfrm flipH="1">
                <a:off x="1008" y="2304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9" name="Line 32"/>
              <p:cNvSpPr>
                <a:spLocks noChangeShapeType="1"/>
              </p:cNvSpPr>
              <p:nvPr/>
            </p:nvSpPr>
            <p:spPr bwMode="auto">
              <a:xfrm>
                <a:off x="1392" y="230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90" name="Line 33"/>
            <p:cNvSpPr>
              <a:spLocks noChangeShapeType="1"/>
            </p:cNvSpPr>
            <p:nvPr/>
          </p:nvSpPr>
          <p:spPr bwMode="auto">
            <a:xfrm flipH="1">
              <a:off x="816" y="283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Line 34"/>
            <p:cNvSpPr>
              <a:spLocks noChangeShapeType="1"/>
            </p:cNvSpPr>
            <p:nvPr/>
          </p:nvSpPr>
          <p:spPr bwMode="auto">
            <a:xfrm>
              <a:off x="912" y="2839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Line 35"/>
            <p:cNvSpPr>
              <a:spLocks noChangeShapeType="1"/>
            </p:cNvSpPr>
            <p:nvPr/>
          </p:nvSpPr>
          <p:spPr bwMode="auto">
            <a:xfrm flipH="1">
              <a:off x="1413" y="2839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Line 36"/>
            <p:cNvSpPr>
              <a:spLocks noChangeShapeType="1"/>
            </p:cNvSpPr>
            <p:nvPr/>
          </p:nvSpPr>
          <p:spPr bwMode="auto">
            <a:xfrm>
              <a:off x="1509" y="2839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Line 37"/>
            <p:cNvSpPr>
              <a:spLocks noChangeShapeType="1"/>
            </p:cNvSpPr>
            <p:nvPr/>
          </p:nvSpPr>
          <p:spPr bwMode="auto">
            <a:xfrm flipH="1">
              <a:off x="1999" y="2837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Line 38"/>
            <p:cNvSpPr>
              <a:spLocks noChangeShapeType="1"/>
            </p:cNvSpPr>
            <p:nvPr/>
          </p:nvSpPr>
          <p:spPr bwMode="auto">
            <a:xfrm>
              <a:off x="2095" y="2837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Line 39"/>
            <p:cNvSpPr>
              <a:spLocks noChangeShapeType="1"/>
            </p:cNvSpPr>
            <p:nvPr/>
          </p:nvSpPr>
          <p:spPr bwMode="auto">
            <a:xfrm flipH="1">
              <a:off x="2578" y="2835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Line 40"/>
            <p:cNvSpPr>
              <a:spLocks noChangeShapeType="1"/>
            </p:cNvSpPr>
            <p:nvPr/>
          </p:nvSpPr>
          <p:spPr bwMode="auto">
            <a:xfrm>
              <a:off x="2674" y="2835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3" name="Text Box 41"/>
          <p:cNvSpPr txBox="1">
            <a:spLocks noChangeArrowheads="1"/>
          </p:cNvSpPr>
          <p:nvPr/>
        </p:nvSpPr>
        <p:spPr bwMode="auto">
          <a:xfrm>
            <a:off x="774700" y="2378075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Height</a:t>
            </a:r>
          </a:p>
        </p:txBody>
      </p:sp>
      <p:sp>
        <p:nvSpPr>
          <p:cNvPr id="6154" name="Text Box 42"/>
          <p:cNvSpPr txBox="1">
            <a:spLocks noChangeArrowheads="1"/>
          </p:cNvSpPr>
          <p:nvPr/>
        </p:nvSpPr>
        <p:spPr bwMode="auto">
          <a:xfrm>
            <a:off x="6013450" y="2378075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Level</a:t>
            </a:r>
          </a:p>
        </p:txBody>
      </p:sp>
      <p:sp>
        <p:nvSpPr>
          <p:cNvPr id="6155" name="Text Box 43"/>
          <p:cNvSpPr txBox="1">
            <a:spLocks noChangeArrowheads="1"/>
          </p:cNvSpPr>
          <p:nvPr/>
        </p:nvSpPr>
        <p:spPr bwMode="auto">
          <a:xfrm>
            <a:off x="850900" y="2792413"/>
            <a:ext cx="1477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= 3 (</a:t>
            </a:r>
            <a:r>
              <a:rPr lang="en-US">
                <a:sym typeface="Symbol" pitchFamily="18" charset="2"/>
              </a:rPr>
              <a:t>lgn</a:t>
            </a:r>
            <a:r>
              <a:rPr lang="en-US"/>
              <a:t>)</a:t>
            </a:r>
          </a:p>
        </p:txBody>
      </p:sp>
      <p:sp>
        <p:nvSpPr>
          <p:cNvPr id="6156" name="Text Box 44"/>
          <p:cNvSpPr txBox="1">
            <a:spLocks noChangeArrowheads="1"/>
          </p:cNvSpPr>
          <p:nvPr/>
        </p:nvSpPr>
        <p:spPr bwMode="auto">
          <a:xfrm>
            <a:off x="850900" y="3394075"/>
            <a:ext cx="782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 = 2</a:t>
            </a:r>
          </a:p>
        </p:txBody>
      </p:sp>
      <p:sp>
        <p:nvSpPr>
          <p:cNvPr id="6157" name="Text Box 45"/>
          <p:cNvSpPr txBox="1">
            <a:spLocks noChangeArrowheads="1"/>
          </p:cNvSpPr>
          <p:nvPr/>
        </p:nvSpPr>
        <p:spPr bwMode="auto">
          <a:xfrm>
            <a:off x="850900" y="4252913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 = 1</a:t>
            </a:r>
          </a:p>
        </p:txBody>
      </p:sp>
      <p:sp>
        <p:nvSpPr>
          <p:cNvPr id="6158" name="Text Box 46"/>
          <p:cNvSpPr txBox="1">
            <a:spLocks noChangeArrowheads="1"/>
          </p:cNvSpPr>
          <p:nvPr/>
        </p:nvSpPr>
        <p:spPr bwMode="auto">
          <a:xfrm>
            <a:off x="850900" y="5062538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3</a:t>
            </a:r>
            <a:r>
              <a:rPr lang="en-US"/>
              <a:t> = 0</a:t>
            </a:r>
          </a:p>
        </p:txBody>
      </p:sp>
      <p:sp>
        <p:nvSpPr>
          <p:cNvPr id="6159" name="Text Box 47"/>
          <p:cNvSpPr txBox="1">
            <a:spLocks noChangeArrowheads="1"/>
          </p:cNvSpPr>
          <p:nvPr/>
        </p:nvSpPr>
        <p:spPr bwMode="auto">
          <a:xfrm>
            <a:off x="6070600" y="2792413"/>
            <a:ext cx="622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= 0</a:t>
            </a:r>
          </a:p>
        </p:txBody>
      </p:sp>
      <p:sp>
        <p:nvSpPr>
          <p:cNvPr id="6160" name="Text Box 48"/>
          <p:cNvSpPr txBox="1">
            <a:spLocks noChangeArrowheads="1"/>
          </p:cNvSpPr>
          <p:nvPr/>
        </p:nvSpPr>
        <p:spPr bwMode="auto">
          <a:xfrm>
            <a:off x="6070600" y="3390900"/>
            <a:ext cx="62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= 1</a:t>
            </a:r>
          </a:p>
        </p:txBody>
      </p:sp>
      <p:sp>
        <p:nvSpPr>
          <p:cNvPr id="6161" name="Text Box 49"/>
          <p:cNvSpPr txBox="1">
            <a:spLocks noChangeArrowheads="1"/>
          </p:cNvSpPr>
          <p:nvPr/>
        </p:nvSpPr>
        <p:spPr bwMode="auto">
          <a:xfrm>
            <a:off x="6070600" y="4249738"/>
            <a:ext cx="622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= 2</a:t>
            </a:r>
          </a:p>
        </p:txBody>
      </p:sp>
      <p:sp>
        <p:nvSpPr>
          <p:cNvPr id="6162" name="Text Box 50"/>
          <p:cNvSpPr txBox="1">
            <a:spLocks noChangeArrowheads="1"/>
          </p:cNvSpPr>
          <p:nvPr/>
        </p:nvSpPr>
        <p:spPr bwMode="auto">
          <a:xfrm>
            <a:off x="6070600" y="5064125"/>
            <a:ext cx="139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= 3  </a:t>
            </a:r>
            <a:r>
              <a:rPr lang="en-US">
                <a:latin typeface="Comic Sans MS" pitchFamily="66" charset="0"/>
              </a:rPr>
              <a:t>(</a:t>
            </a:r>
            <a:r>
              <a:rPr lang="en-US">
                <a:latin typeface="Comic Sans MS" pitchFamily="66" charset="0"/>
                <a:sym typeface="Symbol" pitchFamily="18" charset="2"/>
              </a:rPr>
              <a:t>lgn</a:t>
            </a:r>
            <a:r>
              <a:rPr lang="en-US">
                <a:latin typeface="Comic Sans MS" pitchFamily="66" charset="0"/>
              </a:rPr>
              <a:t>)</a:t>
            </a:r>
          </a:p>
        </p:txBody>
      </p:sp>
      <p:sp>
        <p:nvSpPr>
          <p:cNvPr id="6163" name="Line 51"/>
          <p:cNvSpPr>
            <a:spLocks noChangeShapeType="1"/>
          </p:cNvSpPr>
          <p:nvPr/>
        </p:nvSpPr>
        <p:spPr bwMode="auto">
          <a:xfrm>
            <a:off x="655638" y="2735263"/>
            <a:ext cx="1104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52"/>
          <p:cNvSpPr>
            <a:spLocks noChangeShapeType="1"/>
          </p:cNvSpPr>
          <p:nvPr/>
        </p:nvSpPr>
        <p:spPr bwMode="auto">
          <a:xfrm>
            <a:off x="5853113" y="2732088"/>
            <a:ext cx="1104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Text Box 53"/>
          <p:cNvSpPr txBox="1">
            <a:spLocks noChangeArrowheads="1"/>
          </p:cNvSpPr>
          <p:nvPr/>
        </p:nvSpPr>
        <p:spPr bwMode="auto">
          <a:xfrm>
            <a:off x="7288213" y="2386013"/>
            <a:ext cx="147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No. of nodes</a:t>
            </a:r>
          </a:p>
        </p:txBody>
      </p:sp>
      <p:sp>
        <p:nvSpPr>
          <p:cNvPr id="6166" name="Text Box 54"/>
          <p:cNvSpPr txBox="1">
            <a:spLocks noChangeArrowheads="1"/>
          </p:cNvSpPr>
          <p:nvPr/>
        </p:nvSpPr>
        <p:spPr bwMode="auto">
          <a:xfrm>
            <a:off x="7767638" y="2800350"/>
            <a:ext cx="395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6167" name="Text Box 55"/>
          <p:cNvSpPr txBox="1">
            <a:spLocks noChangeArrowheads="1"/>
          </p:cNvSpPr>
          <p:nvPr/>
        </p:nvSpPr>
        <p:spPr bwMode="auto">
          <a:xfrm>
            <a:off x="7767638" y="3398838"/>
            <a:ext cx="395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1</a:t>
            </a:r>
            <a:endParaRPr lang="en-US"/>
          </a:p>
        </p:txBody>
      </p:sp>
      <p:sp>
        <p:nvSpPr>
          <p:cNvPr id="6168" name="Text Box 56"/>
          <p:cNvSpPr txBox="1">
            <a:spLocks noChangeArrowheads="1"/>
          </p:cNvSpPr>
          <p:nvPr/>
        </p:nvSpPr>
        <p:spPr bwMode="auto">
          <a:xfrm>
            <a:off x="7767638" y="4257675"/>
            <a:ext cx="395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6169" name="Text Box 57"/>
          <p:cNvSpPr txBox="1">
            <a:spLocks noChangeArrowheads="1"/>
          </p:cNvSpPr>
          <p:nvPr/>
        </p:nvSpPr>
        <p:spPr bwMode="auto">
          <a:xfrm>
            <a:off x="7767638" y="5067300"/>
            <a:ext cx="395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6170" name="Line 58"/>
          <p:cNvSpPr>
            <a:spLocks noChangeShapeType="1"/>
          </p:cNvSpPr>
          <p:nvPr/>
        </p:nvSpPr>
        <p:spPr bwMode="auto">
          <a:xfrm>
            <a:off x="7127875" y="2740025"/>
            <a:ext cx="1774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1" name="Text Box 59"/>
          <p:cNvSpPr txBox="1">
            <a:spLocks noChangeArrowheads="1"/>
          </p:cNvSpPr>
          <p:nvPr/>
        </p:nvSpPr>
        <p:spPr bwMode="auto">
          <a:xfrm>
            <a:off x="984250" y="5656263"/>
            <a:ext cx="6378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h</a:t>
            </a:r>
            <a:r>
              <a:rPr lang="en-US" sz="2400" baseline="-25000"/>
              <a:t>i</a:t>
            </a:r>
            <a:r>
              <a:rPr lang="en-US" sz="2400"/>
              <a:t> = h – i   height of the heap rooted at level i</a:t>
            </a:r>
          </a:p>
          <a:p>
            <a:r>
              <a:rPr lang="en-US" sz="2400"/>
              <a:t>n</a:t>
            </a:r>
            <a:r>
              <a:rPr lang="en-US" sz="2400" baseline="-25000"/>
              <a:t>i</a:t>
            </a:r>
            <a:r>
              <a:rPr lang="en-US" sz="2400"/>
              <a:t> = 2</a:t>
            </a:r>
            <a:r>
              <a:rPr lang="en-US" sz="2400" baseline="30000"/>
              <a:t>i</a:t>
            </a:r>
            <a:r>
              <a:rPr lang="en-US" sz="2400"/>
              <a:t>	      number of nodes at level i</a:t>
            </a:r>
          </a:p>
        </p:txBody>
      </p:sp>
      <p:graphicFrame>
        <p:nvGraphicFramePr>
          <p:cNvPr id="6146" name="Object 60"/>
          <p:cNvGraphicFramePr>
            <a:graphicFrameLocks noChangeAspect="1"/>
          </p:cNvGraphicFramePr>
          <p:nvPr>
            <p:ph sz="half" idx="2"/>
          </p:nvPr>
        </p:nvGraphicFramePr>
        <p:xfrm>
          <a:off x="2897188" y="1787525"/>
          <a:ext cx="2166937" cy="887413"/>
        </p:xfrm>
        <a:graphic>
          <a:graphicData uri="http://schemas.openxmlformats.org/presentationml/2006/ole">
            <p:oleObj spid="_x0000_s6146" name="Equation" r:id="rId4" imgW="1054080" imgH="431640" progId="Equation.3">
              <p:embed/>
            </p:oleObj>
          </a:graphicData>
        </a:graphic>
      </p:graphicFrame>
      <p:graphicFrame>
        <p:nvGraphicFramePr>
          <p:cNvPr id="6147" name="Object 61"/>
          <p:cNvGraphicFramePr>
            <a:graphicFrameLocks noChangeAspect="1"/>
          </p:cNvGraphicFramePr>
          <p:nvPr>
            <p:ph sz="quarter" idx="2"/>
          </p:nvPr>
        </p:nvGraphicFramePr>
        <p:xfrm>
          <a:off x="5108575" y="1849438"/>
          <a:ext cx="1497013" cy="782637"/>
        </p:xfrm>
        <a:graphic>
          <a:graphicData uri="http://schemas.openxmlformats.org/presentationml/2006/ole">
            <p:oleObj spid="_x0000_s6147" name="Equation" r:id="rId5" imgW="825480" imgH="431640" progId="Equation.3">
              <p:embed/>
            </p:oleObj>
          </a:graphicData>
        </a:graphic>
      </p:graphicFrame>
      <p:graphicFrame>
        <p:nvGraphicFramePr>
          <p:cNvPr id="6148" name="Object 6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634163" y="2016125"/>
          <a:ext cx="971550" cy="431800"/>
        </p:xfrm>
        <a:graphic>
          <a:graphicData uri="http://schemas.openxmlformats.org/presentationml/2006/ole">
            <p:oleObj spid="_x0000_s6148" name="Equation" r:id="rId6" imgW="457200" imgH="203040" progId="Equation.3">
              <p:embed/>
            </p:oleObj>
          </a:graphicData>
        </a:graphic>
      </p:graphicFrame>
      <p:cxnSp>
        <p:nvCxnSpPr>
          <p:cNvPr id="433219" name="AutoShape 67"/>
          <p:cNvCxnSpPr>
            <a:cxnSpLocks noChangeShapeType="1"/>
            <a:stCxn id="6166" idx="2"/>
            <a:endCxn id="6155" idx="2"/>
          </p:cNvCxnSpPr>
          <p:nvPr/>
        </p:nvCxnSpPr>
        <p:spPr bwMode="auto">
          <a:xfrm rot="16200000" flipV="1">
            <a:off x="4774406" y="-24606"/>
            <a:ext cx="7938" cy="6375400"/>
          </a:xfrm>
          <a:prstGeom prst="curvedConnector3">
            <a:avLst>
              <a:gd name="adj1" fmla="val -2880000"/>
            </a:avLst>
          </a:prstGeom>
          <a:noFill/>
          <a:ln w="38100">
            <a:solidFill>
              <a:srgbClr val="DD011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33220" name="AutoShape 68"/>
          <p:cNvCxnSpPr>
            <a:cxnSpLocks noChangeShapeType="1"/>
          </p:cNvCxnSpPr>
          <p:nvPr/>
        </p:nvCxnSpPr>
        <p:spPr bwMode="auto">
          <a:xfrm rot="16200000" flipV="1">
            <a:off x="4777581" y="592932"/>
            <a:ext cx="7937" cy="6375400"/>
          </a:xfrm>
          <a:prstGeom prst="curvedConnector3">
            <a:avLst>
              <a:gd name="adj1" fmla="val -2880000"/>
            </a:avLst>
          </a:prstGeom>
          <a:noFill/>
          <a:ln w="38100">
            <a:solidFill>
              <a:srgbClr val="DD011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33221" name="AutoShape 69"/>
          <p:cNvCxnSpPr>
            <a:cxnSpLocks noChangeShapeType="1"/>
          </p:cNvCxnSpPr>
          <p:nvPr/>
        </p:nvCxnSpPr>
        <p:spPr bwMode="auto">
          <a:xfrm rot="16200000" flipV="1">
            <a:off x="4631531" y="1435894"/>
            <a:ext cx="7938" cy="6375400"/>
          </a:xfrm>
          <a:prstGeom prst="curvedConnector3">
            <a:avLst>
              <a:gd name="adj1" fmla="val -2880000"/>
            </a:avLst>
          </a:prstGeom>
          <a:noFill/>
          <a:ln w="38100">
            <a:solidFill>
              <a:srgbClr val="DD011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33222" name="AutoShape 70"/>
          <p:cNvCxnSpPr>
            <a:cxnSpLocks noChangeShapeType="1"/>
          </p:cNvCxnSpPr>
          <p:nvPr/>
        </p:nvCxnSpPr>
        <p:spPr bwMode="auto">
          <a:xfrm rot="16200000" flipV="1">
            <a:off x="4634706" y="2242344"/>
            <a:ext cx="7938" cy="6375400"/>
          </a:xfrm>
          <a:prstGeom prst="curvedConnector3">
            <a:avLst>
              <a:gd name="adj1" fmla="val -2880000"/>
            </a:avLst>
          </a:prstGeom>
          <a:noFill/>
          <a:ln w="38100">
            <a:solidFill>
              <a:srgbClr val="DD011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E90A2F6-69D4-43F3-B3A1-F8B06DA0924B}" type="slidenum">
              <a:rPr lang="en-US"/>
              <a:pPr/>
              <a:t>17</a:t>
            </a:fld>
            <a:endParaRPr lang="en-US"/>
          </a:p>
        </p:txBody>
      </p:sp>
      <p:sp>
        <p:nvSpPr>
          <p:cNvPr id="717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Running Time of BUILD MAX HEAP</a:t>
            </a:r>
          </a:p>
        </p:txBody>
      </p:sp>
      <p:grpSp>
        <p:nvGrpSpPr>
          <p:cNvPr id="7179" name="Group 3"/>
          <p:cNvGrpSpPr>
            <a:grpSpLocks/>
          </p:cNvGrpSpPr>
          <p:nvPr/>
        </p:nvGrpSpPr>
        <p:grpSpPr bwMode="auto">
          <a:xfrm>
            <a:off x="496888" y="1074738"/>
            <a:ext cx="8326437" cy="806450"/>
            <a:chOff x="313" y="768"/>
            <a:chExt cx="5245" cy="508"/>
          </a:xfrm>
        </p:grpSpPr>
        <p:graphicFrame>
          <p:nvGraphicFramePr>
            <p:cNvPr id="7176" name="Object 4"/>
            <p:cNvGraphicFramePr>
              <a:graphicFrameLocks noChangeAspect="1"/>
            </p:cNvGraphicFramePr>
            <p:nvPr/>
          </p:nvGraphicFramePr>
          <p:xfrm>
            <a:off x="313" y="768"/>
            <a:ext cx="1031" cy="508"/>
          </p:xfrm>
          <a:graphic>
            <a:graphicData uri="http://schemas.openxmlformats.org/presentationml/2006/ole">
              <p:oleObj spid="_x0000_s7176" name="Equation" r:id="rId4" imgW="876240" imgH="431640" progId="Equation.3">
                <p:embed/>
              </p:oleObj>
            </a:graphicData>
          </a:graphic>
        </p:graphicFrame>
        <p:sp>
          <p:nvSpPr>
            <p:cNvPr id="7191" name="Text Box 5"/>
            <p:cNvSpPr txBox="1">
              <a:spLocks noChangeArrowheads="1"/>
            </p:cNvSpPr>
            <p:nvPr/>
          </p:nvSpPr>
          <p:spPr bwMode="auto">
            <a:xfrm>
              <a:off x="1754" y="894"/>
              <a:ext cx="38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Cost of HEAPIFY at level i </a:t>
              </a:r>
              <a:r>
                <a:rPr lang="en-US">
                  <a:sym typeface="Symbol" pitchFamily="18" charset="2"/>
                </a:rPr>
                <a:t> number of nodes at that level</a:t>
              </a:r>
            </a:p>
          </p:txBody>
        </p:sp>
      </p:grpSp>
      <p:grpSp>
        <p:nvGrpSpPr>
          <p:cNvPr id="7180" name="Group 6"/>
          <p:cNvGrpSpPr>
            <a:grpSpLocks/>
          </p:cNvGrpSpPr>
          <p:nvPr/>
        </p:nvGrpSpPr>
        <p:grpSpPr bwMode="auto">
          <a:xfrm>
            <a:off x="1117600" y="1920875"/>
            <a:ext cx="6726238" cy="782638"/>
            <a:chOff x="704" y="1350"/>
            <a:chExt cx="4237" cy="493"/>
          </a:xfrm>
        </p:grpSpPr>
        <p:graphicFrame>
          <p:nvGraphicFramePr>
            <p:cNvPr id="7175" name="Object 7"/>
            <p:cNvGraphicFramePr>
              <a:graphicFrameLocks noChangeAspect="1"/>
            </p:cNvGraphicFramePr>
            <p:nvPr/>
          </p:nvGraphicFramePr>
          <p:xfrm>
            <a:off x="704" y="1350"/>
            <a:ext cx="943" cy="493"/>
          </p:xfrm>
          <a:graphic>
            <a:graphicData uri="http://schemas.openxmlformats.org/presentationml/2006/ole">
              <p:oleObj spid="_x0000_s7175" name="Equation" r:id="rId5" imgW="825480" imgH="431640" progId="Equation.3">
                <p:embed/>
              </p:oleObj>
            </a:graphicData>
          </a:graphic>
        </p:graphicFrame>
        <p:sp>
          <p:nvSpPr>
            <p:cNvPr id="7190" name="Text Box 8"/>
            <p:cNvSpPr txBox="1">
              <a:spLocks noChangeArrowheads="1"/>
            </p:cNvSpPr>
            <p:nvPr/>
          </p:nvSpPr>
          <p:spPr bwMode="auto">
            <a:xfrm>
              <a:off x="1759" y="1468"/>
              <a:ext cx="3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Replace the values of n</a:t>
              </a:r>
              <a:r>
                <a:rPr lang="en-US" baseline="-25000"/>
                <a:t>i</a:t>
              </a:r>
              <a:r>
                <a:rPr lang="en-US"/>
                <a:t> and h</a:t>
              </a:r>
              <a:r>
                <a:rPr lang="en-US" baseline="-25000"/>
                <a:t>i</a:t>
              </a:r>
              <a:r>
                <a:rPr lang="en-US"/>
                <a:t> computed before</a:t>
              </a:r>
              <a:endParaRPr lang="en-US">
                <a:sym typeface="Symbol" pitchFamily="18" charset="2"/>
              </a:endParaRPr>
            </a:p>
          </p:txBody>
        </p:sp>
      </p:grpSp>
      <p:grpSp>
        <p:nvGrpSpPr>
          <p:cNvPr id="7181" name="Group 9"/>
          <p:cNvGrpSpPr>
            <a:grpSpLocks/>
          </p:cNvGrpSpPr>
          <p:nvPr/>
        </p:nvGrpSpPr>
        <p:grpSpPr bwMode="auto">
          <a:xfrm>
            <a:off x="1117600" y="2736850"/>
            <a:ext cx="7666038" cy="968375"/>
            <a:chOff x="704" y="1892"/>
            <a:chExt cx="4829" cy="610"/>
          </a:xfrm>
        </p:grpSpPr>
        <p:graphicFrame>
          <p:nvGraphicFramePr>
            <p:cNvPr id="7173" name="Object 10"/>
            <p:cNvGraphicFramePr>
              <a:graphicFrameLocks noChangeAspect="1"/>
            </p:cNvGraphicFramePr>
            <p:nvPr/>
          </p:nvGraphicFramePr>
          <p:xfrm>
            <a:off x="704" y="1892"/>
            <a:ext cx="962" cy="545"/>
          </p:xfrm>
          <a:graphic>
            <a:graphicData uri="http://schemas.openxmlformats.org/presentationml/2006/ole">
              <p:oleObj spid="_x0000_s7173" name="Equation" r:id="rId6" imgW="761760" imgH="431640" progId="Equation.3">
                <p:embed/>
              </p:oleObj>
            </a:graphicData>
          </a:graphic>
        </p:graphicFrame>
        <p:sp>
          <p:nvSpPr>
            <p:cNvPr id="7189" name="Text Box 11"/>
            <p:cNvSpPr txBox="1">
              <a:spLocks noChangeArrowheads="1"/>
            </p:cNvSpPr>
            <p:nvPr/>
          </p:nvSpPr>
          <p:spPr bwMode="auto">
            <a:xfrm>
              <a:off x="1764" y="1956"/>
              <a:ext cx="3769" cy="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/>
                <a:t>Multiply by 2</a:t>
              </a:r>
              <a:r>
                <a:rPr lang="en-US" baseline="30000"/>
                <a:t>h</a:t>
              </a:r>
              <a:r>
                <a:rPr lang="en-US"/>
                <a:t> both at the nominator and denominator and</a:t>
              </a:r>
            </a:p>
            <a:p>
              <a:pPr>
                <a:lnSpc>
                  <a:spcPct val="120000"/>
                </a:lnSpc>
              </a:pPr>
              <a:r>
                <a:rPr lang="en-US"/>
                <a:t>write 2</a:t>
              </a:r>
              <a:r>
                <a:rPr lang="en-US" baseline="30000"/>
                <a:t>i</a:t>
              </a:r>
              <a:r>
                <a:rPr lang="en-US"/>
                <a:t> as</a:t>
              </a:r>
              <a:endParaRPr lang="en-US">
                <a:sym typeface="Symbol" pitchFamily="18" charset="2"/>
              </a:endParaRPr>
            </a:p>
          </p:txBody>
        </p:sp>
        <p:graphicFrame>
          <p:nvGraphicFramePr>
            <p:cNvPr id="7174" name="Object 12"/>
            <p:cNvGraphicFramePr>
              <a:graphicFrameLocks noChangeAspect="1"/>
            </p:cNvGraphicFramePr>
            <p:nvPr/>
          </p:nvGraphicFramePr>
          <p:xfrm>
            <a:off x="2504" y="2150"/>
            <a:ext cx="227" cy="352"/>
          </p:xfrm>
          <a:graphic>
            <a:graphicData uri="http://schemas.openxmlformats.org/presentationml/2006/ole">
              <p:oleObj spid="_x0000_s7174" name="Equation" r:id="rId7" imgW="253800" imgH="393480" progId="Equation.3">
                <p:embed/>
              </p:oleObj>
            </a:graphicData>
          </a:graphic>
        </p:graphicFrame>
      </p:grpSp>
      <p:grpSp>
        <p:nvGrpSpPr>
          <p:cNvPr id="7182" name="Group 13"/>
          <p:cNvGrpSpPr>
            <a:grpSpLocks/>
          </p:cNvGrpSpPr>
          <p:nvPr/>
        </p:nvGrpSpPr>
        <p:grpSpPr bwMode="auto">
          <a:xfrm>
            <a:off x="1117600" y="3619500"/>
            <a:ext cx="4527550" cy="841375"/>
            <a:chOff x="704" y="2434"/>
            <a:chExt cx="2852" cy="530"/>
          </a:xfrm>
        </p:grpSpPr>
        <p:graphicFrame>
          <p:nvGraphicFramePr>
            <p:cNvPr id="7172" name="Object 14"/>
            <p:cNvGraphicFramePr>
              <a:graphicFrameLocks noChangeAspect="1"/>
            </p:cNvGraphicFramePr>
            <p:nvPr/>
          </p:nvGraphicFramePr>
          <p:xfrm>
            <a:off x="704" y="2434"/>
            <a:ext cx="826" cy="530"/>
          </p:xfrm>
          <a:graphic>
            <a:graphicData uri="http://schemas.openxmlformats.org/presentationml/2006/ole">
              <p:oleObj spid="_x0000_s7172" name="Equation" r:id="rId8" imgW="672840" imgH="431640" progId="Equation.3">
                <p:embed/>
              </p:oleObj>
            </a:graphicData>
          </a:graphic>
        </p:graphicFrame>
        <p:sp>
          <p:nvSpPr>
            <p:cNvPr id="7188" name="Text Box 15"/>
            <p:cNvSpPr txBox="1">
              <a:spLocks noChangeArrowheads="1"/>
            </p:cNvSpPr>
            <p:nvPr/>
          </p:nvSpPr>
          <p:spPr bwMode="auto">
            <a:xfrm>
              <a:off x="1764" y="2619"/>
              <a:ext cx="17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Change variables: k = h - i</a:t>
              </a:r>
              <a:endParaRPr lang="en-US">
                <a:sym typeface="Symbol" pitchFamily="18" charset="2"/>
              </a:endParaRPr>
            </a:p>
          </p:txBody>
        </p:sp>
      </p:grpSp>
      <p:grpSp>
        <p:nvGrpSpPr>
          <p:cNvPr id="7183" name="Group 16"/>
          <p:cNvGrpSpPr>
            <a:grpSpLocks/>
          </p:cNvGrpSpPr>
          <p:nvPr/>
        </p:nvGrpSpPr>
        <p:grpSpPr bwMode="auto">
          <a:xfrm>
            <a:off x="1117600" y="4524375"/>
            <a:ext cx="7872413" cy="854075"/>
            <a:chOff x="704" y="2976"/>
            <a:chExt cx="4959" cy="538"/>
          </a:xfrm>
        </p:grpSpPr>
        <p:graphicFrame>
          <p:nvGraphicFramePr>
            <p:cNvPr id="7171" name="Object 17"/>
            <p:cNvGraphicFramePr>
              <a:graphicFrameLocks noChangeAspect="1"/>
            </p:cNvGraphicFramePr>
            <p:nvPr/>
          </p:nvGraphicFramePr>
          <p:xfrm>
            <a:off x="704" y="2976"/>
            <a:ext cx="744" cy="538"/>
          </p:xfrm>
          <a:graphic>
            <a:graphicData uri="http://schemas.openxmlformats.org/presentationml/2006/ole">
              <p:oleObj spid="_x0000_s7171" name="Equation" r:id="rId9" imgW="596880" imgH="431640" progId="Equation.3">
                <p:embed/>
              </p:oleObj>
            </a:graphicData>
          </a:graphic>
        </p:graphicFrame>
        <p:sp>
          <p:nvSpPr>
            <p:cNvPr id="7187" name="Text Box 18"/>
            <p:cNvSpPr txBox="1">
              <a:spLocks noChangeArrowheads="1"/>
            </p:cNvSpPr>
            <p:nvPr/>
          </p:nvSpPr>
          <p:spPr bwMode="auto">
            <a:xfrm>
              <a:off x="1764" y="3081"/>
              <a:ext cx="389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The sum above is smaller than the sum of all elements to </a:t>
              </a:r>
              <a:r>
                <a:rPr lang="en-US">
                  <a:sym typeface="Symbol" pitchFamily="18" charset="2"/>
                </a:rPr>
                <a:t></a:t>
              </a:r>
            </a:p>
            <a:p>
              <a:r>
                <a:rPr lang="en-US">
                  <a:sym typeface="Symbol" pitchFamily="18" charset="2"/>
                </a:rPr>
                <a:t>and h = lgn</a:t>
              </a:r>
            </a:p>
          </p:txBody>
        </p:sp>
      </p:grpSp>
      <p:grpSp>
        <p:nvGrpSpPr>
          <p:cNvPr id="7184" name="Group 19"/>
          <p:cNvGrpSpPr>
            <a:grpSpLocks/>
          </p:cNvGrpSpPr>
          <p:nvPr/>
        </p:nvGrpSpPr>
        <p:grpSpPr bwMode="auto">
          <a:xfrm>
            <a:off x="1117600" y="5457825"/>
            <a:ext cx="5154613" cy="447675"/>
            <a:chOff x="704" y="3550"/>
            <a:chExt cx="3247" cy="282"/>
          </a:xfrm>
        </p:grpSpPr>
        <p:graphicFrame>
          <p:nvGraphicFramePr>
            <p:cNvPr id="7170" name="Object 20"/>
            <p:cNvGraphicFramePr>
              <a:graphicFrameLocks noChangeAspect="1"/>
            </p:cNvGraphicFramePr>
            <p:nvPr/>
          </p:nvGraphicFramePr>
          <p:xfrm>
            <a:off x="704" y="3560"/>
            <a:ext cx="612" cy="272"/>
          </p:xfrm>
          <a:graphic>
            <a:graphicData uri="http://schemas.openxmlformats.org/presentationml/2006/ole">
              <p:oleObj spid="_x0000_s7170" name="Equation" r:id="rId10" imgW="457200" imgH="203040" progId="Equation.3">
                <p:embed/>
              </p:oleObj>
            </a:graphicData>
          </a:graphic>
        </p:graphicFrame>
        <p:sp>
          <p:nvSpPr>
            <p:cNvPr id="7186" name="Text Box 21"/>
            <p:cNvSpPr txBox="1">
              <a:spLocks noChangeArrowheads="1"/>
            </p:cNvSpPr>
            <p:nvPr/>
          </p:nvSpPr>
          <p:spPr bwMode="auto">
            <a:xfrm>
              <a:off x="1755" y="3550"/>
              <a:ext cx="2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The sum above is smaller than 2</a:t>
              </a:r>
              <a:endParaRPr lang="en-US">
                <a:sym typeface="Symbol" pitchFamily="18" charset="2"/>
              </a:endParaRPr>
            </a:p>
          </p:txBody>
        </p:sp>
      </p:grpSp>
      <p:sp>
        <p:nvSpPr>
          <p:cNvPr id="7185" name="Text Box 22"/>
          <p:cNvSpPr txBox="1">
            <a:spLocks noChangeArrowheads="1"/>
          </p:cNvSpPr>
          <p:nvPr/>
        </p:nvSpPr>
        <p:spPr bwMode="auto">
          <a:xfrm>
            <a:off x="1168400" y="6022975"/>
            <a:ext cx="671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Running time of BUILD-MAX-HEAP: </a:t>
            </a:r>
            <a:r>
              <a:rPr lang="en-US" sz="2400">
                <a:latin typeface="Comic Sans MS" pitchFamily="66" charset="0"/>
              </a:rPr>
              <a:t>T(n) = O(n)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0C0A759-8D53-48BA-8C35-1C949C1C4B91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518275" y="1693863"/>
          <a:ext cx="2457450" cy="1468437"/>
        </p:xfrm>
        <a:graphic>
          <a:graphicData uri="http://schemas.openxmlformats.org/presentationml/2006/ole">
            <p:oleObj spid="_x0000_s8194" name="Paint Shop Pro Image" r:id="rId4" imgW="3512195" imgH="2097561" progId="PaintShopPro">
              <p:embed/>
            </p:oleObj>
          </a:graphicData>
        </a:graphic>
      </p:graphicFrame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Heapsort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1313" y="1023938"/>
            <a:ext cx="8229600" cy="563245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mtClean="0"/>
              <a:t>Goal: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Sort an array using heap representations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Idea: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Build a </a:t>
            </a:r>
            <a:r>
              <a:rPr lang="en-US" b="1" smtClean="0"/>
              <a:t>max-heap</a:t>
            </a:r>
            <a:r>
              <a:rPr lang="en-US" smtClean="0"/>
              <a:t> from the array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Swap the root (the maximum element) with the last element in the array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“Discard” this last node by decreasing the heap size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Call MAX-HEAPIFY on the new root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Repeat this process until only one node remains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53C63E1-ABE8-4894-BC99-B14C4860629F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482306" name="Object 2"/>
          <p:cNvGraphicFramePr>
            <a:graphicFrameLocks noChangeAspect="1"/>
          </p:cNvGraphicFramePr>
          <p:nvPr>
            <p:ph sz="quarter" idx="4"/>
          </p:nvPr>
        </p:nvGraphicFramePr>
        <p:xfrm>
          <a:off x="381000" y="3924300"/>
          <a:ext cx="2670175" cy="1489075"/>
        </p:xfrm>
        <a:graphic>
          <a:graphicData uri="http://schemas.openxmlformats.org/presentationml/2006/ole">
            <p:oleObj spid="_x0000_s9218" name="Paint Shop Pro Image" r:id="rId4" imgW="3814634" imgH="2126829" progId="PaintShopPro">
              <p:embed/>
            </p:oleObj>
          </a:graphicData>
        </a:graphic>
      </p:graphicFrame>
      <p:sp>
        <p:nvSpPr>
          <p:cNvPr id="9225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Example:			A=[7, 4, 3, 1, 2]</a:t>
            </a:r>
          </a:p>
        </p:txBody>
      </p:sp>
      <p:graphicFrame>
        <p:nvGraphicFramePr>
          <p:cNvPr id="48230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381000" y="1371600"/>
          <a:ext cx="2457450" cy="1468438"/>
        </p:xfrm>
        <a:graphic>
          <a:graphicData uri="http://schemas.openxmlformats.org/presentationml/2006/ole">
            <p:oleObj spid="_x0000_s9219" name="Paint Shop Pro Image" r:id="rId5" imgW="3512195" imgH="2097561" progId="PaintShopPro">
              <p:embed/>
            </p:oleObj>
          </a:graphicData>
        </a:graphic>
      </p:graphicFrame>
      <p:graphicFrame>
        <p:nvGraphicFramePr>
          <p:cNvPr id="482309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3209925" y="1371600"/>
          <a:ext cx="2436813" cy="1474788"/>
        </p:xfrm>
        <a:graphic>
          <a:graphicData uri="http://schemas.openxmlformats.org/presentationml/2006/ole">
            <p:oleObj spid="_x0000_s9220" name="Paint Shop Pro Image" r:id="rId6" imgW="3482927" imgH="2107317" progId="PaintShopPro">
              <p:embed/>
            </p:oleObj>
          </a:graphicData>
        </a:graphic>
      </p:graphicFrame>
      <p:graphicFrame>
        <p:nvGraphicFramePr>
          <p:cNvPr id="48231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019800" y="1371600"/>
          <a:ext cx="2581275" cy="1454150"/>
        </p:xfrm>
        <a:graphic>
          <a:graphicData uri="http://schemas.openxmlformats.org/presentationml/2006/ole">
            <p:oleObj spid="_x0000_s9221" name="Paint Shop Pro Image" r:id="rId7" imgW="3687805" imgH="2078049" progId="PaintShopPro">
              <p:embed/>
            </p:oleObj>
          </a:graphicData>
        </a:graphic>
      </p:graphicFrame>
      <p:graphicFrame>
        <p:nvGraphicFramePr>
          <p:cNvPr id="482311" name="Object 7"/>
          <p:cNvGraphicFramePr>
            <a:graphicFrameLocks noChangeAspect="1"/>
          </p:cNvGraphicFramePr>
          <p:nvPr/>
        </p:nvGraphicFramePr>
        <p:xfrm>
          <a:off x="3362325" y="3938588"/>
          <a:ext cx="2451100" cy="1460500"/>
        </p:xfrm>
        <a:graphic>
          <a:graphicData uri="http://schemas.openxmlformats.org/presentationml/2006/ole">
            <p:oleObj spid="_x0000_s9222" name="Paint Shop Pro Image" r:id="rId8" imgW="3502439" imgH="2087805" progId="PaintShopPro">
              <p:embed/>
            </p:oleObj>
          </a:graphicData>
        </a:graphic>
      </p:graphicFrame>
      <p:graphicFrame>
        <p:nvGraphicFramePr>
          <p:cNvPr id="482312" name="Object 8"/>
          <p:cNvGraphicFramePr>
            <a:graphicFrameLocks noChangeAspect="1"/>
          </p:cNvGraphicFramePr>
          <p:nvPr/>
        </p:nvGraphicFramePr>
        <p:xfrm>
          <a:off x="6124575" y="4376738"/>
          <a:ext cx="2476500" cy="585787"/>
        </p:xfrm>
        <a:graphic>
          <a:graphicData uri="http://schemas.openxmlformats.org/presentationml/2006/ole">
            <p:oleObj spid="_x0000_s9223" name="Paint Shop Pro Image" r:id="rId9" imgW="3551220" imgH="839252" progId="PaintShopPro">
              <p:embed/>
            </p:oleObj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3400" y="1828800"/>
            <a:ext cx="2284413" cy="1479550"/>
            <a:chOff x="336" y="1152"/>
            <a:chExt cx="1439" cy="932"/>
          </a:xfrm>
        </p:grpSpPr>
        <p:sp>
          <p:nvSpPr>
            <p:cNvPr id="9236" name="Line 10"/>
            <p:cNvSpPr>
              <a:spLocks noChangeShapeType="1"/>
            </p:cNvSpPr>
            <p:nvPr/>
          </p:nvSpPr>
          <p:spPr bwMode="auto">
            <a:xfrm flipH="1">
              <a:off x="1057" y="1152"/>
              <a:ext cx="96" cy="384"/>
            </a:xfrm>
            <a:prstGeom prst="line">
              <a:avLst/>
            </a:prstGeom>
            <a:noFill/>
            <a:ln w="9525">
              <a:solidFill>
                <a:srgbClr val="DD011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Text Box 11"/>
            <p:cNvSpPr txBox="1">
              <a:spLocks noChangeArrowheads="1"/>
            </p:cNvSpPr>
            <p:nvPr/>
          </p:nvSpPr>
          <p:spPr bwMode="auto">
            <a:xfrm>
              <a:off x="336" y="1872"/>
              <a:ext cx="143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DD0111"/>
                  </a:solidFill>
                </a:rPr>
                <a:t>MAX-HEAPIFY(A, 1, 4)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352800" y="1600200"/>
            <a:ext cx="2284413" cy="1708150"/>
            <a:chOff x="2112" y="1008"/>
            <a:chExt cx="1439" cy="1076"/>
          </a:xfrm>
        </p:grpSpPr>
        <p:sp>
          <p:nvSpPr>
            <p:cNvPr id="9234" name="Text Box 13"/>
            <p:cNvSpPr txBox="1">
              <a:spLocks noChangeArrowheads="1"/>
            </p:cNvSpPr>
            <p:nvPr/>
          </p:nvSpPr>
          <p:spPr bwMode="auto">
            <a:xfrm>
              <a:off x="2112" y="1872"/>
              <a:ext cx="143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DD0111"/>
                  </a:solidFill>
                </a:rPr>
                <a:t>MAX-HEAPIFY(A, 1, 3)</a:t>
              </a:r>
            </a:p>
          </p:txBody>
        </p:sp>
        <p:sp>
          <p:nvSpPr>
            <p:cNvPr id="9235" name="Freeform 14"/>
            <p:cNvSpPr>
              <a:spLocks/>
            </p:cNvSpPr>
            <p:nvPr/>
          </p:nvSpPr>
          <p:spPr bwMode="auto">
            <a:xfrm>
              <a:off x="2112" y="1008"/>
              <a:ext cx="720" cy="528"/>
            </a:xfrm>
            <a:custGeom>
              <a:avLst/>
              <a:gdLst>
                <a:gd name="T0" fmla="*/ 0 w 720"/>
                <a:gd name="T1" fmla="*/ 528 h 528"/>
                <a:gd name="T2" fmla="*/ 192 w 720"/>
                <a:gd name="T3" fmla="*/ 144 h 528"/>
                <a:gd name="T4" fmla="*/ 720 w 720"/>
                <a:gd name="T5" fmla="*/ 0 h 528"/>
                <a:gd name="T6" fmla="*/ 0 60000 65536"/>
                <a:gd name="T7" fmla="*/ 0 60000 65536"/>
                <a:gd name="T8" fmla="*/ 0 60000 65536"/>
                <a:gd name="T9" fmla="*/ 0 w 720"/>
                <a:gd name="T10" fmla="*/ 0 h 528"/>
                <a:gd name="T11" fmla="*/ 720 w 72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528">
                  <a:moveTo>
                    <a:pt x="0" y="528"/>
                  </a:moveTo>
                  <a:cubicBezTo>
                    <a:pt x="36" y="380"/>
                    <a:pt x="72" y="232"/>
                    <a:pt x="192" y="144"/>
                  </a:cubicBezTo>
                  <a:cubicBezTo>
                    <a:pt x="312" y="56"/>
                    <a:pt x="516" y="28"/>
                    <a:pt x="720" y="0"/>
                  </a:cubicBezTo>
                </a:path>
              </a:pathLst>
            </a:custGeom>
            <a:noFill/>
            <a:ln w="9525">
              <a:solidFill>
                <a:srgbClr val="DD011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248400" y="1524000"/>
            <a:ext cx="2284413" cy="1784350"/>
            <a:chOff x="3936" y="960"/>
            <a:chExt cx="1439" cy="1124"/>
          </a:xfrm>
        </p:grpSpPr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3936" y="1872"/>
              <a:ext cx="143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DD0111"/>
                  </a:solidFill>
                </a:rPr>
                <a:t>MAX-HEAPIFY(A, 1, 2)</a:t>
              </a:r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auto">
            <a:xfrm>
              <a:off x="4944" y="960"/>
              <a:ext cx="288" cy="192"/>
            </a:xfrm>
            <a:custGeom>
              <a:avLst/>
              <a:gdLst>
                <a:gd name="T0" fmla="*/ 0 w 288"/>
                <a:gd name="T1" fmla="*/ 0 h 192"/>
                <a:gd name="T2" fmla="*/ 192 w 288"/>
                <a:gd name="T3" fmla="*/ 48 h 192"/>
                <a:gd name="T4" fmla="*/ 288 w 288"/>
                <a:gd name="T5" fmla="*/ 192 h 192"/>
                <a:gd name="T6" fmla="*/ 0 60000 65536"/>
                <a:gd name="T7" fmla="*/ 0 60000 65536"/>
                <a:gd name="T8" fmla="*/ 0 60000 65536"/>
                <a:gd name="T9" fmla="*/ 0 w 288"/>
                <a:gd name="T10" fmla="*/ 0 h 192"/>
                <a:gd name="T11" fmla="*/ 288 w 28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92">
                  <a:moveTo>
                    <a:pt x="0" y="0"/>
                  </a:moveTo>
                  <a:cubicBezTo>
                    <a:pt x="72" y="8"/>
                    <a:pt x="144" y="16"/>
                    <a:pt x="192" y="48"/>
                  </a:cubicBezTo>
                  <a:cubicBezTo>
                    <a:pt x="240" y="80"/>
                    <a:pt x="264" y="136"/>
                    <a:pt x="288" y="192"/>
                  </a:cubicBezTo>
                </a:path>
              </a:pathLst>
            </a:custGeom>
            <a:noFill/>
            <a:ln w="9525">
              <a:solidFill>
                <a:srgbClr val="DD011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33400" y="4114800"/>
            <a:ext cx="2284413" cy="1860550"/>
            <a:chOff x="336" y="2592"/>
            <a:chExt cx="1439" cy="1172"/>
          </a:xfrm>
        </p:grpSpPr>
        <p:sp>
          <p:nvSpPr>
            <p:cNvPr id="9230" name="Text Box 19"/>
            <p:cNvSpPr txBox="1">
              <a:spLocks noChangeArrowheads="1"/>
            </p:cNvSpPr>
            <p:nvPr/>
          </p:nvSpPr>
          <p:spPr bwMode="auto">
            <a:xfrm>
              <a:off x="336" y="3552"/>
              <a:ext cx="143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DD0111"/>
                  </a:solidFill>
                </a:rPr>
                <a:t>MAX-HEAPIFY(A, 1, 1)</a:t>
              </a:r>
            </a:p>
          </p:txBody>
        </p:sp>
        <p:sp>
          <p:nvSpPr>
            <p:cNvPr id="9231" name="Freeform 20"/>
            <p:cNvSpPr>
              <a:spLocks/>
            </p:cNvSpPr>
            <p:nvPr/>
          </p:nvSpPr>
          <p:spPr bwMode="auto">
            <a:xfrm>
              <a:off x="768" y="2592"/>
              <a:ext cx="288" cy="192"/>
            </a:xfrm>
            <a:custGeom>
              <a:avLst/>
              <a:gdLst>
                <a:gd name="T0" fmla="*/ 0 w 288"/>
                <a:gd name="T1" fmla="*/ 192 h 192"/>
                <a:gd name="T2" fmla="*/ 96 w 288"/>
                <a:gd name="T3" fmla="*/ 48 h 192"/>
                <a:gd name="T4" fmla="*/ 288 w 288"/>
                <a:gd name="T5" fmla="*/ 0 h 192"/>
                <a:gd name="T6" fmla="*/ 0 60000 65536"/>
                <a:gd name="T7" fmla="*/ 0 60000 65536"/>
                <a:gd name="T8" fmla="*/ 0 60000 65536"/>
                <a:gd name="T9" fmla="*/ 0 w 288"/>
                <a:gd name="T10" fmla="*/ 0 h 192"/>
                <a:gd name="T11" fmla="*/ 288 w 28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92">
                  <a:moveTo>
                    <a:pt x="0" y="192"/>
                  </a:moveTo>
                  <a:cubicBezTo>
                    <a:pt x="24" y="136"/>
                    <a:pt x="48" y="80"/>
                    <a:pt x="96" y="48"/>
                  </a:cubicBezTo>
                  <a:cubicBezTo>
                    <a:pt x="144" y="16"/>
                    <a:pt x="216" y="8"/>
                    <a:pt x="288" y="0"/>
                  </a:cubicBezTo>
                </a:path>
              </a:pathLst>
            </a:custGeom>
            <a:noFill/>
            <a:ln w="9525">
              <a:solidFill>
                <a:srgbClr val="DD011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969F281-7582-4DAF-9EB7-C8606842118A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Height </a:t>
            </a:r>
            <a:r>
              <a:rPr lang="en-US" sz="2400" smtClean="0"/>
              <a:t>of a node = </a:t>
            </a:r>
            <a:r>
              <a:rPr lang="en-US" sz="2400" smtClean="0">
                <a:solidFill>
                  <a:schemeClr val="tx1"/>
                </a:solidFill>
              </a:rPr>
              <a:t>the number of edges on the longest simple path from the node down to a leaf</a:t>
            </a:r>
          </a:p>
          <a:p>
            <a:pPr eaLnBrk="1" hangingPunct="1"/>
            <a:r>
              <a:rPr lang="en-US" sz="2400" b="1" smtClean="0"/>
              <a:t>Level</a:t>
            </a:r>
            <a:r>
              <a:rPr lang="en-US" sz="2400" smtClean="0"/>
              <a:t> of a node = </a:t>
            </a:r>
            <a:r>
              <a:rPr lang="en-US" sz="2400" smtClean="0">
                <a:solidFill>
                  <a:schemeClr val="tx1"/>
                </a:solidFill>
              </a:rPr>
              <a:t>the length of a path from the root to the node</a:t>
            </a:r>
          </a:p>
          <a:p>
            <a:pPr eaLnBrk="1" hangingPunct="1"/>
            <a:r>
              <a:rPr lang="en-US" sz="2400" b="1" smtClean="0"/>
              <a:t>Height </a:t>
            </a:r>
            <a:r>
              <a:rPr lang="en-US" sz="2400" smtClean="0"/>
              <a:t>of tree = </a:t>
            </a:r>
            <a:r>
              <a:rPr lang="en-US" sz="2400" smtClean="0">
                <a:solidFill>
                  <a:schemeClr val="tx1"/>
                </a:solidFill>
              </a:rPr>
              <a:t>height of root node 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17413" name="Line 4"/>
          <p:cNvSpPr>
            <a:spLocks noChangeAspect="1" noChangeShapeType="1"/>
          </p:cNvSpPr>
          <p:nvPr/>
        </p:nvSpPr>
        <p:spPr bwMode="auto">
          <a:xfrm flipV="1">
            <a:off x="4722813" y="4791075"/>
            <a:ext cx="511175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5"/>
          <p:cNvSpPr>
            <a:spLocks noChangeAspect="1" noChangeShapeType="1"/>
          </p:cNvSpPr>
          <p:nvPr/>
        </p:nvSpPr>
        <p:spPr bwMode="auto">
          <a:xfrm rot="16200000" flipV="1">
            <a:off x="3291681" y="5180807"/>
            <a:ext cx="511175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6"/>
          <p:cNvSpPr>
            <a:spLocks noChangeAspect="1" noChangeShapeType="1"/>
          </p:cNvSpPr>
          <p:nvPr/>
        </p:nvSpPr>
        <p:spPr bwMode="auto">
          <a:xfrm rot="16200000" flipV="1">
            <a:off x="3833019" y="4783931"/>
            <a:ext cx="511175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7"/>
          <p:cNvSpPr>
            <a:spLocks noChangeAspect="1" noChangeShapeType="1"/>
          </p:cNvSpPr>
          <p:nvPr/>
        </p:nvSpPr>
        <p:spPr bwMode="auto">
          <a:xfrm rot="16200000" flipV="1">
            <a:off x="4462462" y="4065588"/>
            <a:ext cx="1279525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 flipV="1">
            <a:off x="3016250" y="4110038"/>
            <a:ext cx="1600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Oval 9"/>
          <p:cNvSpPr>
            <a:spLocks noChangeArrowheads="1"/>
          </p:cNvSpPr>
          <p:nvPr/>
        </p:nvSpPr>
        <p:spPr bwMode="auto">
          <a:xfrm>
            <a:off x="3244850" y="508476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7419" name="Oval 10"/>
          <p:cNvSpPr>
            <a:spLocks noChangeArrowheads="1"/>
          </p:cNvSpPr>
          <p:nvPr/>
        </p:nvSpPr>
        <p:spPr bwMode="auto">
          <a:xfrm>
            <a:off x="2847975" y="548163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17420" name="Oval 11"/>
          <p:cNvSpPr>
            <a:spLocks noChangeArrowheads="1"/>
          </p:cNvSpPr>
          <p:nvPr/>
        </p:nvSpPr>
        <p:spPr bwMode="auto">
          <a:xfrm>
            <a:off x="3549650" y="548163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7421" name="Oval 12"/>
          <p:cNvSpPr>
            <a:spLocks noChangeArrowheads="1"/>
          </p:cNvSpPr>
          <p:nvPr/>
        </p:nvSpPr>
        <p:spPr bwMode="auto">
          <a:xfrm>
            <a:off x="3702050" y="464343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7422" name="Oval 13"/>
          <p:cNvSpPr>
            <a:spLocks noChangeArrowheads="1"/>
          </p:cNvSpPr>
          <p:nvPr/>
        </p:nvSpPr>
        <p:spPr bwMode="auto">
          <a:xfrm>
            <a:off x="4159250" y="508476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17423" name="Oval 14"/>
          <p:cNvSpPr>
            <a:spLocks noChangeArrowheads="1"/>
          </p:cNvSpPr>
          <p:nvPr/>
        </p:nvSpPr>
        <p:spPr bwMode="auto">
          <a:xfrm>
            <a:off x="4425950" y="395763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24" name="Oval 15"/>
          <p:cNvSpPr>
            <a:spLocks noChangeArrowheads="1"/>
          </p:cNvSpPr>
          <p:nvPr/>
        </p:nvSpPr>
        <p:spPr bwMode="auto">
          <a:xfrm>
            <a:off x="5070475" y="464343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425" name="Oval 16"/>
          <p:cNvSpPr>
            <a:spLocks noChangeArrowheads="1"/>
          </p:cNvSpPr>
          <p:nvPr/>
        </p:nvSpPr>
        <p:spPr bwMode="auto">
          <a:xfrm>
            <a:off x="4556125" y="508476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7426" name="Oval 17"/>
          <p:cNvSpPr>
            <a:spLocks noChangeArrowheads="1"/>
          </p:cNvSpPr>
          <p:nvPr/>
        </p:nvSpPr>
        <p:spPr bwMode="auto">
          <a:xfrm>
            <a:off x="5470525" y="508476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5486400" y="3897313"/>
            <a:ext cx="194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Height of root = 3</a:t>
            </a:r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 flipH="1">
            <a:off x="4876800" y="41259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Text Box 20"/>
          <p:cNvSpPr txBox="1">
            <a:spLocks noChangeArrowheads="1"/>
          </p:cNvSpPr>
          <p:nvPr/>
        </p:nvSpPr>
        <p:spPr bwMode="auto">
          <a:xfrm>
            <a:off x="533400" y="4978400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Height of (2)= 1</a:t>
            </a:r>
          </a:p>
        </p:txBody>
      </p:sp>
      <p:sp>
        <p:nvSpPr>
          <p:cNvPr id="17430" name="Line 21"/>
          <p:cNvSpPr>
            <a:spLocks noChangeShapeType="1"/>
          </p:cNvSpPr>
          <p:nvPr/>
        </p:nvSpPr>
        <p:spPr bwMode="auto">
          <a:xfrm>
            <a:off x="2514600" y="520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Text Box 22"/>
          <p:cNvSpPr txBox="1">
            <a:spLocks noChangeArrowheads="1"/>
          </p:cNvSpPr>
          <p:nvPr/>
        </p:nvSpPr>
        <p:spPr bwMode="auto">
          <a:xfrm>
            <a:off x="6542088" y="5056188"/>
            <a:ext cx="177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Level of (10)= 2</a:t>
            </a:r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 flipH="1">
            <a:off x="5859463" y="52451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2E7BBB-CB35-49BC-A71D-A2B5EC0D77CB}" type="slidenum">
              <a:rPr lang="en-US"/>
              <a:pPr/>
              <a:t>20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Monotype Corsiva" pitchFamily="66" charset="0"/>
              </a:rPr>
              <a:t>Alg:</a:t>
            </a:r>
            <a:r>
              <a:rPr lang="en-US" smtClean="0"/>
              <a:t> HEAPSORT</a:t>
            </a:r>
            <a:r>
              <a:rPr lang="en-US" i="1" smtClean="0"/>
              <a:t>(A)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5973762" cy="5076825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endParaRPr lang="en-US" i="1" smtClean="0"/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smtClean="0"/>
              <a:t> BUILD-MAX-HEAP</a:t>
            </a:r>
            <a:r>
              <a:rPr lang="en-US" smtClean="0">
                <a:latin typeface="Comic Sans MS" pitchFamily="66" charset="0"/>
              </a:rPr>
              <a:t>(A)</a:t>
            </a: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smtClean="0"/>
              <a:t> </a:t>
            </a:r>
            <a:r>
              <a:rPr lang="en-US" b="1" smtClean="0"/>
              <a:t>for </a:t>
            </a:r>
            <a:r>
              <a:rPr lang="en-US" smtClean="0">
                <a:latin typeface="Comic Sans MS" pitchFamily="66" charset="0"/>
              </a:rPr>
              <a:t>i ← length[A]</a:t>
            </a:r>
            <a:r>
              <a:rPr lang="en-US" i="1" smtClean="0"/>
              <a:t> </a:t>
            </a:r>
            <a:r>
              <a:rPr lang="en-US" b="1" smtClean="0"/>
              <a:t>downto </a:t>
            </a:r>
            <a:r>
              <a:rPr lang="en-US" smtClean="0"/>
              <a:t>2</a:t>
            </a: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smtClean="0"/>
              <a:t>      </a:t>
            </a:r>
            <a:r>
              <a:rPr lang="en-US" b="1" smtClean="0"/>
              <a:t>do </a:t>
            </a:r>
            <a:r>
              <a:rPr lang="en-US" smtClean="0"/>
              <a:t>exchange </a:t>
            </a:r>
            <a:r>
              <a:rPr lang="en-US" smtClean="0">
                <a:latin typeface="Comic Sans MS" pitchFamily="66" charset="0"/>
              </a:rPr>
              <a:t>A[1] ↔ A[i]</a:t>
            </a: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smtClean="0"/>
              <a:t>           MAX-HEAPIFY</a:t>
            </a:r>
            <a:r>
              <a:rPr lang="en-US" smtClean="0">
                <a:latin typeface="Comic Sans MS" pitchFamily="66" charset="0"/>
              </a:rPr>
              <a:t>(A, 1, i - 1)</a:t>
            </a:r>
          </a:p>
          <a:p>
            <a:pPr marL="533400" indent="-533400" eaLnBrk="1" hangingPunct="1">
              <a:lnSpc>
                <a:spcPct val="130000"/>
              </a:lnSpc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marL="533400" indent="-533400" eaLnBrk="1" hangingPunct="1">
              <a:lnSpc>
                <a:spcPct val="130000"/>
              </a:lnSpc>
            </a:pPr>
            <a:r>
              <a:rPr lang="en-US" smtClean="0"/>
              <a:t>Running time: </a:t>
            </a:r>
            <a:r>
              <a:rPr lang="en-US" smtClean="0">
                <a:latin typeface="Comic Sans MS" pitchFamily="66" charset="0"/>
              </a:rPr>
              <a:t>O(nlgn) --- Can be shown to be </a:t>
            </a:r>
            <a:r>
              <a:rPr lang="el-GR" smtClean="0">
                <a:latin typeface="Comic Sans MS" pitchFamily="66" charset="0"/>
              </a:rPr>
              <a:t>Θ</a:t>
            </a:r>
            <a:r>
              <a:rPr lang="en-US" smtClean="0">
                <a:latin typeface="Comic Sans MS" pitchFamily="66" charset="0"/>
              </a:rPr>
              <a:t>(nlgn)</a:t>
            </a:r>
            <a:endParaRPr lang="el-GR" smtClean="0">
              <a:latin typeface="Comic Sans MS" pitchFamily="66" charset="0"/>
            </a:endParaRPr>
          </a:p>
          <a:p>
            <a:pPr marL="533400" indent="-533400" eaLnBrk="1" hangingPunct="1"/>
            <a:endParaRPr lang="en-US" smtClean="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>
            <a:off x="6534150" y="1889125"/>
            <a:ext cx="2503488" cy="2319338"/>
            <a:chOff x="4116" y="1190"/>
            <a:chExt cx="1577" cy="1461"/>
          </a:xfrm>
        </p:grpSpPr>
        <p:sp>
          <p:nvSpPr>
            <p:cNvPr id="26630" name="Text Box 5"/>
            <p:cNvSpPr txBox="1">
              <a:spLocks noChangeArrowheads="1"/>
            </p:cNvSpPr>
            <p:nvPr/>
          </p:nvSpPr>
          <p:spPr bwMode="auto">
            <a:xfrm>
              <a:off x="4128" y="1190"/>
              <a:ext cx="5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O(n)</a:t>
              </a:r>
            </a:p>
          </p:txBody>
        </p:sp>
        <p:sp>
          <p:nvSpPr>
            <p:cNvPr id="26631" name="Text Box 6"/>
            <p:cNvSpPr txBox="1">
              <a:spLocks noChangeArrowheads="1"/>
            </p:cNvSpPr>
            <p:nvPr/>
          </p:nvSpPr>
          <p:spPr bwMode="auto">
            <a:xfrm>
              <a:off x="4116" y="2340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O(lgn)</a:t>
              </a:r>
            </a:p>
          </p:txBody>
        </p:sp>
        <p:sp>
          <p:nvSpPr>
            <p:cNvPr id="26632" name="AutoShape 7"/>
            <p:cNvSpPr>
              <a:spLocks/>
            </p:cNvSpPr>
            <p:nvPr/>
          </p:nvSpPr>
          <p:spPr bwMode="auto">
            <a:xfrm>
              <a:off x="4692" y="1477"/>
              <a:ext cx="144" cy="1174"/>
            </a:xfrm>
            <a:prstGeom prst="rightBrace">
              <a:avLst>
                <a:gd name="adj1" fmla="val 6794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Text Box 8"/>
            <p:cNvSpPr txBox="1">
              <a:spLocks noChangeArrowheads="1"/>
            </p:cNvSpPr>
            <p:nvPr/>
          </p:nvSpPr>
          <p:spPr bwMode="auto">
            <a:xfrm>
              <a:off x="4809" y="1912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n-1</a:t>
              </a:r>
              <a:r>
                <a:rPr lang="en-US" sz="2400">
                  <a:latin typeface="Monotype Corsiva" pitchFamily="66" charset="0"/>
                </a:rPr>
                <a:t> </a:t>
              </a:r>
              <a:r>
                <a:rPr lang="en-US" sz="2400"/>
                <a:t>times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3433983-E265-4027-B165-244A62E02D05}" type="slidenum">
              <a:rPr lang="en-US"/>
              <a:pPr/>
              <a:t>21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Queues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 l="7458" r="5368" b="-3670"/>
          <a:stretch>
            <a:fillRect/>
          </a:stretch>
        </p:blipFill>
        <p:spPr>
          <a:xfrm>
            <a:off x="633413" y="1497013"/>
            <a:ext cx="7940675" cy="3633787"/>
          </a:xfrm>
          <a:noFill/>
        </p:spPr>
      </p:pic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639763" y="3322638"/>
            <a:ext cx="5227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7654" name="Picture 9"/>
          <p:cNvPicPr>
            <a:picLocks noChangeAspect="1" noChangeArrowheads="1"/>
          </p:cNvPicPr>
          <p:nvPr/>
        </p:nvPicPr>
        <p:blipFill>
          <a:blip r:embed="rId4" cstate="print"/>
          <a:srcRect t="21495" b="36517"/>
          <a:stretch>
            <a:fillRect/>
          </a:stretch>
        </p:blipFill>
        <p:spPr bwMode="auto">
          <a:xfrm>
            <a:off x="627063" y="3425825"/>
            <a:ext cx="7096125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Text Box 11"/>
          <p:cNvSpPr txBox="1">
            <a:spLocks noChangeArrowheads="1"/>
          </p:cNvSpPr>
          <p:nvPr/>
        </p:nvSpPr>
        <p:spPr bwMode="auto">
          <a:xfrm>
            <a:off x="1963738" y="3922713"/>
            <a:ext cx="4381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27656" name="Text Box 12"/>
          <p:cNvSpPr txBox="1">
            <a:spLocks noChangeArrowheads="1"/>
          </p:cNvSpPr>
          <p:nvPr/>
        </p:nvSpPr>
        <p:spPr bwMode="auto">
          <a:xfrm>
            <a:off x="6308725" y="3932238"/>
            <a:ext cx="4381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18EB4F9-0295-4D31-A782-2F5E744D5FBA}" type="slidenum">
              <a:rPr lang="en-US"/>
              <a:pPr/>
              <a:t>22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Operations </a:t>
            </a:r>
            <a:br>
              <a:rPr lang="en-US" sz="3600" smtClean="0"/>
            </a:br>
            <a:r>
              <a:rPr lang="en-US" sz="3600" smtClean="0"/>
              <a:t>on Priority Queues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59762" cy="5338762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/>
              <a:t>Max-priority queues support the following operations: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mtClean="0">
                <a:solidFill>
                  <a:schemeClr val="accent2"/>
                </a:solidFill>
              </a:rPr>
              <a:t>INSERT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(S, x)</a:t>
            </a:r>
            <a:r>
              <a:rPr lang="en-US" smtClean="0"/>
              <a:t>: </a:t>
            </a:r>
            <a:r>
              <a:rPr lang="en-US" u="sng" smtClean="0"/>
              <a:t>inserts</a:t>
            </a:r>
            <a:r>
              <a:rPr lang="en-US" smtClean="0"/>
              <a:t> element </a:t>
            </a:r>
            <a:r>
              <a:rPr lang="en-US" smtClean="0">
                <a:latin typeface="Comic Sans MS" pitchFamily="66" charset="0"/>
              </a:rPr>
              <a:t>x</a:t>
            </a:r>
            <a:r>
              <a:rPr lang="en-US" smtClean="0"/>
              <a:t> into set </a:t>
            </a:r>
            <a:r>
              <a:rPr lang="en-US" smtClean="0">
                <a:latin typeface="Comic Sans MS" pitchFamily="66" charset="0"/>
              </a:rPr>
              <a:t>S</a:t>
            </a:r>
            <a:endParaRPr lang="en-US" smtClean="0"/>
          </a:p>
          <a:p>
            <a:pPr lvl="1" eaLnBrk="1" hangingPunct="1">
              <a:lnSpc>
                <a:spcPct val="150000"/>
              </a:lnSpc>
            </a:pPr>
            <a:r>
              <a:rPr lang="en-US" smtClean="0">
                <a:solidFill>
                  <a:schemeClr val="accent2"/>
                </a:solidFill>
              </a:rPr>
              <a:t>EXTRACT-MAX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(S)</a:t>
            </a:r>
            <a:r>
              <a:rPr lang="en-US" smtClean="0"/>
              <a:t>: </a:t>
            </a:r>
            <a:r>
              <a:rPr lang="en-US" u="sng" smtClean="0"/>
              <a:t>removes and returns</a:t>
            </a:r>
            <a:r>
              <a:rPr lang="en-US" smtClean="0"/>
              <a:t> element of </a:t>
            </a:r>
            <a:r>
              <a:rPr lang="en-US" smtClean="0">
                <a:latin typeface="Comic Sans MS" pitchFamily="66" charset="0"/>
              </a:rPr>
              <a:t>S</a:t>
            </a:r>
            <a:r>
              <a:rPr lang="en-US" smtClean="0"/>
              <a:t> with largest key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mtClean="0">
                <a:solidFill>
                  <a:schemeClr val="accent2"/>
                </a:solidFill>
              </a:rPr>
              <a:t>MAXIMUM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(S)</a:t>
            </a:r>
            <a:r>
              <a:rPr lang="en-US" smtClean="0"/>
              <a:t>: </a:t>
            </a:r>
            <a:r>
              <a:rPr lang="en-US" u="sng" smtClean="0"/>
              <a:t>returns</a:t>
            </a:r>
            <a:r>
              <a:rPr lang="en-US" smtClean="0"/>
              <a:t> element of </a:t>
            </a:r>
            <a:r>
              <a:rPr lang="en-US" smtClean="0">
                <a:latin typeface="Comic Sans MS" pitchFamily="66" charset="0"/>
              </a:rPr>
              <a:t>S</a:t>
            </a:r>
            <a:r>
              <a:rPr lang="en-US" smtClean="0"/>
              <a:t> with largest key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mtClean="0">
                <a:solidFill>
                  <a:schemeClr val="accent2"/>
                </a:solidFill>
              </a:rPr>
              <a:t>INCREASE-KEY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(S, x, k)</a:t>
            </a:r>
            <a:r>
              <a:rPr lang="en-US" smtClean="0"/>
              <a:t>: </a:t>
            </a:r>
            <a:r>
              <a:rPr lang="en-US" u="sng" smtClean="0"/>
              <a:t>increases</a:t>
            </a:r>
            <a:r>
              <a:rPr lang="en-US" smtClean="0"/>
              <a:t> value of element </a:t>
            </a:r>
            <a:r>
              <a:rPr lang="en-US" smtClean="0">
                <a:latin typeface="Comic Sans MS" pitchFamily="66" charset="0"/>
              </a:rPr>
              <a:t>x</a:t>
            </a:r>
            <a:r>
              <a:rPr lang="en-US" smtClean="0"/>
              <a:t>’s key to </a:t>
            </a:r>
            <a:r>
              <a:rPr lang="en-US" smtClean="0">
                <a:latin typeface="Comic Sans MS" pitchFamily="66" charset="0"/>
              </a:rPr>
              <a:t>k</a:t>
            </a:r>
            <a:r>
              <a:rPr lang="en-US" smtClean="0"/>
              <a:t> (Assume </a:t>
            </a:r>
            <a:r>
              <a:rPr lang="en-US" smtClean="0">
                <a:latin typeface="Comic Sans MS" pitchFamily="66" charset="0"/>
              </a:rPr>
              <a:t>k ≥ x</a:t>
            </a:r>
            <a:r>
              <a:rPr lang="en-US" smtClean="0"/>
              <a:t>’s current key value)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F0757C5-59B7-4DBF-9B22-F27D203490B0}" type="slidenum">
              <a:rPr lang="en-US"/>
              <a:pPr/>
              <a:t>23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HEAP-MAXIMUM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9200"/>
            <a:ext cx="6430962" cy="26670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mtClean="0"/>
              <a:t>Goal:</a:t>
            </a:r>
          </a:p>
          <a:p>
            <a:pPr marL="914400" lvl="1" indent="-457200" eaLnBrk="1" hangingPunct="1"/>
            <a:r>
              <a:rPr lang="en-US" smtClean="0"/>
              <a:t>Return the largest element of the heap</a:t>
            </a:r>
          </a:p>
          <a:p>
            <a:pPr marL="533400" indent="-533400" eaLnBrk="1" hangingPunct="1">
              <a:buFontTx/>
              <a:buNone/>
            </a:pPr>
            <a:endParaRPr lang="en-US" smtClean="0">
              <a:solidFill>
                <a:srgbClr val="DD0111"/>
              </a:solidFill>
              <a:latin typeface="Monotype Corsiva" pitchFamily="66" charset="0"/>
            </a:endParaRPr>
          </a:p>
          <a:p>
            <a:pPr marL="533400" indent="-533400" eaLnBrk="1" hangingPunct="1">
              <a:buFontTx/>
              <a:buNone/>
            </a:pPr>
            <a:r>
              <a:rPr lang="en-US" smtClean="0">
                <a:solidFill>
                  <a:srgbClr val="DD0111"/>
                </a:solidFill>
                <a:latin typeface="Monotype Corsiva" pitchFamily="66" charset="0"/>
              </a:rPr>
              <a:t>Alg:</a:t>
            </a:r>
            <a:r>
              <a:rPr lang="en-US" smtClean="0"/>
              <a:t> HEAP-MAXIMUM</a:t>
            </a:r>
            <a:r>
              <a:rPr lang="en-US" smtClean="0">
                <a:latin typeface="Comic Sans MS" pitchFamily="66" charset="0"/>
              </a:rPr>
              <a:t>(A)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/>
              <a:t>	</a:t>
            </a:r>
            <a:r>
              <a:rPr lang="en-US" sz="2400" b="1" smtClean="0"/>
              <a:t>return </a:t>
            </a:r>
            <a:r>
              <a:rPr lang="en-US" sz="2400" smtClean="0">
                <a:latin typeface="Comic Sans MS" pitchFamily="66" charset="0"/>
              </a:rPr>
              <a:t>A[1]</a:t>
            </a:r>
            <a:endParaRPr lang="en-US" i="1" smtClean="0">
              <a:latin typeface="Monotype Corsiva" pitchFamily="66" charset="0"/>
            </a:endParaRPr>
          </a:p>
        </p:txBody>
      </p:sp>
      <p:sp>
        <p:nvSpPr>
          <p:cNvPr id="483332" name="Text Box 4"/>
          <p:cNvSpPr txBox="1">
            <a:spLocks noChangeArrowheads="1"/>
          </p:cNvSpPr>
          <p:nvPr/>
        </p:nvSpPr>
        <p:spPr bwMode="auto">
          <a:xfrm>
            <a:off x="6248400" y="2590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/>
              <a:t> </a:t>
            </a:r>
            <a:r>
              <a:rPr lang="en-US" sz="2000"/>
              <a:t>Running time:</a:t>
            </a:r>
            <a:r>
              <a:rPr lang="en-US" sz="2000" i="1"/>
              <a:t> </a:t>
            </a:r>
            <a:r>
              <a:rPr lang="en-US" sz="2000">
                <a:latin typeface="Comic Sans MS" pitchFamily="66" charset="0"/>
              </a:rPr>
              <a:t>O(1)</a:t>
            </a:r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2895600" y="3730625"/>
          <a:ext cx="3511550" cy="2097088"/>
        </p:xfrm>
        <a:graphic>
          <a:graphicData uri="http://schemas.openxmlformats.org/presentationml/2006/ole">
            <p:oleObj spid="_x0000_s10242" name="Paint Shop Pro Image" r:id="rId4" imgW="3512195" imgH="2097561" progId="PaintShopPro">
              <p:embed/>
            </p:oleObj>
          </a:graphicData>
        </a:graphic>
      </p:graphicFrame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2362200" y="3654425"/>
            <a:ext cx="128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Heap A:</a:t>
            </a: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2362200" y="59436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Heap-Maximum(A) returns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0C17BC-203B-45A0-8DED-2B19A3A31A6E}" type="slidenum">
              <a:rPr lang="en-US"/>
              <a:pPr/>
              <a:t>24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HEAP-EXTRACT-MAX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59763" cy="3810000"/>
          </a:xfrm>
        </p:spPr>
        <p:txBody>
          <a:bodyPr/>
          <a:lstStyle/>
          <a:p>
            <a:pPr marL="533400" indent="-533400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Goal:</a:t>
            </a:r>
          </a:p>
          <a:p>
            <a:pPr marL="914400" lvl="1" indent="-457200" eaLnBrk="1" hangingPunct="1">
              <a:lnSpc>
                <a:spcPct val="120000"/>
              </a:lnSpc>
            </a:pPr>
            <a:r>
              <a:rPr lang="en-US" sz="2000" smtClean="0"/>
              <a:t>Extract the largest element of the heap (i.e., return the max value and also remove that element from the heap </a:t>
            </a:r>
            <a:endParaRPr lang="en-US" sz="1800" smtClean="0"/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Idea: </a:t>
            </a:r>
          </a:p>
          <a:p>
            <a:pPr marL="914400" lvl="1" indent="-457200" eaLnBrk="1" hangingPunct="1">
              <a:lnSpc>
                <a:spcPct val="120000"/>
              </a:lnSpc>
            </a:pPr>
            <a:r>
              <a:rPr lang="en-US" sz="2000" smtClean="0"/>
              <a:t>Exchange the root element with the last</a:t>
            </a:r>
          </a:p>
          <a:p>
            <a:pPr marL="914400" lvl="1" indent="-457200" eaLnBrk="1" hangingPunct="1">
              <a:lnSpc>
                <a:spcPct val="120000"/>
              </a:lnSpc>
            </a:pPr>
            <a:r>
              <a:rPr lang="en-US" sz="2000" smtClean="0"/>
              <a:t>Decrease the size of the heap by 1 element</a:t>
            </a:r>
          </a:p>
          <a:p>
            <a:pPr marL="914400" lvl="1" indent="-457200" eaLnBrk="1" hangingPunct="1">
              <a:lnSpc>
                <a:spcPct val="120000"/>
              </a:lnSpc>
            </a:pPr>
            <a:r>
              <a:rPr lang="en-US" sz="2000" smtClean="0"/>
              <a:t>Call MAX-HEAPIFY on the new root, on a heap of size n-1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438400" y="4572000"/>
          <a:ext cx="3511550" cy="2097088"/>
        </p:xfrm>
        <a:graphic>
          <a:graphicData uri="http://schemas.openxmlformats.org/presentationml/2006/ole">
            <p:oleObj spid="_x0000_s11266" name="Paint Shop Pro Image" r:id="rId4" imgW="3512195" imgH="2097561" progId="PaintShopPro">
              <p:embed/>
            </p:oleObj>
          </a:graphicData>
        </a:graphic>
      </p:graphicFrame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1905000" y="4495800"/>
            <a:ext cx="128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Heap A:</a:t>
            </a:r>
          </a:p>
        </p:txBody>
      </p:sp>
      <p:grpSp>
        <p:nvGrpSpPr>
          <p:cNvPr id="11271" name="Group 6"/>
          <p:cNvGrpSpPr>
            <a:grpSpLocks/>
          </p:cNvGrpSpPr>
          <p:nvPr/>
        </p:nvGrpSpPr>
        <p:grpSpPr bwMode="auto">
          <a:xfrm>
            <a:off x="4191000" y="4572000"/>
            <a:ext cx="3740150" cy="762000"/>
            <a:chOff x="2736" y="2880"/>
            <a:chExt cx="2356" cy="480"/>
          </a:xfrm>
        </p:grpSpPr>
        <p:sp>
          <p:nvSpPr>
            <p:cNvPr id="11272" name="Rectangle 7"/>
            <p:cNvSpPr>
              <a:spLocks noChangeArrowheads="1"/>
            </p:cNvSpPr>
            <p:nvPr/>
          </p:nvSpPr>
          <p:spPr bwMode="auto">
            <a:xfrm>
              <a:off x="2736" y="2880"/>
              <a:ext cx="480" cy="480"/>
            </a:xfrm>
            <a:prstGeom prst="rect">
              <a:avLst/>
            </a:prstGeom>
            <a:noFill/>
            <a:ln w="25400">
              <a:solidFill>
                <a:srgbClr val="DD011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Text Box 8"/>
            <p:cNvSpPr txBox="1">
              <a:spLocks noChangeArrowheads="1"/>
            </p:cNvSpPr>
            <p:nvPr/>
          </p:nvSpPr>
          <p:spPr bwMode="auto">
            <a:xfrm>
              <a:off x="3264" y="2880"/>
              <a:ext cx="18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DD0111"/>
                  </a:solidFill>
                </a:rPr>
                <a:t>Root is the largest element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3A40AD-EF15-4400-ACBB-2A2C0825C3B6}" type="slidenum">
              <a:rPr lang="en-US"/>
              <a:pPr/>
              <a:t>25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</a:t>
            </a:r>
            <a:r>
              <a:rPr lang="en-US" sz="2800" smtClean="0"/>
              <a:t>HEAP-EXTRACT-MAX</a:t>
            </a:r>
          </a:p>
        </p:txBody>
      </p:sp>
      <p:grpSp>
        <p:nvGrpSpPr>
          <p:cNvPr id="29700" name="Group 3"/>
          <p:cNvGrpSpPr>
            <a:grpSpLocks/>
          </p:cNvGrpSpPr>
          <p:nvPr/>
        </p:nvGrpSpPr>
        <p:grpSpPr bwMode="auto">
          <a:xfrm>
            <a:off x="381000" y="1447800"/>
            <a:ext cx="2943225" cy="1844675"/>
            <a:chOff x="240" y="912"/>
            <a:chExt cx="1854" cy="1162"/>
          </a:xfrm>
        </p:grpSpPr>
        <p:sp>
          <p:nvSpPr>
            <p:cNvPr id="29735" name="Line 4"/>
            <p:cNvSpPr>
              <a:spLocks noChangeAspect="1" noChangeShapeType="1"/>
            </p:cNvSpPr>
            <p:nvPr/>
          </p:nvSpPr>
          <p:spPr bwMode="auto">
            <a:xfrm flipV="1">
              <a:off x="954" y="1724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Line 5"/>
            <p:cNvSpPr>
              <a:spLocks noChangeAspect="1" noChangeShapeType="1"/>
            </p:cNvSpPr>
            <p:nvPr/>
          </p:nvSpPr>
          <p:spPr bwMode="auto">
            <a:xfrm flipV="1">
              <a:off x="1421" y="143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7" name="Line 6"/>
            <p:cNvSpPr>
              <a:spLocks noChangeAspect="1" noChangeShapeType="1"/>
            </p:cNvSpPr>
            <p:nvPr/>
          </p:nvSpPr>
          <p:spPr bwMode="auto">
            <a:xfrm rot="16200000" flipV="1">
              <a:off x="520" y="168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Line 7"/>
            <p:cNvSpPr>
              <a:spLocks noChangeAspect="1" noChangeShapeType="1"/>
            </p:cNvSpPr>
            <p:nvPr/>
          </p:nvSpPr>
          <p:spPr bwMode="auto">
            <a:xfrm rot="16200000" flipV="1">
              <a:off x="861" y="143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8"/>
            <p:cNvSpPr>
              <a:spLocks noChangeAspect="1" noChangeShapeType="1"/>
            </p:cNvSpPr>
            <p:nvPr/>
          </p:nvSpPr>
          <p:spPr bwMode="auto">
            <a:xfrm rot="16200000" flipV="1">
              <a:off x="1257" y="980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9"/>
            <p:cNvSpPr>
              <a:spLocks noChangeShapeType="1"/>
            </p:cNvSpPr>
            <p:nvPr/>
          </p:nvSpPr>
          <p:spPr bwMode="auto">
            <a:xfrm flipV="1">
              <a:off x="346" y="1008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Oval 10"/>
            <p:cNvSpPr>
              <a:spLocks noChangeArrowheads="1"/>
            </p:cNvSpPr>
            <p:nvPr/>
          </p:nvSpPr>
          <p:spPr bwMode="auto">
            <a:xfrm>
              <a:off x="490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29742" name="Oval 11"/>
            <p:cNvSpPr>
              <a:spLocks noChangeArrowheads="1"/>
            </p:cNvSpPr>
            <p:nvPr/>
          </p:nvSpPr>
          <p:spPr bwMode="auto">
            <a:xfrm>
              <a:off x="240" y="187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9743" name="Oval 12"/>
            <p:cNvSpPr>
              <a:spLocks noChangeArrowheads="1"/>
            </p:cNvSpPr>
            <p:nvPr/>
          </p:nvSpPr>
          <p:spPr bwMode="auto">
            <a:xfrm>
              <a:off x="682" y="187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9744" name="Oval 13"/>
            <p:cNvSpPr>
              <a:spLocks noChangeArrowheads="1"/>
            </p:cNvSpPr>
            <p:nvPr/>
          </p:nvSpPr>
          <p:spPr bwMode="auto">
            <a:xfrm>
              <a:off x="778" y="134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29745" name="Oval 14"/>
            <p:cNvSpPr>
              <a:spLocks noChangeArrowheads="1"/>
            </p:cNvSpPr>
            <p:nvPr/>
          </p:nvSpPr>
          <p:spPr bwMode="auto">
            <a:xfrm>
              <a:off x="1066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29746" name="Oval 15"/>
            <p:cNvSpPr>
              <a:spLocks noChangeArrowheads="1"/>
            </p:cNvSpPr>
            <p:nvPr/>
          </p:nvSpPr>
          <p:spPr bwMode="auto">
            <a:xfrm>
              <a:off x="922" y="187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9747" name="Oval 16"/>
            <p:cNvSpPr>
              <a:spLocks noChangeArrowheads="1"/>
            </p:cNvSpPr>
            <p:nvPr/>
          </p:nvSpPr>
          <p:spPr bwMode="auto">
            <a:xfrm>
              <a:off x="1234" y="91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29748" name="Oval 17"/>
            <p:cNvSpPr>
              <a:spLocks noChangeArrowheads="1"/>
            </p:cNvSpPr>
            <p:nvPr/>
          </p:nvSpPr>
          <p:spPr bwMode="auto">
            <a:xfrm>
              <a:off x="1640" y="134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29749" name="Oval 18"/>
            <p:cNvSpPr>
              <a:spLocks noChangeArrowheads="1"/>
            </p:cNvSpPr>
            <p:nvPr/>
          </p:nvSpPr>
          <p:spPr bwMode="auto">
            <a:xfrm>
              <a:off x="1316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9750" name="Oval 19"/>
            <p:cNvSpPr>
              <a:spLocks noChangeArrowheads="1"/>
            </p:cNvSpPr>
            <p:nvPr/>
          </p:nvSpPr>
          <p:spPr bwMode="auto">
            <a:xfrm>
              <a:off x="1892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</p:grpSp>
      <p:sp>
        <p:nvSpPr>
          <p:cNvPr id="486420" name="Text Box 20"/>
          <p:cNvSpPr txBox="1">
            <a:spLocks noChangeArrowheads="1"/>
          </p:cNvSpPr>
          <p:nvPr/>
        </p:nvSpPr>
        <p:spPr bwMode="auto">
          <a:xfrm>
            <a:off x="3886200" y="2133600"/>
            <a:ext cx="1414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DD0111"/>
                </a:solidFill>
                <a:latin typeface="Comic Sans MS" pitchFamily="66" charset="0"/>
              </a:rPr>
              <a:t>max = 16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410200" y="1447800"/>
            <a:ext cx="2943225" cy="1844675"/>
            <a:chOff x="3408" y="912"/>
            <a:chExt cx="1854" cy="1162"/>
          </a:xfrm>
        </p:grpSpPr>
        <p:sp>
          <p:nvSpPr>
            <p:cNvPr id="29721" name="Line 22"/>
            <p:cNvSpPr>
              <a:spLocks noChangeAspect="1" noChangeShapeType="1"/>
            </p:cNvSpPr>
            <p:nvPr/>
          </p:nvSpPr>
          <p:spPr bwMode="auto">
            <a:xfrm flipV="1">
              <a:off x="4589" y="143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23"/>
            <p:cNvSpPr>
              <a:spLocks noChangeAspect="1" noChangeShapeType="1"/>
            </p:cNvSpPr>
            <p:nvPr/>
          </p:nvSpPr>
          <p:spPr bwMode="auto">
            <a:xfrm rot="16200000" flipV="1">
              <a:off x="3688" y="168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24"/>
            <p:cNvSpPr>
              <a:spLocks noChangeAspect="1" noChangeShapeType="1"/>
            </p:cNvSpPr>
            <p:nvPr/>
          </p:nvSpPr>
          <p:spPr bwMode="auto">
            <a:xfrm rot="16200000" flipV="1">
              <a:off x="4029" y="143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25"/>
            <p:cNvSpPr>
              <a:spLocks noChangeAspect="1" noChangeShapeType="1"/>
            </p:cNvSpPr>
            <p:nvPr/>
          </p:nvSpPr>
          <p:spPr bwMode="auto">
            <a:xfrm rot="16200000" flipV="1">
              <a:off x="4425" y="980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26"/>
            <p:cNvSpPr>
              <a:spLocks noChangeShapeType="1"/>
            </p:cNvSpPr>
            <p:nvPr/>
          </p:nvSpPr>
          <p:spPr bwMode="auto">
            <a:xfrm flipV="1">
              <a:off x="3514" y="1008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Oval 27"/>
            <p:cNvSpPr>
              <a:spLocks noChangeArrowheads="1"/>
            </p:cNvSpPr>
            <p:nvPr/>
          </p:nvSpPr>
          <p:spPr bwMode="auto">
            <a:xfrm>
              <a:off x="3658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29727" name="Oval 28"/>
            <p:cNvSpPr>
              <a:spLocks noChangeArrowheads="1"/>
            </p:cNvSpPr>
            <p:nvPr/>
          </p:nvSpPr>
          <p:spPr bwMode="auto">
            <a:xfrm>
              <a:off x="3408" y="187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9728" name="Oval 29"/>
            <p:cNvSpPr>
              <a:spLocks noChangeArrowheads="1"/>
            </p:cNvSpPr>
            <p:nvPr/>
          </p:nvSpPr>
          <p:spPr bwMode="auto">
            <a:xfrm>
              <a:off x="3850" y="187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9729" name="Oval 30"/>
            <p:cNvSpPr>
              <a:spLocks noChangeArrowheads="1"/>
            </p:cNvSpPr>
            <p:nvPr/>
          </p:nvSpPr>
          <p:spPr bwMode="auto">
            <a:xfrm>
              <a:off x="3946" y="134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29730" name="Oval 31"/>
            <p:cNvSpPr>
              <a:spLocks noChangeArrowheads="1"/>
            </p:cNvSpPr>
            <p:nvPr/>
          </p:nvSpPr>
          <p:spPr bwMode="auto">
            <a:xfrm>
              <a:off x="4234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29731" name="Oval 32"/>
            <p:cNvSpPr>
              <a:spLocks noChangeArrowheads="1"/>
            </p:cNvSpPr>
            <p:nvPr/>
          </p:nvSpPr>
          <p:spPr bwMode="auto">
            <a:xfrm>
              <a:off x="4402" y="91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9732" name="Oval 33"/>
            <p:cNvSpPr>
              <a:spLocks noChangeArrowheads="1"/>
            </p:cNvSpPr>
            <p:nvPr/>
          </p:nvSpPr>
          <p:spPr bwMode="auto">
            <a:xfrm>
              <a:off x="4808" y="134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29733" name="Oval 34"/>
            <p:cNvSpPr>
              <a:spLocks noChangeArrowheads="1"/>
            </p:cNvSpPr>
            <p:nvPr/>
          </p:nvSpPr>
          <p:spPr bwMode="auto">
            <a:xfrm>
              <a:off x="4484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9734" name="Oval 35"/>
            <p:cNvSpPr>
              <a:spLocks noChangeArrowheads="1"/>
            </p:cNvSpPr>
            <p:nvPr/>
          </p:nvSpPr>
          <p:spPr bwMode="auto">
            <a:xfrm>
              <a:off x="5060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</p:grpSp>
      <p:sp>
        <p:nvSpPr>
          <p:cNvPr id="486436" name="Freeform 36"/>
          <p:cNvSpPr>
            <a:spLocks/>
          </p:cNvSpPr>
          <p:nvPr/>
        </p:nvSpPr>
        <p:spPr bwMode="auto">
          <a:xfrm>
            <a:off x="1600200" y="1752600"/>
            <a:ext cx="457200" cy="1219200"/>
          </a:xfrm>
          <a:custGeom>
            <a:avLst/>
            <a:gdLst>
              <a:gd name="T0" fmla="*/ 288 w 288"/>
              <a:gd name="T1" fmla="*/ 0 h 768"/>
              <a:gd name="T2" fmla="*/ 48 w 288"/>
              <a:gd name="T3" fmla="*/ 288 h 768"/>
              <a:gd name="T4" fmla="*/ 0 w 288"/>
              <a:gd name="T5" fmla="*/ 768 h 768"/>
              <a:gd name="T6" fmla="*/ 0 60000 65536"/>
              <a:gd name="T7" fmla="*/ 0 60000 65536"/>
              <a:gd name="T8" fmla="*/ 0 60000 65536"/>
              <a:gd name="T9" fmla="*/ 0 w 288"/>
              <a:gd name="T10" fmla="*/ 0 h 768"/>
              <a:gd name="T11" fmla="*/ 288 w 288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768">
                <a:moveTo>
                  <a:pt x="288" y="0"/>
                </a:moveTo>
                <a:cubicBezTo>
                  <a:pt x="192" y="80"/>
                  <a:pt x="96" y="160"/>
                  <a:pt x="48" y="288"/>
                </a:cubicBezTo>
                <a:cubicBezTo>
                  <a:pt x="0" y="416"/>
                  <a:pt x="0" y="712"/>
                  <a:pt x="0" y="768"/>
                </a:cubicBezTo>
              </a:path>
            </a:pathLst>
          </a:custGeom>
          <a:noFill/>
          <a:ln w="38100">
            <a:solidFill>
              <a:srgbClr val="DD011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6437" name="Text Box 37"/>
          <p:cNvSpPr txBox="1">
            <a:spLocks noChangeArrowheads="1"/>
          </p:cNvSpPr>
          <p:nvPr/>
        </p:nvSpPr>
        <p:spPr bwMode="auto">
          <a:xfrm>
            <a:off x="5334000" y="3346450"/>
            <a:ext cx="3303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Heap size decreased with 1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886200" y="4343400"/>
            <a:ext cx="2943225" cy="1844675"/>
            <a:chOff x="3408" y="912"/>
            <a:chExt cx="1854" cy="1162"/>
          </a:xfrm>
        </p:grpSpPr>
        <p:sp>
          <p:nvSpPr>
            <p:cNvPr id="29707" name="Line 39"/>
            <p:cNvSpPr>
              <a:spLocks noChangeAspect="1" noChangeShapeType="1"/>
            </p:cNvSpPr>
            <p:nvPr/>
          </p:nvSpPr>
          <p:spPr bwMode="auto">
            <a:xfrm flipV="1">
              <a:off x="4589" y="143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Line 40"/>
            <p:cNvSpPr>
              <a:spLocks noChangeAspect="1" noChangeShapeType="1"/>
            </p:cNvSpPr>
            <p:nvPr/>
          </p:nvSpPr>
          <p:spPr bwMode="auto">
            <a:xfrm rot="16200000" flipV="1">
              <a:off x="3688" y="168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41"/>
            <p:cNvSpPr>
              <a:spLocks noChangeAspect="1" noChangeShapeType="1"/>
            </p:cNvSpPr>
            <p:nvPr/>
          </p:nvSpPr>
          <p:spPr bwMode="auto">
            <a:xfrm rot="16200000" flipV="1">
              <a:off x="4029" y="143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Line 42"/>
            <p:cNvSpPr>
              <a:spLocks noChangeAspect="1" noChangeShapeType="1"/>
            </p:cNvSpPr>
            <p:nvPr/>
          </p:nvSpPr>
          <p:spPr bwMode="auto">
            <a:xfrm rot="16200000" flipV="1">
              <a:off x="4425" y="980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43"/>
            <p:cNvSpPr>
              <a:spLocks noChangeShapeType="1"/>
            </p:cNvSpPr>
            <p:nvPr/>
          </p:nvSpPr>
          <p:spPr bwMode="auto">
            <a:xfrm flipV="1">
              <a:off x="3514" y="1008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Oval 44"/>
            <p:cNvSpPr>
              <a:spLocks noChangeArrowheads="1"/>
            </p:cNvSpPr>
            <p:nvPr/>
          </p:nvSpPr>
          <p:spPr bwMode="auto">
            <a:xfrm>
              <a:off x="3658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9713" name="Oval 45"/>
            <p:cNvSpPr>
              <a:spLocks noChangeArrowheads="1"/>
            </p:cNvSpPr>
            <p:nvPr/>
          </p:nvSpPr>
          <p:spPr bwMode="auto">
            <a:xfrm>
              <a:off x="3408" y="187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9714" name="Oval 46"/>
            <p:cNvSpPr>
              <a:spLocks noChangeArrowheads="1"/>
            </p:cNvSpPr>
            <p:nvPr/>
          </p:nvSpPr>
          <p:spPr bwMode="auto">
            <a:xfrm>
              <a:off x="3850" y="187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9715" name="Oval 47"/>
            <p:cNvSpPr>
              <a:spLocks noChangeArrowheads="1"/>
            </p:cNvSpPr>
            <p:nvPr/>
          </p:nvSpPr>
          <p:spPr bwMode="auto">
            <a:xfrm>
              <a:off x="3946" y="134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29716" name="Oval 48"/>
            <p:cNvSpPr>
              <a:spLocks noChangeArrowheads="1"/>
            </p:cNvSpPr>
            <p:nvPr/>
          </p:nvSpPr>
          <p:spPr bwMode="auto">
            <a:xfrm>
              <a:off x="4234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29717" name="Oval 49"/>
            <p:cNvSpPr>
              <a:spLocks noChangeArrowheads="1"/>
            </p:cNvSpPr>
            <p:nvPr/>
          </p:nvSpPr>
          <p:spPr bwMode="auto">
            <a:xfrm>
              <a:off x="4402" y="91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29718" name="Oval 50"/>
            <p:cNvSpPr>
              <a:spLocks noChangeArrowheads="1"/>
            </p:cNvSpPr>
            <p:nvPr/>
          </p:nvSpPr>
          <p:spPr bwMode="auto">
            <a:xfrm>
              <a:off x="4808" y="134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29719" name="Oval 51"/>
            <p:cNvSpPr>
              <a:spLocks noChangeArrowheads="1"/>
            </p:cNvSpPr>
            <p:nvPr/>
          </p:nvSpPr>
          <p:spPr bwMode="auto">
            <a:xfrm>
              <a:off x="4484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9720" name="Oval 52"/>
            <p:cNvSpPr>
              <a:spLocks noChangeArrowheads="1"/>
            </p:cNvSpPr>
            <p:nvPr/>
          </p:nvSpPr>
          <p:spPr bwMode="auto">
            <a:xfrm>
              <a:off x="5060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</p:grpSp>
      <p:sp>
        <p:nvSpPr>
          <p:cNvPr id="486453" name="Text Box 53"/>
          <p:cNvSpPr txBox="1">
            <a:spLocks noChangeArrowheads="1"/>
          </p:cNvSpPr>
          <p:nvPr/>
        </p:nvSpPr>
        <p:spPr bwMode="auto">
          <a:xfrm>
            <a:off x="685800" y="4800600"/>
            <a:ext cx="3209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DD0111"/>
                </a:solidFill>
              </a:rPr>
              <a:t>Call MAX-HEAPIFY</a:t>
            </a:r>
            <a:r>
              <a:rPr lang="en-US">
                <a:solidFill>
                  <a:srgbClr val="DD0111"/>
                </a:solidFill>
                <a:latin typeface="Comic Sans MS" pitchFamily="66" charset="0"/>
              </a:rPr>
              <a:t>(A, 1, n-1)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20" grpId="0"/>
      <p:bldP spid="486436" grpId="0" animBg="1"/>
      <p:bldP spid="486437" grpId="0"/>
      <p:bldP spid="4864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6615C50-6C1C-4ADA-915B-7B459CBD6F30}" type="slidenum">
              <a:rPr lang="en-US"/>
              <a:pPr/>
              <a:t>26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HEAP-EXTRACT-MAX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426450" cy="5076825"/>
          </a:xfrm>
        </p:spPr>
        <p:txBody>
          <a:bodyPr/>
          <a:lstStyle/>
          <a:p>
            <a:pPr marL="533400" indent="-533400" eaLnBrk="1" hangingPunct="1">
              <a:lnSpc>
                <a:spcPct val="150000"/>
              </a:lnSpc>
              <a:buFontTx/>
              <a:buNone/>
            </a:pPr>
            <a:r>
              <a:rPr lang="en-US" smtClean="0">
                <a:solidFill>
                  <a:srgbClr val="DD0111"/>
                </a:solidFill>
                <a:latin typeface="Monotype Corsiva" pitchFamily="66" charset="0"/>
              </a:rPr>
              <a:t>Alg:</a:t>
            </a:r>
            <a:r>
              <a:rPr lang="en-US" smtClean="0"/>
              <a:t> HEAP-EXTRACT-MAX</a:t>
            </a:r>
            <a:r>
              <a:rPr lang="en-US" smtClean="0">
                <a:latin typeface="Comic Sans MS" pitchFamily="66" charset="0"/>
              </a:rPr>
              <a:t>(A, n)</a:t>
            </a: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mtClean="0"/>
              <a:t> </a:t>
            </a:r>
            <a:r>
              <a:rPr lang="en-US" sz="2400" b="1" smtClean="0"/>
              <a:t>if </a:t>
            </a:r>
            <a:r>
              <a:rPr lang="en-US" sz="2400" smtClean="0">
                <a:latin typeface="Comic Sans MS" pitchFamily="66" charset="0"/>
              </a:rPr>
              <a:t>n &lt; 1</a:t>
            </a: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smtClean="0"/>
              <a:t>     </a:t>
            </a:r>
            <a:r>
              <a:rPr lang="en-US" sz="2400" b="1" smtClean="0"/>
              <a:t>then error </a:t>
            </a:r>
            <a:r>
              <a:rPr lang="en-US" sz="2400" smtClean="0"/>
              <a:t>“heap underflow”</a:t>
            </a: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smtClean="0"/>
              <a:t> </a:t>
            </a:r>
            <a:r>
              <a:rPr lang="en-US" sz="2400" smtClean="0">
                <a:latin typeface="Comic Sans MS" pitchFamily="66" charset="0"/>
              </a:rPr>
              <a:t>max ← A[1]</a:t>
            </a: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smtClean="0"/>
              <a:t> </a:t>
            </a:r>
            <a:r>
              <a:rPr lang="en-US" sz="2400" smtClean="0">
                <a:latin typeface="Comic Sans MS" pitchFamily="66" charset="0"/>
              </a:rPr>
              <a:t>A[1] ← A[n]</a:t>
            </a: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smtClean="0"/>
              <a:t> MAX-HEAPIFY</a:t>
            </a:r>
            <a:r>
              <a:rPr lang="en-US" sz="2400" smtClean="0">
                <a:latin typeface="Comic Sans MS" pitchFamily="66" charset="0"/>
              </a:rPr>
              <a:t>(A, 1, n-1)</a:t>
            </a:r>
            <a:r>
              <a:rPr lang="en-US" sz="2400" smtClean="0"/>
              <a:t>                 remakes heap</a:t>
            </a: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smtClean="0"/>
              <a:t> </a:t>
            </a:r>
            <a:r>
              <a:rPr lang="en-US" sz="2400" b="1" smtClean="0"/>
              <a:t>return </a:t>
            </a:r>
            <a:r>
              <a:rPr lang="en-US" sz="2400" smtClean="0">
                <a:latin typeface="Comic Sans MS" pitchFamily="66" charset="0"/>
              </a:rPr>
              <a:t>max</a:t>
            </a:r>
          </a:p>
        </p:txBody>
      </p:sp>
      <p:sp>
        <p:nvSpPr>
          <p:cNvPr id="490500" name="AutoShape 4"/>
          <p:cNvSpPr>
            <a:spLocks noChangeArrowheads="1"/>
          </p:cNvSpPr>
          <p:nvPr/>
        </p:nvSpPr>
        <p:spPr bwMode="auto">
          <a:xfrm rot="-8100000">
            <a:off x="5672138" y="4822825"/>
            <a:ext cx="152400" cy="152400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0501" name="Text Box 5"/>
          <p:cNvSpPr txBox="1">
            <a:spLocks noChangeArrowheads="1"/>
          </p:cNvSpPr>
          <p:nvPr/>
        </p:nvSpPr>
        <p:spPr bwMode="auto">
          <a:xfrm>
            <a:off x="2971800" y="58674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/>
              <a:t> </a:t>
            </a:r>
            <a:r>
              <a:rPr lang="en-US" sz="2000"/>
              <a:t>Running time:</a:t>
            </a:r>
            <a:r>
              <a:rPr lang="en-US" sz="2000" i="1"/>
              <a:t> </a:t>
            </a:r>
            <a:r>
              <a:rPr lang="en-US" sz="2000">
                <a:latin typeface="Comic Sans MS" pitchFamily="66" charset="0"/>
              </a:rPr>
              <a:t>O(lgn)</a:t>
            </a:r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5364163" y="2182813"/>
          <a:ext cx="3511550" cy="2097087"/>
        </p:xfrm>
        <a:graphic>
          <a:graphicData uri="http://schemas.openxmlformats.org/presentationml/2006/ole">
            <p:oleObj spid="_x0000_s12290" name="Paint Shop Pro Image" r:id="rId4" imgW="3512195" imgH="2097561" progId="PaintShopPro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00" grpId="0" animBg="1"/>
      <p:bldP spid="49050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BCB69F-47E4-4D81-9E60-31DF4C1CD34D}" type="slidenum">
              <a:rPr lang="en-US"/>
              <a:pPr/>
              <a:t>27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HEAP-INCREASE-KEY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66800"/>
            <a:ext cx="8229600" cy="5076825"/>
          </a:xfrm>
        </p:spPr>
        <p:txBody>
          <a:bodyPr/>
          <a:lstStyle/>
          <a:p>
            <a:pPr eaLnBrk="1" hangingPunct="1"/>
            <a:r>
              <a:rPr lang="en-US" smtClean="0"/>
              <a:t>Goal:</a:t>
            </a:r>
          </a:p>
          <a:p>
            <a:pPr lvl="1" eaLnBrk="1" hangingPunct="1"/>
            <a:r>
              <a:rPr lang="en-US" smtClean="0"/>
              <a:t>Increases the key of an element i in the heap</a:t>
            </a:r>
          </a:p>
          <a:p>
            <a:pPr eaLnBrk="1" hangingPunct="1"/>
            <a:r>
              <a:rPr lang="en-US" smtClean="0"/>
              <a:t>Idea:</a:t>
            </a:r>
          </a:p>
          <a:p>
            <a:pPr lvl="1" eaLnBrk="1" hangingPunct="1"/>
            <a:r>
              <a:rPr lang="en-US" smtClean="0"/>
              <a:t>Increment the key of </a:t>
            </a:r>
            <a:r>
              <a:rPr lang="en-US" smtClean="0">
                <a:latin typeface="Comic Sans MS" pitchFamily="66" charset="0"/>
              </a:rPr>
              <a:t>A[i]</a:t>
            </a:r>
            <a:r>
              <a:rPr lang="en-US" smtClean="0"/>
              <a:t> to its new value</a:t>
            </a:r>
          </a:p>
          <a:p>
            <a:pPr lvl="1" eaLnBrk="1" hangingPunct="1"/>
            <a:r>
              <a:rPr lang="en-US" smtClean="0"/>
              <a:t>If the max-heap property does not hold anymore: traverse a path toward the root to find the proper place for the newly increased key</a:t>
            </a:r>
          </a:p>
        </p:txBody>
      </p:sp>
      <p:grpSp>
        <p:nvGrpSpPr>
          <p:cNvPr id="30725" name="Group 4"/>
          <p:cNvGrpSpPr>
            <a:grpSpLocks/>
          </p:cNvGrpSpPr>
          <p:nvPr/>
        </p:nvGrpSpPr>
        <p:grpSpPr bwMode="auto">
          <a:xfrm>
            <a:off x="3048000" y="4343400"/>
            <a:ext cx="2943225" cy="1844675"/>
            <a:chOff x="328" y="1879"/>
            <a:chExt cx="1854" cy="1162"/>
          </a:xfrm>
        </p:grpSpPr>
        <p:sp>
          <p:nvSpPr>
            <p:cNvPr id="30727" name="Line 5"/>
            <p:cNvSpPr>
              <a:spLocks noChangeAspect="1" noChangeShapeType="1"/>
            </p:cNvSpPr>
            <p:nvPr/>
          </p:nvSpPr>
          <p:spPr bwMode="auto">
            <a:xfrm flipV="1">
              <a:off x="1042" y="2691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Line 6"/>
            <p:cNvSpPr>
              <a:spLocks noChangeAspect="1" noChangeShapeType="1"/>
            </p:cNvSpPr>
            <p:nvPr/>
          </p:nvSpPr>
          <p:spPr bwMode="auto">
            <a:xfrm flipV="1">
              <a:off x="1509" y="240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Line 7"/>
            <p:cNvSpPr>
              <a:spLocks noChangeAspect="1" noChangeShapeType="1"/>
            </p:cNvSpPr>
            <p:nvPr/>
          </p:nvSpPr>
          <p:spPr bwMode="auto">
            <a:xfrm rot="16200000" flipV="1">
              <a:off x="608" y="264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Line 8"/>
            <p:cNvSpPr>
              <a:spLocks noChangeAspect="1" noChangeShapeType="1"/>
            </p:cNvSpPr>
            <p:nvPr/>
          </p:nvSpPr>
          <p:spPr bwMode="auto">
            <a:xfrm rot="16200000" flipV="1">
              <a:off x="949" y="239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Line 9"/>
            <p:cNvSpPr>
              <a:spLocks noChangeAspect="1" noChangeShapeType="1"/>
            </p:cNvSpPr>
            <p:nvPr/>
          </p:nvSpPr>
          <p:spPr bwMode="auto">
            <a:xfrm rot="16200000" flipV="1">
              <a:off x="1345" y="1947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Line 10"/>
            <p:cNvSpPr>
              <a:spLocks noChangeShapeType="1"/>
            </p:cNvSpPr>
            <p:nvPr/>
          </p:nvSpPr>
          <p:spPr bwMode="auto">
            <a:xfrm flipV="1">
              <a:off x="434" y="1975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Oval 11"/>
            <p:cNvSpPr>
              <a:spLocks noChangeArrowheads="1"/>
            </p:cNvSpPr>
            <p:nvPr/>
          </p:nvSpPr>
          <p:spPr bwMode="auto">
            <a:xfrm>
              <a:off x="578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30734" name="Oval 12"/>
            <p:cNvSpPr>
              <a:spLocks noChangeArrowheads="1"/>
            </p:cNvSpPr>
            <p:nvPr/>
          </p:nvSpPr>
          <p:spPr bwMode="auto">
            <a:xfrm>
              <a:off x="328" y="283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0735" name="Oval 13"/>
            <p:cNvSpPr>
              <a:spLocks noChangeArrowheads="1"/>
            </p:cNvSpPr>
            <p:nvPr/>
          </p:nvSpPr>
          <p:spPr bwMode="auto">
            <a:xfrm>
              <a:off x="770" y="2839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30736" name="Oval 14"/>
            <p:cNvSpPr>
              <a:spLocks noChangeArrowheads="1"/>
            </p:cNvSpPr>
            <p:nvPr/>
          </p:nvSpPr>
          <p:spPr bwMode="auto">
            <a:xfrm>
              <a:off x="866" y="231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30737" name="Oval 15"/>
            <p:cNvSpPr>
              <a:spLocks noChangeArrowheads="1"/>
            </p:cNvSpPr>
            <p:nvPr/>
          </p:nvSpPr>
          <p:spPr bwMode="auto">
            <a:xfrm>
              <a:off x="1154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30738" name="Oval 16"/>
            <p:cNvSpPr>
              <a:spLocks noChangeArrowheads="1"/>
            </p:cNvSpPr>
            <p:nvPr/>
          </p:nvSpPr>
          <p:spPr bwMode="auto">
            <a:xfrm>
              <a:off x="1010" y="283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0739" name="Oval 17"/>
            <p:cNvSpPr>
              <a:spLocks noChangeArrowheads="1"/>
            </p:cNvSpPr>
            <p:nvPr/>
          </p:nvSpPr>
          <p:spPr bwMode="auto">
            <a:xfrm>
              <a:off x="1322" y="187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30740" name="Oval 18"/>
            <p:cNvSpPr>
              <a:spLocks noChangeArrowheads="1"/>
            </p:cNvSpPr>
            <p:nvPr/>
          </p:nvSpPr>
          <p:spPr bwMode="auto">
            <a:xfrm>
              <a:off x="1728" y="231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30741" name="Oval 19"/>
            <p:cNvSpPr>
              <a:spLocks noChangeArrowheads="1"/>
            </p:cNvSpPr>
            <p:nvPr/>
          </p:nvSpPr>
          <p:spPr bwMode="auto">
            <a:xfrm>
              <a:off x="1404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30742" name="Oval 20"/>
            <p:cNvSpPr>
              <a:spLocks noChangeArrowheads="1"/>
            </p:cNvSpPr>
            <p:nvPr/>
          </p:nvSpPr>
          <p:spPr bwMode="auto">
            <a:xfrm>
              <a:off x="1980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30743" name="Text Box 21"/>
            <p:cNvSpPr txBox="1">
              <a:spLocks noChangeArrowheads="1"/>
            </p:cNvSpPr>
            <p:nvPr/>
          </p:nvSpPr>
          <p:spPr bwMode="auto">
            <a:xfrm>
              <a:off x="794" y="2655"/>
              <a:ext cx="1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Monotype Corsiva" pitchFamily="66" charset="0"/>
                </a:rPr>
                <a:t>i</a:t>
              </a:r>
            </a:p>
          </p:txBody>
        </p:sp>
      </p:grpSp>
      <p:sp>
        <p:nvSpPr>
          <p:cNvPr id="30726" name="Text Box 22"/>
          <p:cNvSpPr txBox="1">
            <a:spLocks noChangeArrowheads="1"/>
          </p:cNvSpPr>
          <p:nvPr/>
        </p:nvSpPr>
        <p:spPr bwMode="auto">
          <a:xfrm>
            <a:off x="1371600" y="5778500"/>
            <a:ext cx="162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DD0111"/>
                </a:solidFill>
                <a:latin typeface="Comic Sans MS" pitchFamily="66" charset="0"/>
              </a:rPr>
              <a:t>Key [i]</a:t>
            </a:r>
            <a:r>
              <a:rPr lang="en-US" sz="2000">
                <a:solidFill>
                  <a:srgbClr val="DD0111"/>
                </a:solidFill>
              </a:rPr>
              <a:t> </a:t>
            </a:r>
            <a:r>
              <a:rPr lang="en-US" sz="2000">
                <a:solidFill>
                  <a:srgbClr val="DD0111"/>
                </a:solidFill>
                <a:cs typeface="Arial" charset="0"/>
              </a:rPr>
              <a:t>←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95467F-6BF0-4E4C-98A1-90C34826E0E7}" type="slidenum">
              <a:rPr lang="en-US"/>
              <a:pPr/>
              <a:t>28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</a:t>
            </a:r>
            <a:r>
              <a:rPr lang="en-US" sz="2800" smtClean="0"/>
              <a:t>HEAP-INCREASE-KEY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133975" y="4098925"/>
            <a:ext cx="2943225" cy="1844675"/>
            <a:chOff x="3445" y="2582"/>
            <a:chExt cx="1854" cy="1162"/>
          </a:xfrm>
        </p:grpSpPr>
        <p:sp>
          <p:nvSpPr>
            <p:cNvPr id="31808" name="Line 4"/>
            <p:cNvSpPr>
              <a:spLocks noChangeAspect="1" noChangeShapeType="1"/>
            </p:cNvSpPr>
            <p:nvPr/>
          </p:nvSpPr>
          <p:spPr bwMode="auto">
            <a:xfrm flipV="1">
              <a:off x="4159" y="3394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9" name="Line 5"/>
            <p:cNvSpPr>
              <a:spLocks noChangeAspect="1" noChangeShapeType="1"/>
            </p:cNvSpPr>
            <p:nvPr/>
          </p:nvSpPr>
          <p:spPr bwMode="auto">
            <a:xfrm flipV="1">
              <a:off x="4626" y="310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0" name="Line 6"/>
            <p:cNvSpPr>
              <a:spLocks noChangeAspect="1" noChangeShapeType="1"/>
            </p:cNvSpPr>
            <p:nvPr/>
          </p:nvSpPr>
          <p:spPr bwMode="auto">
            <a:xfrm rot="16200000" flipV="1">
              <a:off x="3725" y="335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1" name="Line 7"/>
            <p:cNvSpPr>
              <a:spLocks noChangeAspect="1" noChangeShapeType="1"/>
            </p:cNvSpPr>
            <p:nvPr/>
          </p:nvSpPr>
          <p:spPr bwMode="auto">
            <a:xfrm rot="16200000" flipV="1">
              <a:off x="4066" y="310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2" name="Line 8"/>
            <p:cNvSpPr>
              <a:spLocks noChangeAspect="1" noChangeShapeType="1"/>
            </p:cNvSpPr>
            <p:nvPr/>
          </p:nvSpPr>
          <p:spPr bwMode="auto">
            <a:xfrm rot="16200000" flipV="1">
              <a:off x="4462" y="2650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3" name="Line 9"/>
            <p:cNvSpPr>
              <a:spLocks noChangeShapeType="1"/>
            </p:cNvSpPr>
            <p:nvPr/>
          </p:nvSpPr>
          <p:spPr bwMode="auto">
            <a:xfrm flipV="1">
              <a:off x="3551" y="2678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4" name="Oval 10"/>
            <p:cNvSpPr>
              <a:spLocks noChangeArrowheads="1"/>
            </p:cNvSpPr>
            <p:nvPr/>
          </p:nvSpPr>
          <p:spPr bwMode="auto">
            <a:xfrm>
              <a:off x="3695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31815" name="Oval 11"/>
            <p:cNvSpPr>
              <a:spLocks noChangeArrowheads="1"/>
            </p:cNvSpPr>
            <p:nvPr/>
          </p:nvSpPr>
          <p:spPr bwMode="auto">
            <a:xfrm>
              <a:off x="3445" y="35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1816" name="Oval 12"/>
            <p:cNvSpPr>
              <a:spLocks noChangeArrowheads="1"/>
            </p:cNvSpPr>
            <p:nvPr/>
          </p:nvSpPr>
          <p:spPr bwMode="auto">
            <a:xfrm>
              <a:off x="3887" y="35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31817" name="Oval 13"/>
            <p:cNvSpPr>
              <a:spLocks noChangeArrowheads="1"/>
            </p:cNvSpPr>
            <p:nvPr/>
          </p:nvSpPr>
          <p:spPr bwMode="auto">
            <a:xfrm>
              <a:off x="3983" y="3014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31818" name="Oval 14"/>
            <p:cNvSpPr>
              <a:spLocks noChangeArrowheads="1"/>
            </p:cNvSpPr>
            <p:nvPr/>
          </p:nvSpPr>
          <p:spPr bwMode="auto">
            <a:xfrm>
              <a:off x="4271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31819" name="Oval 15"/>
            <p:cNvSpPr>
              <a:spLocks noChangeArrowheads="1"/>
            </p:cNvSpPr>
            <p:nvPr/>
          </p:nvSpPr>
          <p:spPr bwMode="auto">
            <a:xfrm>
              <a:off x="4127" y="35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1820" name="Oval 16"/>
            <p:cNvSpPr>
              <a:spLocks noChangeArrowheads="1"/>
            </p:cNvSpPr>
            <p:nvPr/>
          </p:nvSpPr>
          <p:spPr bwMode="auto">
            <a:xfrm>
              <a:off x="4439" y="258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31821" name="Oval 17"/>
            <p:cNvSpPr>
              <a:spLocks noChangeArrowheads="1"/>
            </p:cNvSpPr>
            <p:nvPr/>
          </p:nvSpPr>
          <p:spPr bwMode="auto">
            <a:xfrm>
              <a:off x="4845" y="30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31822" name="Oval 18"/>
            <p:cNvSpPr>
              <a:spLocks noChangeArrowheads="1"/>
            </p:cNvSpPr>
            <p:nvPr/>
          </p:nvSpPr>
          <p:spPr bwMode="auto">
            <a:xfrm>
              <a:off x="4521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31823" name="Oval 19"/>
            <p:cNvSpPr>
              <a:spLocks noChangeArrowheads="1"/>
            </p:cNvSpPr>
            <p:nvPr/>
          </p:nvSpPr>
          <p:spPr bwMode="auto">
            <a:xfrm>
              <a:off x="5097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31824" name="Text Box 20"/>
            <p:cNvSpPr txBox="1">
              <a:spLocks noChangeArrowheads="1"/>
            </p:cNvSpPr>
            <p:nvPr/>
          </p:nvSpPr>
          <p:spPr bwMode="auto">
            <a:xfrm>
              <a:off x="3984" y="2832"/>
              <a:ext cx="1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Monotype Corsiva" pitchFamily="66" charset="0"/>
                </a:rPr>
                <a:t>i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862013" y="1355725"/>
            <a:ext cx="2943225" cy="2349500"/>
            <a:chOff x="543" y="854"/>
            <a:chExt cx="1854" cy="1480"/>
          </a:xfrm>
        </p:grpSpPr>
        <p:grpSp>
          <p:nvGrpSpPr>
            <p:cNvPr id="31789" name="Group 22"/>
            <p:cNvGrpSpPr>
              <a:grpSpLocks/>
            </p:cNvGrpSpPr>
            <p:nvPr/>
          </p:nvGrpSpPr>
          <p:grpSpPr bwMode="auto">
            <a:xfrm>
              <a:off x="543" y="854"/>
              <a:ext cx="1854" cy="1162"/>
              <a:chOff x="328" y="1879"/>
              <a:chExt cx="1854" cy="1162"/>
            </a:xfrm>
          </p:grpSpPr>
          <p:sp>
            <p:nvSpPr>
              <p:cNvPr id="31791" name="Line 23"/>
              <p:cNvSpPr>
                <a:spLocks noChangeAspect="1" noChangeShapeType="1"/>
              </p:cNvSpPr>
              <p:nvPr/>
            </p:nvSpPr>
            <p:spPr bwMode="auto">
              <a:xfrm flipV="1">
                <a:off x="1042" y="2691"/>
                <a:ext cx="259" cy="2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2" name="Line 24"/>
              <p:cNvSpPr>
                <a:spLocks noChangeAspect="1" noChangeShapeType="1"/>
              </p:cNvSpPr>
              <p:nvPr/>
            </p:nvSpPr>
            <p:spPr bwMode="auto">
              <a:xfrm flipV="1">
                <a:off x="1509" y="2404"/>
                <a:ext cx="322" cy="3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3" name="Line 25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608" y="2649"/>
                <a:ext cx="322" cy="3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4" name="Line 26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949" y="2399"/>
                <a:ext cx="322" cy="3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5" name="Line 27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1345" y="1947"/>
                <a:ext cx="806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6" name="Line 28"/>
              <p:cNvSpPr>
                <a:spLocks noChangeShapeType="1"/>
              </p:cNvSpPr>
              <p:nvPr/>
            </p:nvSpPr>
            <p:spPr bwMode="auto">
              <a:xfrm flipV="1">
                <a:off x="434" y="1975"/>
                <a:ext cx="100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7" name="Oval 29"/>
              <p:cNvSpPr>
                <a:spLocks noChangeArrowheads="1"/>
              </p:cNvSpPr>
              <p:nvPr/>
            </p:nvSpPr>
            <p:spPr bwMode="auto">
              <a:xfrm>
                <a:off x="578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8</a:t>
                </a:r>
              </a:p>
            </p:txBody>
          </p:sp>
          <p:sp>
            <p:nvSpPr>
              <p:cNvPr id="31798" name="Oval 30"/>
              <p:cNvSpPr>
                <a:spLocks noChangeArrowheads="1"/>
              </p:cNvSpPr>
              <p:nvPr/>
            </p:nvSpPr>
            <p:spPr bwMode="auto">
              <a:xfrm>
                <a:off x="328" y="283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2</a:t>
                </a:r>
              </a:p>
            </p:txBody>
          </p:sp>
          <p:sp>
            <p:nvSpPr>
              <p:cNvPr id="31799" name="Oval 31"/>
              <p:cNvSpPr>
                <a:spLocks noChangeArrowheads="1"/>
              </p:cNvSpPr>
              <p:nvPr/>
            </p:nvSpPr>
            <p:spPr bwMode="auto">
              <a:xfrm>
                <a:off x="770" y="283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4</a:t>
                </a:r>
              </a:p>
            </p:txBody>
          </p:sp>
          <p:sp>
            <p:nvSpPr>
              <p:cNvPr id="31800" name="Oval 32"/>
              <p:cNvSpPr>
                <a:spLocks noChangeArrowheads="1"/>
              </p:cNvSpPr>
              <p:nvPr/>
            </p:nvSpPr>
            <p:spPr bwMode="auto">
              <a:xfrm>
                <a:off x="866" y="2311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14</a:t>
                </a:r>
              </a:p>
            </p:txBody>
          </p:sp>
          <p:sp>
            <p:nvSpPr>
              <p:cNvPr id="31801" name="Oval 33"/>
              <p:cNvSpPr>
                <a:spLocks noChangeArrowheads="1"/>
              </p:cNvSpPr>
              <p:nvPr/>
            </p:nvSpPr>
            <p:spPr bwMode="auto">
              <a:xfrm>
                <a:off x="1154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7</a:t>
                </a:r>
              </a:p>
            </p:txBody>
          </p:sp>
          <p:sp>
            <p:nvSpPr>
              <p:cNvPr id="31802" name="Oval 34"/>
              <p:cNvSpPr>
                <a:spLocks noChangeArrowheads="1"/>
              </p:cNvSpPr>
              <p:nvPr/>
            </p:nvSpPr>
            <p:spPr bwMode="auto">
              <a:xfrm>
                <a:off x="1010" y="283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</a:t>
                </a:r>
              </a:p>
            </p:txBody>
          </p:sp>
          <p:sp>
            <p:nvSpPr>
              <p:cNvPr id="31803" name="Oval 35"/>
              <p:cNvSpPr>
                <a:spLocks noChangeArrowheads="1"/>
              </p:cNvSpPr>
              <p:nvPr/>
            </p:nvSpPr>
            <p:spPr bwMode="auto">
              <a:xfrm>
                <a:off x="1322" y="187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16</a:t>
                </a:r>
              </a:p>
            </p:txBody>
          </p:sp>
          <p:sp>
            <p:nvSpPr>
              <p:cNvPr id="31804" name="Oval 36"/>
              <p:cNvSpPr>
                <a:spLocks noChangeArrowheads="1"/>
              </p:cNvSpPr>
              <p:nvPr/>
            </p:nvSpPr>
            <p:spPr bwMode="auto">
              <a:xfrm>
                <a:off x="1728" y="2311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10</a:t>
                </a:r>
              </a:p>
            </p:txBody>
          </p:sp>
          <p:sp>
            <p:nvSpPr>
              <p:cNvPr id="31805" name="Oval 37"/>
              <p:cNvSpPr>
                <a:spLocks noChangeArrowheads="1"/>
              </p:cNvSpPr>
              <p:nvPr/>
            </p:nvSpPr>
            <p:spPr bwMode="auto">
              <a:xfrm>
                <a:off x="1404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9</a:t>
                </a:r>
              </a:p>
            </p:txBody>
          </p:sp>
          <p:sp>
            <p:nvSpPr>
              <p:cNvPr id="31806" name="Oval 38"/>
              <p:cNvSpPr>
                <a:spLocks noChangeArrowheads="1"/>
              </p:cNvSpPr>
              <p:nvPr/>
            </p:nvSpPr>
            <p:spPr bwMode="auto">
              <a:xfrm>
                <a:off x="1980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3</a:t>
                </a:r>
              </a:p>
            </p:txBody>
          </p:sp>
          <p:sp>
            <p:nvSpPr>
              <p:cNvPr id="31807" name="Text Box 39"/>
              <p:cNvSpPr txBox="1">
                <a:spLocks noChangeArrowheads="1"/>
              </p:cNvSpPr>
              <p:nvPr/>
            </p:nvSpPr>
            <p:spPr bwMode="auto">
              <a:xfrm>
                <a:off x="794" y="2655"/>
                <a:ext cx="15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Monotype Corsiva" pitchFamily="66" charset="0"/>
                  </a:rPr>
                  <a:t>i</a:t>
                </a:r>
              </a:p>
            </p:txBody>
          </p:sp>
        </p:grpSp>
        <p:sp>
          <p:nvSpPr>
            <p:cNvPr id="31790" name="Text Box 40"/>
            <p:cNvSpPr txBox="1">
              <a:spLocks noChangeArrowheads="1"/>
            </p:cNvSpPr>
            <p:nvPr/>
          </p:nvSpPr>
          <p:spPr bwMode="auto">
            <a:xfrm>
              <a:off x="1008" y="2122"/>
              <a:ext cx="7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DD0111"/>
                  </a:solidFill>
                  <a:latin typeface="Monotype Corsiva" pitchFamily="66" charset="0"/>
                </a:rPr>
                <a:t>Key </a:t>
              </a:r>
              <a:r>
                <a:rPr lang="en-US" sz="1600">
                  <a:solidFill>
                    <a:srgbClr val="DD0111"/>
                  </a:solidFill>
                </a:rPr>
                <a:t>[</a:t>
              </a:r>
              <a:r>
                <a:rPr lang="en-US" sz="1600">
                  <a:solidFill>
                    <a:srgbClr val="DD0111"/>
                  </a:solidFill>
                  <a:latin typeface="Monotype Corsiva" pitchFamily="66" charset="0"/>
                </a:rPr>
                <a:t>i </a:t>
              </a:r>
              <a:r>
                <a:rPr lang="en-US" sz="1600">
                  <a:solidFill>
                    <a:srgbClr val="DD0111"/>
                  </a:solidFill>
                </a:rPr>
                <a:t>] </a:t>
              </a:r>
              <a:r>
                <a:rPr lang="en-US" sz="1600">
                  <a:solidFill>
                    <a:srgbClr val="DD0111"/>
                  </a:solidFill>
                  <a:cs typeface="Arial" charset="0"/>
                </a:rPr>
                <a:t>← 15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5133975" y="1355725"/>
            <a:ext cx="2943225" cy="1844675"/>
            <a:chOff x="3445" y="854"/>
            <a:chExt cx="1854" cy="1162"/>
          </a:xfrm>
        </p:grpSpPr>
        <p:grpSp>
          <p:nvGrpSpPr>
            <p:cNvPr id="31770" name="Group 42"/>
            <p:cNvGrpSpPr>
              <a:grpSpLocks/>
            </p:cNvGrpSpPr>
            <p:nvPr/>
          </p:nvGrpSpPr>
          <p:grpSpPr bwMode="auto">
            <a:xfrm>
              <a:off x="3445" y="854"/>
              <a:ext cx="1854" cy="1162"/>
              <a:chOff x="328" y="1879"/>
              <a:chExt cx="1854" cy="1162"/>
            </a:xfrm>
          </p:grpSpPr>
          <p:sp>
            <p:nvSpPr>
              <p:cNvPr id="31772" name="Line 43"/>
              <p:cNvSpPr>
                <a:spLocks noChangeAspect="1" noChangeShapeType="1"/>
              </p:cNvSpPr>
              <p:nvPr/>
            </p:nvSpPr>
            <p:spPr bwMode="auto">
              <a:xfrm flipV="1">
                <a:off x="1042" y="2691"/>
                <a:ext cx="259" cy="2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3" name="Line 44"/>
              <p:cNvSpPr>
                <a:spLocks noChangeAspect="1" noChangeShapeType="1"/>
              </p:cNvSpPr>
              <p:nvPr/>
            </p:nvSpPr>
            <p:spPr bwMode="auto">
              <a:xfrm flipV="1">
                <a:off x="1509" y="2404"/>
                <a:ext cx="322" cy="3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4" name="Line 45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608" y="2649"/>
                <a:ext cx="322" cy="3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Line 46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949" y="2399"/>
                <a:ext cx="322" cy="3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6" name="Line 47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1345" y="1947"/>
                <a:ext cx="806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7" name="Line 48"/>
              <p:cNvSpPr>
                <a:spLocks noChangeShapeType="1"/>
              </p:cNvSpPr>
              <p:nvPr/>
            </p:nvSpPr>
            <p:spPr bwMode="auto">
              <a:xfrm flipV="1">
                <a:off x="434" y="1975"/>
                <a:ext cx="100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8" name="Oval 49"/>
              <p:cNvSpPr>
                <a:spLocks noChangeArrowheads="1"/>
              </p:cNvSpPr>
              <p:nvPr/>
            </p:nvSpPr>
            <p:spPr bwMode="auto">
              <a:xfrm>
                <a:off x="578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8</a:t>
                </a:r>
              </a:p>
            </p:txBody>
          </p:sp>
          <p:sp>
            <p:nvSpPr>
              <p:cNvPr id="31779" name="Oval 50"/>
              <p:cNvSpPr>
                <a:spLocks noChangeArrowheads="1"/>
              </p:cNvSpPr>
              <p:nvPr/>
            </p:nvSpPr>
            <p:spPr bwMode="auto">
              <a:xfrm>
                <a:off x="328" y="283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2</a:t>
                </a:r>
              </a:p>
            </p:txBody>
          </p:sp>
          <p:sp>
            <p:nvSpPr>
              <p:cNvPr id="31780" name="Oval 51"/>
              <p:cNvSpPr>
                <a:spLocks noChangeArrowheads="1"/>
              </p:cNvSpPr>
              <p:nvPr/>
            </p:nvSpPr>
            <p:spPr bwMode="auto">
              <a:xfrm>
                <a:off x="770" y="283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15</a:t>
                </a:r>
              </a:p>
            </p:txBody>
          </p:sp>
          <p:sp>
            <p:nvSpPr>
              <p:cNvPr id="31781" name="Oval 52"/>
              <p:cNvSpPr>
                <a:spLocks noChangeArrowheads="1"/>
              </p:cNvSpPr>
              <p:nvPr/>
            </p:nvSpPr>
            <p:spPr bwMode="auto">
              <a:xfrm>
                <a:off x="866" y="2311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14</a:t>
                </a:r>
              </a:p>
            </p:txBody>
          </p:sp>
          <p:sp>
            <p:nvSpPr>
              <p:cNvPr id="31782" name="Oval 53"/>
              <p:cNvSpPr>
                <a:spLocks noChangeArrowheads="1"/>
              </p:cNvSpPr>
              <p:nvPr/>
            </p:nvSpPr>
            <p:spPr bwMode="auto">
              <a:xfrm>
                <a:off x="1154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7</a:t>
                </a:r>
              </a:p>
            </p:txBody>
          </p:sp>
          <p:sp>
            <p:nvSpPr>
              <p:cNvPr id="31783" name="Oval 54"/>
              <p:cNvSpPr>
                <a:spLocks noChangeArrowheads="1"/>
              </p:cNvSpPr>
              <p:nvPr/>
            </p:nvSpPr>
            <p:spPr bwMode="auto">
              <a:xfrm>
                <a:off x="1010" y="283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</a:t>
                </a:r>
              </a:p>
            </p:txBody>
          </p:sp>
          <p:sp>
            <p:nvSpPr>
              <p:cNvPr id="31784" name="Oval 55"/>
              <p:cNvSpPr>
                <a:spLocks noChangeArrowheads="1"/>
              </p:cNvSpPr>
              <p:nvPr/>
            </p:nvSpPr>
            <p:spPr bwMode="auto">
              <a:xfrm>
                <a:off x="1322" y="187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16</a:t>
                </a:r>
              </a:p>
            </p:txBody>
          </p:sp>
          <p:sp>
            <p:nvSpPr>
              <p:cNvPr id="31785" name="Oval 56"/>
              <p:cNvSpPr>
                <a:spLocks noChangeArrowheads="1"/>
              </p:cNvSpPr>
              <p:nvPr/>
            </p:nvSpPr>
            <p:spPr bwMode="auto">
              <a:xfrm>
                <a:off x="1728" y="2311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10</a:t>
                </a:r>
              </a:p>
            </p:txBody>
          </p:sp>
          <p:sp>
            <p:nvSpPr>
              <p:cNvPr id="31786" name="Oval 57"/>
              <p:cNvSpPr>
                <a:spLocks noChangeArrowheads="1"/>
              </p:cNvSpPr>
              <p:nvPr/>
            </p:nvSpPr>
            <p:spPr bwMode="auto">
              <a:xfrm>
                <a:off x="1404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9</a:t>
                </a:r>
              </a:p>
            </p:txBody>
          </p:sp>
          <p:sp>
            <p:nvSpPr>
              <p:cNvPr id="31787" name="Oval 58"/>
              <p:cNvSpPr>
                <a:spLocks noChangeArrowheads="1"/>
              </p:cNvSpPr>
              <p:nvPr/>
            </p:nvSpPr>
            <p:spPr bwMode="auto">
              <a:xfrm>
                <a:off x="1980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3</a:t>
                </a:r>
              </a:p>
            </p:txBody>
          </p:sp>
          <p:sp>
            <p:nvSpPr>
              <p:cNvPr id="31788" name="Text Box 59"/>
              <p:cNvSpPr txBox="1">
                <a:spLocks noChangeArrowheads="1"/>
              </p:cNvSpPr>
              <p:nvPr/>
            </p:nvSpPr>
            <p:spPr bwMode="auto">
              <a:xfrm>
                <a:off x="794" y="2655"/>
                <a:ext cx="15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Monotype Corsiva" pitchFamily="66" charset="0"/>
                  </a:rPr>
                  <a:t>i</a:t>
                </a:r>
              </a:p>
            </p:txBody>
          </p:sp>
        </p:grpSp>
        <p:sp>
          <p:nvSpPr>
            <p:cNvPr id="31771" name="Freeform 60"/>
            <p:cNvSpPr>
              <a:spLocks/>
            </p:cNvSpPr>
            <p:nvPr/>
          </p:nvSpPr>
          <p:spPr bwMode="auto">
            <a:xfrm>
              <a:off x="3728" y="1776"/>
              <a:ext cx="112" cy="144"/>
            </a:xfrm>
            <a:custGeom>
              <a:avLst/>
              <a:gdLst>
                <a:gd name="T0" fmla="*/ 16 w 112"/>
                <a:gd name="T1" fmla="*/ 0 h 144"/>
                <a:gd name="T2" fmla="*/ 16 w 112"/>
                <a:gd name="T3" fmla="*/ 96 h 144"/>
                <a:gd name="T4" fmla="*/ 112 w 112"/>
                <a:gd name="T5" fmla="*/ 144 h 144"/>
                <a:gd name="T6" fmla="*/ 0 60000 65536"/>
                <a:gd name="T7" fmla="*/ 0 60000 65536"/>
                <a:gd name="T8" fmla="*/ 0 60000 65536"/>
                <a:gd name="T9" fmla="*/ 0 w 112"/>
                <a:gd name="T10" fmla="*/ 0 h 144"/>
                <a:gd name="T11" fmla="*/ 112 w 11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144">
                  <a:moveTo>
                    <a:pt x="16" y="0"/>
                  </a:moveTo>
                  <a:cubicBezTo>
                    <a:pt x="8" y="36"/>
                    <a:pt x="0" y="72"/>
                    <a:pt x="16" y="96"/>
                  </a:cubicBezTo>
                  <a:cubicBezTo>
                    <a:pt x="32" y="120"/>
                    <a:pt x="72" y="132"/>
                    <a:pt x="112" y="144"/>
                  </a:cubicBezTo>
                </a:path>
              </a:pathLst>
            </a:custGeom>
            <a:noFill/>
            <a:ln w="9525">
              <a:solidFill>
                <a:srgbClr val="DD011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862013" y="4098925"/>
            <a:ext cx="2943225" cy="1844675"/>
            <a:chOff x="543" y="2582"/>
            <a:chExt cx="1854" cy="1162"/>
          </a:xfrm>
        </p:grpSpPr>
        <p:sp>
          <p:nvSpPr>
            <p:cNvPr id="31752" name="Line 62"/>
            <p:cNvSpPr>
              <a:spLocks noChangeAspect="1" noChangeShapeType="1"/>
            </p:cNvSpPr>
            <p:nvPr/>
          </p:nvSpPr>
          <p:spPr bwMode="auto">
            <a:xfrm flipV="1">
              <a:off x="1257" y="3394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Line 63"/>
            <p:cNvSpPr>
              <a:spLocks noChangeAspect="1" noChangeShapeType="1"/>
            </p:cNvSpPr>
            <p:nvPr/>
          </p:nvSpPr>
          <p:spPr bwMode="auto">
            <a:xfrm flipV="1">
              <a:off x="1724" y="310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64"/>
            <p:cNvSpPr>
              <a:spLocks noChangeAspect="1" noChangeShapeType="1"/>
            </p:cNvSpPr>
            <p:nvPr/>
          </p:nvSpPr>
          <p:spPr bwMode="auto">
            <a:xfrm rot="16200000" flipV="1">
              <a:off x="823" y="335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Line 65"/>
            <p:cNvSpPr>
              <a:spLocks noChangeAspect="1" noChangeShapeType="1"/>
            </p:cNvSpPr>
            <p:nvPr/>
          </p:nvSpPr>
          <p:spPr bwMode="auto">
            <a:xfrm rot="16200000" flipV="1">
              <a:off x="1164" y="310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Line 66"/>
            <p:cNvSpPr>
              <a:spLocks noChangeAspect="1" noChangeShapeType="1"/>
            </p:cNvSpPr>
            <p:nvPr/>
          </p:nvSpPr>
          <p:spPr bwMode="auto">
            <a:xfrm rot="16200000" flipV="1">
              <a:off x="1560" y="2650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Line 67"/>
            <p:cNvSpPr>
              <a:spLocks noChangeShapeType="1"/>
            </p:cNvSpPr>
            <p:nvPr/>
          </p:nvSpPr>
          <p:spPr bwMode="auto">
            <a:xfrm flipV="1">
              <a:off x="649" y="2678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Oval 68"/>
            <p:cNvSpPr>
              <a:spLocks noChangeArrowheads="1"/>
            </p:cNvSpPr>
            <p:nvPr/>
          </p:nvSpPr>
          <p:spPr bwMode="auto">
            <a:xfrm>
              <a:off x="793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31759" name="Oval 69"/>
            <p:cNvSpPr>
              <a:spLocks noChangeArrowheads="1"/>
            </p:cNvSpPr>
            <p:nvPr/>
          </p:nvSpPr>
          <p:spPr bwMode="auto">
            <a:xfrm>
              <a:off x="543" y="35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1760" name="Oval 70"/>
            <p:cNvSpPr>
              <a:spLocks noChangeArrowheads="1"/>
            </p:cNvSpPr>
            <p:nvPr/>
          </p:nvSpPr>
          <p:spPr bwMode="auto">
            <a:xfrm>
              <a:off x="985" y="35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31761" name="Oval 71"/>
            <p:cNvSpPr>
              <a:spLocks noChangeArrowheads="1"/>
            </p:cNvSpPr>
            <p:nvPr/>
          </p:nvSpPr>
          <p:spPr bwMode="auto">
            <a:xfrm>
              <a:off x="1081" y="30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31762" name="Oval 72"/>
            <p:cNvSpPr>
              <a:spLocks noChangeArrowheads="1"/>
            </p:cNvSpPr>
            <p:nvPr/>
          </p:nvSpPr>
          <p:spPr bwMode="auto">
            <a:xfrm>
              <a:off x="1369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31763" name="Oval 73"/>
            <p:cNvSpPr>
              <a:spLocks noChangeArrowheads="1"/>
            </p:cNvSpPr>
            <p:nvPr/>
          </p:nvSpPr>
          <p:spPr bwMode="auto">
            <a:xfrm>
              <a:off x="1225" y="35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1764" name="Oval 74"/>
            <p:cNvSpPr>
              <a:spLocks noChangeArrowheads="1"/>
            </p:cNvSpPr>
            <p:nvPr/>
          </p:nvSpPr>
          <p:spPr bwMode="auto">
            <a:xfrm>
              <a:off x="1537" y="258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31765" name="Oval 75"/>
            <p:cNvSpPr>
              <a:spLocks noChangeArrowheads="1"/>
            </p:cNvSpPr>
            <p:nvPr/>
          </p:nvSpPr>
          <p:spPr bwMode="auto">
            <a:xfrm>
              <a:off x="1943" y="30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31766" name="Oval 76"/>
            <p:cNvSpPr>
              <a:spLocks noChangeArrowheads="1"/>
            </p:cNvSpPr>
            <p:nvPr/>
          </p:nvSpPr>
          <p:spPr bwMode="auto">
            <a:xfrm>
              <a:off x="1619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31767" name="Oval 77"/>
            <p:cNvSpPr>
              <a:spLocks noChangeArrowheads="1"/>
            </p:cNvSpPr>
            <p:nvPr/>
          </p:nvSpPr>
          <p:spPr bwMode="auto">
            <a:xfrm>
              <a:off x="2195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31768" name="Text Box 78"/>
            <p:cNvSpPr txBox="1">
              <a:spLocks noChangeArrowheads="1"/>
            </p:cNvSpPr>
            <p:nvPr/>
          </p:nvSpPr>
          <p:spPr bwMode="auto">
            <a:xfrm>
              <a:off x="816" y="3120"/>
              <a:ext cx="1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Monotype Corsiva" pitchFamily="66" charset="0"/>
                </a:rPr>
                <a:t>i</a:t>
              </a:r>
            </a:p>
          </p:txBody>
        </p:sp>
        <p:sp>
          <p:nvSpPr>
            <p:cNvPr id="31769" name="Freeform 79"/>
            <p:cNvSpPr>
              <a:spLocks/>
            </p:cNvSpPr>
            <p:nvPr/>
          </p:nvSpPr>
          <p:spPr bwMode="auto">
            <a:xfrm>
              <a:off x="816" y="3072"/>
              <a:ext cx="240" cy="192"/>
            </a:xfrm>
            <a:custGeom>
              <a:avLst/>
              <a:gdLst>
                <a:gd name="T0" fmla="*/ 0 w 240"/>
                <a:gd name="T1" fmla="*/ 192 h 192"/>
                <a:gd name="T2" fmla="*/ 48 w 240"/>
                <a:gd name="T3" fmla="*/ 48 h 192"/>
                <a:gd name="T4" fmla="*/ 240 w 240"/>
                <a:gd name="T5" fmla="*/ 0 h 192"/>
                <a:gd name="T6" fmla="*/ 0 60000 65536"/>
                <a:gd name="T7" fmla="*/ 0 60000 65536"/>
                <a:gd name="T8" fmla="*/ 0 60000 65536"/>
                <a:gd name="T9" fmla="*/ 0 w 240"/>
                <a:gd name="T10" fmla="*/ 0 h 192"/>
                <a:gd name="T11" fmla="*/ 240 w 240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92">
                  <a:moveTo>
                    <a:pt x="0" y="192"/>
                  </a:moveTo>
                  <a:cubicBezTo>
                    <a:pt x="4" y="136"/>
                    <a:pt x="8" y="80"/>
                    <a:pt x="48" y="48"/>
                  </a:cubicBezTo>
                  <a:cubicBezTo>
                    <a:pt x="88" y="16"/>
                    <a:pt x="164" y="8"/>
                    <a:pt x="240" y="0"/>
                  </a:cubicBezTo>
                </a:path>
              </a:pathLst>
            </a:custGeom>
            <a:noFill/>
            <a:ln w="9525">
              <a:solidFill>
                <a:srgbClr val="DD011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CBFC043-9EE0-41FA-B070-AD3BF748FC8C}" type="slidenum">
              <a:rPr lang="en-US"/>
              <a:pPr/>
              <a:t>29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HEAP-INCREASE-KEY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425575"/>
            <a:ext cx="8259762" cy="472281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mtClean="0">
                <a:solidFill>
                  <a:srgbClr val="DD0111"/>
                </a:solidFill>
                <a:latin typeface="Monotype Corsiva" pitchFamily="66" charset="0"/>
              </a:rPr>
              <a:t>Alg:</a:t>
            </a:r>
            <a:r>
              <a:rPr lang="en-US" smtClean="0"/>
              <a:t> HEAP-INCREASE-KEY</a:t>
            </a:r>
            <a:r>
              <a:rPr lang="en-US" smtClean="0">
                <a:latin typeface="Comic Sans MS" pitchFamily="66" charset="0"/>
              </a:rPr>
              <a:t>(A, i, key)</a:t>
            </a:r>
          </a:p>
          <a:p>
            <a:pPr marL="533400" indent="-533400" eaLnBrk="1" hangingPunct="1">
              <a:buFontTx/>
              <a:buNone/>
            </a:pPr>
            <a:endParaRPr lang="en-US" sz="2400" smtClean="0">
              <a:latin typeface="Comic Sans MS" pitchFamily="66" charset="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/>
              <a:t> </a:t>
            </a:r>
            <a:r>
              <a:rPr lang="en-US" sz="2400" b="1" smtClean="0"/>
              <a:t>if </a:t>
            </a:r>
            <a:r>
              <a:rPr lang="en-US" sz="2400" smtClean="0">
                <a:latin typeface="Comic Sans MS" pitchFamily="66" charset="0"/>
              </a:rPr>
              <a:t>key &lt; A[i]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/>
              <a:t>    </a:t>
            </a:r>
            <a:r>
              <a:rPr lang="en-US" sz="2400" b="1" smtClean="0"/>
              <a:t>then error </a:t>
            </a:r>
            <a:r>
              <a:rPr lang="en-US" sz="2400" smtClean="0"/>
              <a:t>“new key is smaller than current key”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/>
              <a:t> </a:t>
            </a:r>
            <a:r>
              <a:rPr lang="en-US" sz="2400" smtClean="0">
                <a:latin typeface="Comic Sans MS" pitchFamily="66" charset="0"/>
              </a:rPr>
              <a:t>A[i] ← key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/>
              <a:t> </a:t>
            </a:r>
            <a:r>
              <a:rPr lang="en-US" sz="2400" b="1" smtClean="0"/>
              <a:t>while </a:t>
            </a:r>
            <a:r>
              <a:rPr lang="en-US" sz="2400" smtClean="0">
                <a:latin typeface="Comic Sans MS" pitchFamily="66" charset="0"/>
              </a:rPr>
              <a:t>i &gt; 1</a:t>
            </a:r>
            <a:r>
              <a:rPr lang="en-US" sz="2400" smtClean="0"/>
              <a:t> and </a:t>
            </a:r>
            <a:r>
              <a:rPr lang="en-US" sz="2400" smtClean="0">
                <a:latin typeface="Comic Sans MS" pitchFamily="66" charset="0"/>
              </a:rPr>
              <a:t>A[PARENT(i)] &lt; A[i]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/>
              <a:t>     </a:t>
            </a:r>
            <a:r>
              <a:rPr lang="en-US" sz="2400" b="1" smtClean="0"/>
              <a:t>do </a:t>
            </a:r>
            <a:r>
              <a:rPr lang="en-US" sz="2400" smtClean="0"/>
              <a:t>exchange </a:t>
            </a:r>
            <a:r>
              <a:rPr lang="en-US" sz="2400" smtClean="0">
                <a:latin typeface="Comic Sans MS" pitchFamily="66" charset="0"/>
              </a:rPr>
              <a:t>A[i] ↔ A[PARENT(i)]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/>
              <a:t>          </a:t>
            </a:r>
            <a:r>
              <a:rPr lang="en-US" sz="2400" smtClean="0">
                <a:latin typeface="Monotype Corsiva" pitchFamily="66" charset="0"/>
              </a:rPr>
              <a:t> </a:t>
            </a:r>
            <a:r>
              <a:rPr lang="en-US" sz="2400" smtClean="0">
                <a:latin typeface="Comic Sans MS" pitchFamily="66" charset="0"/>
              </a:rPr>
              <a:t>i ← PARENT(i)</a:t>
            </a:r>
          </a:p>
          <a:p>
            <a:pPr marL="533400" indent="-533400" eaLnBrk="1" hangingPunct="1"/>
            <a:endParaRPr lang="en-US" sz="2400" smtClean="0"/>
          </a:p>
          <a:p>
            <a:pPr marL="533400" indent="-533400" eaLnBrk="1" hangingPunct="1"/>
            <a:r>
              <a:rPr lang="en-US" sz="2400" smtClean="0"/>
              <a:t>Running time: </a:t>
            </a:r>
            <a:r>
              <a:rPr lang="en-US" sz="2400" smtClean="0">
                <a:latin typeface="Comic Sans MS" pitchFamily="66" charset="0"/>
              </a:rPr>
              <a:t>O(lgn)</a:t>
            </a:r>
          </a:p>
        </p:txBody>
      </p:sp>
      <p:grpSp>
        <p:nvGrpSpPr>
          <p:cNvPr id="32773" name="Group 4"/>
          <p:cNvGrpSpPr>
            <a:grpSpLocks/>
          </p:cNvGrpSpPr>
          <p:nvPr/>
        </p:nvGrpSpPr>
        <p:grpSpPr bwMode="auto">
          <a:xfrm>
            <a:off x="5875338" y="3760788"/>
            <a:ext cx="2943225" cy="1844675"/>
            <a:chOff x="328" y="1879"/>
            <a:chExt cx="1854" cy="1162"/>
          </a:xfrm>
        </p:grpSpPr>
        <p:sp>
          <p:nvSpPr>
            <p:cNvPr id="32775" name="Line 5"/>
            <p:cNvSpPr>
              <a:spLocks noChangeAspect="1" noChangeShapeType="1"/>
            </p:cNvSpPr>
            <p:nvPr/>
          </p:nvSpPr>
          <p:spPr bwMode="auto">
            <a:xfrm flipV="1">
              <a:off x="1042" y="2691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6" name="Line 6"/>
            <p:cNvSpPr>
              <a:spLocks noChangeAspect="1" noChangeShapeType="1"/>
            </p:cNvSpPr>
            <p:nvPr/>
          </p:nvSpPr>
          <p:spPr bwMode="auto">
            <a:xfrm flipV="1">
              <a:off x="1509" y="240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Line 7"/>
            <p:cNvSpPr>
              <a:spLocks noChangeAspect="1" noChangeShapeType="1"/>
            </p:cNvSpPr>
            <p:nvPr/>
          </p:nvSpPr>
          <p:spPr bwMode="auto">
            <a:xfrm rot="16200000" flipV="1">
              <a:off x="608" y="264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Line 8"/>
            <p:cNvSpPr>
              <a:spLocks noChangeAspect="1" noChangeShapeType="1"/>
            </p:cNvSpPr>
            <p:nvPr/>
          </p:nvSpPr>
          <p:spPr bwMode="auto">
            <a:xfrm rot="16200000" flipV="1">
              <a:off x="949" y="239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9"/>
            <p:cNvSpPr>
              <a:spLocks noChangeAspect="1" noChangeShapeType="1"/>
            </p:cNvSpPr>
            <p:nvPr/>
          </p:nvSpPr>
          <p:spPr bwMode="auto">
            <a:xfrm rot="16200000" flipV="1">
              <a:off x="1345" y="1947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10"/>
            <p:cNvSpPr>
              <a:spLocks noChangeShapeType="1"/>
            </p:cNvSpPr>
            <p:nvPr/>
          </p:nvSpPr>
          <p:spPr bwMode="auto">
            <a:xfrm flipV="1">
              <a:off x="434" y="1975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Oval 11"/>
            <p:cNvSpPr>
              <a:spLocks noChangeArrowheads="1"/>
            </p:cNvSpPr>
            <p:nvPr/>
          </p:nvSpPr>
          <p:spPr bwMode="auto">
            <a:xfrm>
              <a:off x="578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32782" name="Oval 12"/>
            <p:cNvSpPr>
              <a:spLocks noChangeArrowheads="1"/>
            </p:cNvSpPr>
            <p:nvPr/>
          </p:nvSpPr>
          <p:spPr bwMode="auto">
            <a:xfrm>
              <a:off x="328" y="283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2783" name="Oval 13"/>
            <p:cNvSpPr>
              <a:spLocks noChangeArrowheads="1"/>
            </p:cNvSpPr>
            <p:nvPr/>
          </p:nvSpPr>
          <p:spPr bwMode="auto">
            <a:xfrm>
              <a:off x="770" y="2839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32784" name="Oval 14"/>
            <p:cNvSpPr>
              <a:spLocks noChangeArrowheads="1"/>
            </p:cNvSpPr>
            <p:nvPr/>
          </p:nvSpPr>
          <p:spPr bwMode="auto">
            <a:xfrm>
              <a:off x="866" y="231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32785" name="Oval 15"/>
            <p:cNvSpPr>
              <a:spLocks noChangeArrowheads="1"/>
            </p:cNvSpPr>
            <p:nvPr/>
          </p:nvSpPr>
          <p:spPr bwMode="auto">
            <a:xfrm>
              <a:off x="1154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32786" name="Oval 16"/>
            <p:cNvSpPr>
              <a:spLocks noChangeArrowheads="1"/>
            </p:cNvSpPr>
            <p:nvPr/>
          </p:nvSpPr>
          <p:spPr bwMode="auto">
            <a:xfrm>
              <a:off x="1010" y="283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2787" name="Oval 17"/>
            <p:cNvSpPr>
              <a:spLocks noChangeArrowheads="1"/>
            </p:cNvSpPr>
            <p:nvPr/>
          </p:nvSpPr>
          <p:spPr bwMode="auto">
            <a:xfrm>
              <a:off x="1322" y="187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32788" name="Oval 18"/>
            <p:cNvSpPr>
              <a:spLocks noChangeArrowheads="1"/>
            </p:cNvSpPr>
            <p:nvPr/>
          </p:nvSpPr>
          <p:spPr bwMode="auto">
            <a:xfrm>
              <a:off x="1728" y="231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32789" name="Oval 19"/>
            <p:cNvSpPr>
              <a:spLocks noChangeArrowheads="1"/>
            </p:cNvSpPr>
            <p:nvPr/>
          </p:nvSpPr>
          <p:spPr bwMode="auto">
            <a:xfrm>
              <a:off x="1404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32790" name="Oval 20"/>
            <p:cNvSpPr>
              <a:spLocks noChangeArrowheads="1"/>
            </p:cNvSpPr>
            <p:nvPr/>
          </p:nvSpPr>
          <p:spPr bwMode="auto">
            <a:xfrm>
              <a:off x="1980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32791" name="Text Box 21"/>
            <p:cNvSpPr txBox="1">
              <a:spLocks noChangeArrowheads="1"/>
            </p:cNvSpPr>
            <p:nvPr/>
          </p:nvSpPr>
          <p:spPr bwMode="auto">
            <a:xfrm>
              <a:off x="794" y="2655"/>
              <a:ext cx="1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Monotype Corsiva" pitchFamily="66" charset="0"/>
                </a:rPr>
                <a:t>i</a:t>
              </a:r>
            </a:p>
          </p:txBody>
        </p:sp>
      </p:grpSp>
      <p:sp>
        <p:nvSpPr>
          <p:cNvPr id="32774" name="Text Box 22"/>
          <p:cNvSpPr txBox="1">
            <a:spLocks noChangeArrowheads="1"/>
          </p:cNvSpPr>
          <p:nvPr/>
        </p:nvSpPr>
        <p:spPr bwMode="auto">
          <a:xfrm>
            <a:off x="6573838" y="5686425"/>
            <a:ext cx="162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DD0111"/>
                </a:solidFill>
                <a:latin typeface="Comic Sans MS" pitchFamily="66" charset="0"/>
              </a:rPr>
              <a:t>Key [i]</a:t>
            </a:r>
            <a:r>
              <a:rPr lang="en-US" sz="2000">
                <a:solidFill>
                  <a:srgbClr val="DD0111"/>
                </a:solidFill>
              </a:rPr>
              <a:t> </a:t>
            </a:r>
            <a:r>
              <a:rPr lang="en-US" sz="2000">
                <a:solidFill>
                  <a:srgbClr val="DD0111"/>
                </a:solidFill>
                <a:cs typeface="Arial" charset="0"/>
              </a:rPr>
              <a:t>←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B9C787-5D41-47D5-B995-4CFF0A52D707}" type="slidenum">
              <a:rPr lang="en-US"/>
              <a:pPr/>
              <a:t>3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Useful Properties</a:t>
            </a:r>
          </a:p>
        </p:txBody>
      </p:sp>
      <p:sp>
        <p:nvSpPr>
          <p:cNvPr id="1029" name="Line 4"/>
          <p:cNvSpPr>
            <a:spLocks noChangeAspect="1" noChangeShapeType="1"/>
          </p:cNvSpPr>
          <p:nvPr/>
        </p:nvSpPr>
        <p:spPr bwMode="auto">
          <a:xfrm flipV="1">
            <a:off x="4722813" y="4791075"/>
            <a:ext cx="511175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" name="Line 5"/>
          <p:cNvSpPr>
            <a:spLocks noChangeAspect="1" noChangeShapeType="1"/>
          </p:cNvSpPr>
          <p:nvPr/>
        </p:nvSpPr>
        <p:spPr bwMode="auto">
          <a:xfrm rot="16200000" flipV="1">
            <a:off x="3291681" y="5180807"/>
            <a:ext cx="511175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Line 6"/>
          <p:cNvSpPr>
            <a:spLocks noChangeAspect="1" noChangeShapeType="1"/>
          </p:cNvSpPr>
          <p:nvPr/>
        </p:nvSpPr>
        <p:spPr bwMode="auto">
          <a:xfrm rot="16200000" flipV="1">
            <a:off x="3833019" y="4783931"/>
            <a:ext cx="511175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7"/>
          <p:cNvSpPr>
            <a:spLocks noChangeAspect="1" noChangeShapeType="1"/>
          </p:cNvSpPr>
          <p:nvPr/>
        </p:nvSpPr>
        <p:spPr bwMode="auto">
          <a:xfrm rot="16200000" flipV="1">
            <a:off x="4462462" y="4065588"/>
            <a:ext cx="1279525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V="1">
            <a:off x="3016250" y="4110038"/>
            <a:ext cx="1600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Oval 9"/>
          <p:cNvSpPr>
            <a:spLocks noChangeArrowheads="1"/>
          </p:cNvSpPr>
          <p:nvPr/>
        </p:nvSpPr>
        <p:spPr bwMode="auto">
          <a:xfrm>
            <a:off x="3244850" y="508476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35" name="Oval 10"/>
          <p:cNvSpPr>
            <a:spLocks noChangeArrowheads="1"/>
          </p:cNvSpPr>
          <p:nvPr/>
        </p:nvSpPr>
        <p:spPr bwMode="auto">
          <a:xfrm>
            <a:off x="2847975" y="548163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1036" name="Oval 11"/>
          <p:cNvSpPr>
            <a:spLocks noChangeArrowheads="1"/>
          </p:cNvSpPr>
          <p:nvPr/>
        </p:nvSpPr>
        <p:spPr bwMode="auto">
          <a:xfrm>
            <a:off x="3549650" y="548163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37" name="Oval 12"/>
          <p:cNvSpPr>
            <a:spLocks noChangeArrowheads="1"/>
          </p:cNvSpPr>
          <p:nvPr/>
        </p:nvSpPr>
        <p:spPr bwMode="auto">
          <a:xfrm>
            <a:off x="3702050" y="464343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038" name="Oval 13"/>
          <p:cNvSpPr>
            <a:spLocks noChangeArrowheads="1"/>
          </p:cNvSpPr>
          <p:nvPr/>
        </p:nvSpPr>
        <p:spPr bwMode="auto">
          <a:xfrm>
            <a:off x="4159250" y="508476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1039" name="Oval 14"/>
          <p:cNvSpPr>
            <a:spLocks noChangeArrowheads="1"/>
          </p:cNvSpPr>
          <p:nvPr/>
        </p:nvSpPr>
        <p:spPr bwMode="auto">
          <a:xfrm>
            <a:off x="4425950" y="395763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040" name="Oval 15"/>
          <p:cNvSpPr>
            <a:spLocks noChangeArrowheads="1"/>
          </p:cNvSpPr>
          <p:nvPr/>
        </p:nvSpPr>
        <p:spPr bwMode="auto">
          <a:xfrm>
            <a:off x="5070475" y="464343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41" name="Oval 16"/>
          <p:cNvSpPr>
            <a:spLocks noChangeArrowheads="1"/>
          </p:cNvSpPr>
          <p:nvPr/>
        </p:nvSpPr>
        <p:spPr bwMode="auto">
          <a:xfrm>
            <a:off x="4556125" y="508476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042" name="Oval 17"/>
          <p:cNvSpPr>
            <a:spLocks noChangeArrowheads="1"/>
          </p:cNvSpPr>
          <p:nvPr/>
        </p:nvSpPr>
        <p:spPr bwMode="auto">
          <a:xfrm>
            <a:off x="5470525" y="508476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043" name="Text Box 18"/>
          <p:cNvSpPr txBox="1">
            <a:spLocks noChangeArrowheads="1"/>
          </p:cNvSpPr>
          <p:nvPr/>
        </p:nvSpPr>
        <p:spPr bwMode="auto">
          <a:xfrm>
            <a:off x="5486400" y="3897313"/>
            <a:ext cx="194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Height of root = 3</a:t>
            </a:r>
          </a:p>
        </p:txBody>
      </p:sp>
      <p:sp>
        <p:nvSpPr>
          <p:cNvPr id="1044" name="Line 19"/>
          <p:cNvSpPr>
            <a:spLocks noChangeShapeType="1"/>
          </p:cNvSpPr>
          <p:nvPr/>
        </p:nvSpPr>
        <p:spPr bwMode="auto">
          <a:xfrm flipH="1">
            <a:off x="4876800" y="41259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5" name="Text Box 20"/>
          <p:cNvSpPr txBox="1">
            <a:spLocks noChangeArrowheads="1"/>
          </p:cNvSpPr>
          <p:nvPr/>
        </p:nvSpPr>
        <p:spPr bwMode="auto">
          <a:xfrm>
            <a:off x="533400" y="4978400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Height of (2)= 1</a:t>
            </a:r>
          </a:p>
        </p:txBody>
      </p:sp>
      <p:sp>
        <p:nvSpPr>
          <p:cNvPr id="1046" name="Line 21"/>
          <p:cNvSpPr>
            <a:spLocks noChangeShapeType="1"/>
          </p:cNvSpPr>
          <p:nvPr/>
        </p:nvSpPr>
        <p:spPr bwMode="auto">
          <a:xfrm>
            <a:off x="2514600" y="520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7" name="Text Box 22"/>
          <p:cNvSpPr txBox="1">
            <a:spLocks noChangeArrowheads="1"/>
          </p:cNvSpPr>
          <p:nvPr/>
        </p:nvSpPr>
        <p:spPr bwMode="auto">
          <a:xfrm>
            <a:off x="6542088" y="5056188"/>
            <a:ext cx="177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Level of (10)= 2</a:t>
            </a:r>
          </a:p>
        </p:txBody>
      </p:sp>
      <p:sp>
        <p:nvSpPr>
          <p:cNvPr id="1048" name="Line 23"/>
          <p:cNvSpPr>
            <a:spLocks noChangeShapeType="1"/>
          </p:cNvSpPr>
          <p:nvPr/>
        </p:nvSpPr>
        <p:spPr bwMode="auto">
          <a:xfrm flipH="1">
            <a:off x="5859463" y="52451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049" name="Picture 24"/>
          <p:cNvPicPr>
            <a:picLocks noChangeAspect="1" noChangeArrowheads="1"/>
          </p:cNvPicPr>
          <p:nvPr>
            <p:ph type="body" idx="1"/>
          </p:nvPr>
        </p:nvPicPr>
        <p:blipFill>
          <a:blip r:embed="rId4" cstate="print"/>
          <a:srcRect b="9294"/>
          <a:stretch>
            <a:fillRect/>
          </a:stretch>
        </p:blipFill>
        <p:spPr>
          <a:xfrm>
            <a:off x="439738" y="1663700"/>
            <a:ext cx="8229600" cy="1611313"/>
          </a:xfrm>
          <a:noFill/>
        </p:spPr>
      </p:pic>
      <p:sp>
        <p:nvSpPr>
          <p:cNvPr id="1050" name="Text Box 25"/>
          <p:cNvSpPr txBox="1">
            <a:spLocks noChangeArrowheads="1"/>
          </p:cNvSpPr>
          <p:nvPr/>
        </p:nvSpPr>
        <p:spPr bwMode="auto">
          <a:xfrm>
            <a:off x="3241675" y="2301875"/>
            <a:ext cx="677863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height</a:t>
            </a:r>
          </a:p>
        </p:txBody>
      </p:sp>
      <p:sp>
        <p:nvSpPr>
          <p:cNvPr id="1051" name="Text Box 26"/>
          <p:cNvSpPr txBox="1">
            <a:spLocks noChangeArrowheads="1"/>
          </p:cNvSpPr>
          <p:nvPr/>
        </p:nvSpPr>
        <p:spPr bwMode="auto">
          <a:xfrm>
            <a:off x="4630738" y="2819400"/>
            <a:ext cx="677862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height</a:t>
            </a:r>
          </a:p>
        </p:txBody>
      </p:sp>
      <p:graphicFrame>
        <p:nvGraphicFramePr>
          <p:cNvPr id="1026" name="Object 27"/>
          <p:cNvGraphicFramePr>
            <a:graphicFrameLocks noChangeAspect="1"/>
          </p:cNvGraphicFramePr>
          <p:nvPr/>
        </p:nvGraphicFramePr>
        <p:xfrm>
          <a:off x="714375" y="3578225"/>
          <a:ext cx="3430588" cy="869950"/>
        </p:xfrm>
        <a:graphic>
          <a:graphicData uri="http://schemas.openxmlformats.org/presentationml/2006/ole">
            <p:oleObj spid="_x0000_s1026" name="Equation" r:id="rId5" imgW="1752480" imgH="444240" progId="Equation.DSMT4">
              <p:embed/>
            </p:oleObj>
          </a:graphicData>
        </a:graphic>
      </p:graphicFrame>
      <p:sp>
        <p:nvSpPr>
          <p:cNvPr id="1052" name="AutoShape 28"/>
          <p:cNvSpPr>
            <a:spLocks noChangeArrowheads="1"/>
          </p:cNvSpPr>
          <p:nvPr/>
        </p:nvSpPr>
        <p:spPr bwMode="auto">
          <a:xfrm>
            <a:off x="314325" y="2336800"/>
            <a:ext cx="554038" cy="1246188"/>
          </a:xfrm>
          <a:prstGeom prst="curvedRightArrow">
            <a:avLst>
              <a:gd name="adj1" fmla="val 44986"/>
              <a:gd name="adj2" fmla="val 8997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Text Box 30"/>
          <p:cNvSpPr txBox="1">
            <a:spLocks noChangeArrowheads="1"/>
          </p:cNvSpPr>
          <p:nvPr/>
        </p:nvSpPr>
        <p:spPr bwMode="auto">
          <a:xfrm>
            <a:off x="5561013" y="3195638"/>
            <a:ext cx="269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(see Ex 6.1-2, page 129)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E9434D6-5B3A-495A-BE82-7359D119720D}" type="slidenum">
              <a:rPr lang="en-US"/>
              <a:pPr/>
              <a:t>30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162800" y="2871788"/>
            <a:ext cx="566738" cy="633412"/>
            <a:chOff x="4512" y="2352"/>
            <a:chExt cx="357" cy="399"/>
          </a:xfrm>
        </p:grpSpPr>
        <p:sp>
          <p:nvSpPr>
            <p:cNvPr id="33833" name="Line 3"/>
            <p:cNvSpPr>
              <a:spLocks noChangeAspect="1" noChangeShapeType="1"/>
            </p:cNvSpPr>
            <p:nvPr/>
          </p:nvSpPr>
          <p:spPr bwMode="auto">
            <a:xfrm rot="16200000" flipV="1">
              <a:off x="4505" y="235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Oval 4"/>
            <p:cNvSpPr>
              <a:spLocks noChangeArrowheads="1"/>
            </p:cNvSpPr>
            <p:nvPr/>
          </p:nvSpPr>
          <p:spPr bwMode="auto">
            <a:xfrm>
              <a:off x="4667" y="2549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  <a:r>
                <a:rPr lang="en-US">
                  <a:sym typeface="Symbol" pitchFamily="18" charset="2"/>
                </a:rPr>
                <a:t></a:t>
              </a:r>
            </a:p>
          </p:txBody>
        </p:sp>
      </p:grpSp>
      <p:sp>
        <p:nvSpPr>
          <p:cNvPr id="3379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MAX-HEAP-INSERT</a:t>
            </a:r>
          </a:p>
        </p:txBody>
      </p:sp>
      <p:sp>
        <p:nvSpPr>
          <p:cNvPr id="4761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5592762" cy="53387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Goal: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Inserts a new element into a max-heap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Idea: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Expand the max-heap with a new element whose key is -</a:t>
            </a:r>
            <a:r>
              <a:rPr lang="en-US" smtClean="0">
                <a:sym typeface="Symbol" pitchFamily="18" charset="2"/>
              </a:rPr>
              <a:t>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sym typeface="Symbol" pitchFamily="18" charset="2"/>
              </a:rPr>
              <a:t>Calls HEAP-INCREASE-KEY to set the key of the new node to its correct value and maintain the max-heap property</a:t>
            </a:r>
          </a:p>
        </p:txBody>
      </p:sp>
      <p:sp>
        <p:nvSpPr>
          <p:cNvPr id="33798" name="Line 7"/>
          <p:cNvSpPr>
            <a:spLocks noChangeAspect="1" noChangeShapeType="1"/>
          </p:cNvSpPr>
          <p:nvPr/>
        </p:nvSpPr>
        <p:spPr bwMode="auto">
          <a:xfrm flipV="1">
            <a:off x="6924675" y="2941638"/>
            <a:ext cx="411163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Line 8"/>
          <p:cNvSpPr>
            <a:spLocks noChangeAspect="1" noChangeShapeType="1"/>
          </p:cNvSpPr>
          <p:nvPr/>
        </p:nvSpPr>
        <p:spPr bwMode="auto">
          <a:xfrm flipV="1">
            <a:off x="7666038" y="2486025"/>
            <a:ext cx="511175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Line 9"/>
          <p:cNvSpPr>
            <a:spLocks noChangeAspect="1" noChangeShapeType="1"/>
          </p:cNvSpPr>
          <p:nvPr/>
        </p:nvSpPr>
        <p:spPr bwMode="auto">
          <a:xfrm rot="16200000" flipV="1">
            <a:off x="6234906" y="2875757"/>
            <a:ext cx="511175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Line 10"/>
          <p:cNvSpPr>
            <a:spLocks noChangeAspect="1" noChangeShapeType="1"/>
          </p:cNvSpPr>
          <p:nvPr/>
        </p:nvSpPr>
        <p:spPr bwMode="auto">
          <a:xfrm rot="16200000" flipV="1">
            <a:off x="6776244" y="2478881"/>
            <a:ext cx="511175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Line 11"/>
          <p:cNvSpPr>
            <a:spLocks noChangeAspect="1" noChangeShapeType="1"/>
          </p:cNvSpPr>
          <p:nvPr/>
        </p:nvSpPr>
        <p:spPr bwMode="auto">
          <a:xfrm rot="16200000" flipV="1">
            <a:off x="7405687" y="1760538"/>
            <a:ext cx="1279525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Line 12"/>
          <p:cNvSpPr>
            <a:spLocks noChangeShapeType="1"/>
          </p:cNvSpPr>
          <p:nvPr/>
        </p:nvSpPr>
        <p:spPr bwMode="auto">
          <a:xfrm flipV="1">
            <a:off x="5959475" y="1804988"/>
            <a:ext cx="1600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6188075" y="27797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33805" name="Oval 14"/>
          <p:cNvSpPr>
            <a:spLocks noChangeArrowheads="1"/>
          </p:cNvSpPr>
          <p:nvPr/>
        </p:nvSpPr>
        <p:spPr bwMode="auto">
          <a:xfrm>
            <a:off x="5791200" y="31765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3806" name="Oval 15"/>
          <p:cNvSpPr>
            <a:spLocks noChangeArrowheads="1"/>
          </p:cNvSpPr>
          <p:nvPr/>
        </p:nvSpPr>
        <p:spPr bwMode="auto">
          <a:xfrm>
            <a:off x="6492875" y="31765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3807" name="Oval 16"/>
          <p:cNvSpPr>
            <a:spLocks noChangeArrowheads="1"/>
          </p:cNvSpPr>
          <p:nvPr/>
        </p:nvSpPr>
        <p:spPr bwMode="auto">
          <a:xfrm>
            <a:off x="6645275" y="23383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33808" name="Oval 17"/>
          <p:cNvSpPr>
            <a:spLocks noChangeArrowheads="1"/>
          </p:cNvSpPr>
          <p:nvPr/>
        </p:nvSpPr>
        <p:spPr bwMode="auto">
          <a:xfrm>
            <a:off x="7102475" y="27797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33809" name="Oval 18"/>
          <p:cNvSpPr>
            <a:spLocks noChangeArrowheads="1"/>
          </p:cNvSpPr>
          <p:nvPr/>
        </p:nvSpPr>
        <p:spPr bwMode="auto">
          <a:xfrm>
            <a:off x="6873875" y="31765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3810" name="Oval 19"/>
          <p:cNvSpPr>
            <a:spLocks noChangeArrowheads="1"/>
          </p:cNvSpPr>
          <p:nvPr/>
        </p:nvSpPr>
        <p:spPr bwMode="auto">
          <a:xfrm>
            <a:off x="7369175" y="16525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33811" name="Oval 20"/>
          <p:cNvSpPr>
            <a:spLocks noChangeArrowheads="1"/>
          </p:cNvSpPr>
          <p:nvPr/>
        </p:nvSpPr>
        <p:spPr bwMode="auto">
          <a:xfrm>
            <a:off x="8013700" y="23383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33812" name="Oval 21"/>
          <p:cNvSpPr>
            <a:spLocks noChangeArrowheads="1"/>
          </p:cNvSpPr>
          <p:nvPr/>
        </p:nvSpPr>
        <p:spPr bwMode="auto">
          <a:xfrm>
            <a:off x="7499350" y="27797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33813" name="Oval 22"/>
          <p:cNvSpPr>
            <a:spLocks noChangeArrowheads="1"/>
          </p:cNvSpPr>
          <p:nvPr/>
        </p:nvSpPr>
        <p:spPr bwMode="auto">
          <a:xfrm>
            <a:off x="8413750" y="27797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791200" y="3733800"/>
            <a:ext cx="2943225" cy="1852613"/>
            <a:chOff x="3648" y="2352"/>
            <a:chExt cx="1854" cy="1167"/>
          </a:xfrm>
        </p:grpSpPr>
        <p:sp>
          <p:nvSpPr>
            <p:cNvPr id="33815" name="Line 24"/>
            <p:cNvSpPr>
              <a:spLocks noChangeAspect="1" noChangeShapeType="1"/>
            </p:cNvSpPr>
            <p:nvPr/>
          </p:nvSpPr>
          <p:spPr bwMode="auto">
            <a:xfrm rot="16200000" flipV="1">
              <a:off x="4505" y="312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Oval 25"/>
            <p:cNvSpPr>
              <a:spLocks noChangeArrowheads="1"/>
            </p:cNvSpPr>
            <p:nvPr/>
          </p:nvSpPr>
          <p:spPr bwMode="auto">
            <a:xfrm>
              <a:off x="4667" y="3317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  <a:endParaRPr lang="en-US">
                <a:sym typeface="Symbol" pitchFamily="18" charset="2"/>
              </a:endParaRPr>
            </a:p>
          </p:txBody>
        </p:sp>
        <p:sp>
          <p:nvSpPr>
            <p:cNvPr id="33817" name="Line 26"/>
            <p:cNvSpPr>
              <a:spLocks noChangeAspect="1" noChangeShapeType="1"/>
            </p:cNvSpPr>
            <p:nvPr/>
          </p:nvSpPr>
          <p:spPr bwMode="auto">
            <a:xfrm flipV="1">
              <a:off x="4362" y="3164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Line 27"/>
            <p:cNvSpPr>
              <a:spLocks noChangeAspect="1" noChangeShapeType="1"/>
            </p:cNvSpPr>
            <p:nvPr/>
          </p:nvSpPr>
          <p:spPr bwMode="auto">
            <a:xfrm flipV="1">
              <a:off x="4829" y="287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9" name="Line 28"/>
            <p:cNvSpPr>
              <a:spLocks noChangeAspect="1" noChangeShapeType="1"/>
            </p:cNvSpPr>
            <p:nvPr/>
          </p:nvSpPr>
          <p:spPr bwMode="auto">
            <a:xfrm rot="16200000" flipV="1">
              <a:off x="3928" y="312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0" name="Line 29"/>
            <p:cNvSpPr>
              <a:spLocks noChangeAspect="1" noChangeShapeType="1"/>
            </p:cNvSpPr>
            <p:nvPr/>
          </p:nvSpPr>
          <p:spPr bwMode="auto">
            <a:xfrm rot="16200000" flipV="1">
              <a:off x="4269" y="287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Line 30"/>
            <p:cNvSpPr>
              <a:spLocks noChangeAspect="1" noChangeShapeType="1"/>
            </p:cNvSpPr>
            <p:nvPr/>
          </p:nvSpPr>
          <p:spPr bwMode="auto">
            <a:xfrm rot="16200000" flipV="1">
              <a:off x="4665" y="2420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Line 31"/>
            <p:cNvSpPr>
              <a:spLocks noChangeShapeType="1"/>
            </p:cNvSpPr>
            <p:nvPr/>
          </p:nvSpPr>
          <p:spPr bwMode="auto">
            <a:xfrm flipV="1">
              <a:off x="3754" y="2448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Oval 32"/>
            <p:cNvSpPr>
              <a:spLocks noChangeArrowheads="1"/>
            </p:cNvSpPr>
            <p:nvPr/>
          </p:nvSpPr>
          <p:spPr bwMode="auto">
            <a:xfrm>
              <a:off x="3898" y="306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33824" name="Oval 33"/>
            <p:cNvSpPr>
              <a:spLocks noChangeArrowheads="1"/>
            </p:cNvSpPr>
            <p:nvPr/>
          </p:nvSpPr>
          <p:spPr bwMode="auto">
            <a:xfrm>
              <a:off x="3648" y="331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3825" name="Oval 34"/>
            <p:cNvSpPr>
              <a:spLocks noChangeArrowheads="1"/>
            </p:cNvSpPr>
            <p:nvPr/>
          </p:nvSpPr>
          <p:spPr bwMode="auto">
            <a:xfrm>
              <a:off x="4090" y="331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33826" name="Oval 35"/>
            <p:cNvSpPr>
              <a:spLocks noChangeArrowheads="1"/>
            </p:cNvSpPr>
            <p:nvPr/>
          </p:nvSpPr>
          <p:spPr bwMode="auto">
            <a:xfrm>
              <a:off x="4186" y="278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33827" name="Oval 36"/>
            <p:cNvSpPr>
              <a:spLocks noChangeArrowheads="1"/>
            </p:cNvSpPr>
            <p:nvPr/>
          </p:nvSpPr>
          <p:spPr bwMode="auto">
            <a:xfrm>
              <a:off x="4474" y="306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33828" name="Oval 37"/>
            <p:cNvSpPr>
              <a:spLocks noChangeArrowheads="1"/>
            </p:cNvSpPr>
            <p:nvPr/>
          </p:nvSpPr>
          <p:spPr bwMode="auto">
            <a:xfrm>
              <a:off x="4330" y="331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3829" name="Oval 38"/>
            <p:cNvSpPr>
              <a:spLocks noChangeArrowheads="1"/>
            </p:cNvSpPr>
            <p:nvPr/>
          </p:nvSpPr>
          <p:spPr bwMode="auto">
            <a:xfrm>
              <a:off x="4642" y="235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33830" name="Oval 39"/>
            <p:cNvSpPr>
              <a:spLocks noChangeArrowheads="1"/>
            </p:cNvSpPr>
            <p:nvPr/>
          </p:nvSpPr>
          <p:spPr bwMode="auto">
            <a:xfrm>
              <a:off x="5048" y="278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33831" name="Oval 40"/>
            <p:cNvSpPr>
              <a:spLocks noChangeArrowheads="1"/>
            </p:cNvSpPr>
            <p:nvPr/>
          </p:nvSpPr>
          <p:spPr bwMode="auto">
            <a:xfrm>
              <a:off x="4724" y="306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33832" name="Oval 41"/>
            <p:cNvSpPr>
              <a:spLocks noChangeArrowheads="1"/>
            </p:cNvSpPr>
            <p:nvPr/>
          </p:nvSpPr>
          <p:spPr bwMode="auto">
            <a:xfrm>
              <a:off x="5300" y="306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6B07EF-606F-4B5C-9C1D-F6C31D078B84}" type="slidenum">
              <a:rPr lang="en-US"/>
              <a:pPr/>
              <a:t>31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</a:t>
            </a:r>
            <a:r>
              <a:rPr lang="en-US" sz="2800" smtClean="0"/>
              <a:t>MAX-HEAP-INSERT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35125" y="3106738"/>
            <a:ext cx="566738" cy="633412"/>
            <a:chOff x="4512" y="2352"/>
            <a:chExt cx="357" cy="399"/>
          </a:xfrm>
        </p:grpSpPr>
        <p:sp>
          <p:nvSpPr>
            <p:cNvPr id="34899" name="Line 4"/>
            <p:cNvSpPr>
              <a:spLocks noChangeAspect="1" noChangeShapeType="1"/>
            </p:cNvSpPr>
            <p:nvPr/>
          </p:nvSpPr>
          <p:spPr bwMode="auto">
            <a:xfrm rot="16200000" flipV="1">
              <a:off x="4505" y="235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0" name="Oval 5"/>
            <p:cNvSpPr>
              <a:spLocks noChangeArrowheads="1"/>
            </p:cNvSpPr>
            <p:nvPr/>
          </p:nvSpPr>
          <p:spPr bwMode="auto">
            <a:xfrm>
              <a:off x="4667" y="2549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  <a:r>
                <a:rPr lang="en-US">
                  <a:sym typeface="Symbol" pitchFamily="18" charset="2"/>
                </a:rPr>
                <a:t></a:t>
              </a:r>
            </a:p>
          </p:txBody>
        </p:sp>
      </p:grpSp>
      <p:grpSp>
        <p:nvGrpSpPr>
          <p:cNvPr id="34821" name="Group 6"/>
          <p:cNvGrpSpPr>
            <a:grpSpLocks/>
          </p:cNvGrpSpPr>
          <p:nvPr/>
        </p:nvGrpSpPr>
        <p:grpSpPr bwMode="auto">
          <a:xfrm>
            <a:off x="263525" y="1179513"/>
            <a:ext cx="3017838" cy="2552700"/>
            <a:chOff x="166" y="743"/>
            <a:chExt cx="1901" cy="1608"/>
          </a:xfrm>
        </p:grpSpPr>
        <p:sp>
          <p:nvSpPr>
            <p:cNvPr id="34882" name="Line 7"/>
            <p:cNvSpPr>
              <a:spLocks noChangeAspect="1" noChangeShapeType="1"/>
            </p:cNvSpPr>
            <p:nvPr/>
          </p:nvSpPr>
          <p:spPr bwMode="auto">
            <a:xfrm flipV="1">
              <a:off x="880" y="2001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3" name="Line 8"/>
            <p:cNvSpPr>
              <a:spLocks noChangeAspect="1" noChangeShapeType="1"/>
            </p:cNvSpPr>
            <p:nvPr/>
          </p:nvSpPr>
          <p:spPr bwMode="auto">
            <a:xfrm flipV="1">
              <a:off x="1347" y="171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Line 9"/>
            <p:cNvSpPr>
              <a:spLocks noChangeAspect="1" noChangeShapeType="1"/>
            </p:cNvSpPr>
            <p:nvPr/>
          </p:nvSpPr>
          <p:spPr bwMode="auto">
            <a:xfrm rot="16200000" flipV="1">
              <a:off x="446" y="195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5" name="Line 10"/>
            <p:cNvSpPr>
              <a:spLocks noChangeAspect="1" noChangeShapeType="1"/>
            </p:cNvSpPr>
            <p:nvPr/>
          </p:nvSpPr>
          <p:spPr bwMode="auto">
            <a:xfrm rot="16200000" flipV="1">
              <a:off x="787" y="170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6" name="Line 11"/>
            <p:cNvSpPr>
              <a:spLocks noChangeAspect="1" noChangeShapeType="1"/>
            </p:cNvSpPr>
            <p:nvPr/>
          </p:nvSpPr>
          <p:spPr bwMode="auto">
            <a:xfrm rot="16200000" flipV="1">
              <a:off x="1183" y="1257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7" name="Line 12"/>
            <p:cNvSpPr>
              <a:spLocks noChangeShapeType="1"/>
            </p:cNvSpPr>
            <p:nvPr/>
          </p:nvSpPr>
          <p:spPr bwMode="auto">
            <a:xfrm flipV="1">
              <a:off x="272" y="1285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Oval 13"/>
            <p:cNvSpPr>
              <a:spLocks noChangeArrowheads="1"/>
            </p:cNvSpPr>
            <p:nvPr/>
          </p:nvSpPr>
          <p:spPr bwMode="auto">
            <a:xfrm>
              <a:off x="416" y="189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34889" name="Oval 14"/>
            <p:cNvSpPr>
              <a:spLocks noChangeArrowheads="1"/>
            </p:cNvSpPr>
            <p:nvPr/>
          </p:nvSpPr>
          <p:spPr bwMode="auto">
            <a:xfrm>
              <a:off x="166" y="214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4890" name="Oval 15"/>
            <p:cNvSpPr>
              <a:spLocks noChangeArrowheads="1"/>
            </p:cNvSpPr>
            <p:nvPr/>
          </p:nvSpPr>
          <p:spPr bwMode="auto">
            <a:xfrm>
              <a:off x="608" y="214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34891" name="Oval 16"/>
            <p:cNvSpPr>
              <a:spLocks noChangeArrowheads="1"/>
            </p:cNvSpPr>
            <p:nvPr/>
          </p:nvSpPr>
          <p:spPr bwMode="auto">
            <a:xfrm>
              <a:off x="704" y="162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34892" name="Oval 17"/>
            <p:cNvSpPr>
              <a:spLocks noChangeArrowheads="1"/>
            </p:cNvSpPr>
            <p:nvPr/>
          </p:nvSpPr>
          <p:spPr bwMode="auto">
            <a:xfrm>
              <a:off x="992" y="189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34893" name="Oval 18"/>
            <p:cNvSpPr>
              <a:spLocks noChangeArrowheads="1"/>
            </p:cNvSpPr>
            <p:nvPr/>
          </p:nvSpPr>
          <p:spPr bwMode="auto">
            <a:xfrm>
              <a:off x="848" y="214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4894" name="Oval 19"/>
            <p:cNvSpPr>
              <a:spLocks noChangeArrowheads="1"/>
            </p:cNvSpPr>
            <p:nvPr/>
          </p:nvSpPr>
          <p:spPr bwMode="auto">
            <a:xfrm>
              <a:off x="1160" y="11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34895" name="Oval 20"/>
            <p:cNvSpPr>
              <a:spLocks noChangeArrowheads="1"/>
            </p:cNvSpPr>
            <p:nvPr/>
          </p:nvSpPr>
          <p:spPr bwMode="auto">
            <a:xfrm>
              <a:off x="1566" y="162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34896" name="Oval 21"/>
            <p:cNvSpPr>
              <a:spLocks noChangeArrowheads="1"/>
            </p:cNvSpPr>
            <p:nvPr/>
          </p:nvSpPr>
          <p:spPr bwMode="auto">
            <a:xfrm>
              <a:off x="1242" y="189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34897" name="Oval 22"/>
            <p:cNvSpPr>
              <a:spLocks noChangeArrowheads="1"/>
            </p:cNvSpPr>
            <p:nvPr/>
          </p:nvSpPr>
          <p:spPr bwMode="auto">
            <a:xfrm>
              <a:off x="1818" y="189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34898" name="Text Box 23"/>
            <p:cNvSpPr txBox="1">
              <a:spLocks noChangeArrowheads="1"/>
            </p:cNvSpPr>
            <p:nvPr/>
          </p:nvSpPr>
          <p:spPr bwMode="auto">
            <a:xfrm>
              <a:off x="592" y="743"/>
              <a:ext cx="147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Insert value 15:</a:t>
              </a:r>
            </a:p>
            <a:p>
              <a:r>
                <a:rPr lang="en-US"/>
                <a:t>- Start by inserting -</a:t>
              </a:r>
              <a:r>
                <a:rPr lang="en-US">
                  <a:sym typeface="Symbol" pitchFamily="18" charset="2"/>
                </a:rPr>
                <a:t>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341813" y="1179513"/>
            <a:ext cx="4502150" cy="2557462"/>
            <a:chOff x="2735" y="743"/>
            <a:chExt cx="2836" cy="1611"/>
          </a:xfrm>
        </p:grpSpPr>
        <p:sp>
          <p:nvSpPr>
            <p:cNvPr id="34863" name="Line 25"/>
            <p:cNvSpPr>
              <a:spLocks noChangeAspect="1" noChangeShapeType="1"/>
            </p:cNvSpPr>
            <p:nvPr/>
          </p:nvSpPr>
          <p:spPr bwMode="auto">
            <a:xfrm rot="16200000" flipV="1">
              <a:off x="3592" y="196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4" name="Oval 26"/>
            <p:cNvSpPr>
              <a:spLocks noChangeArrowheads="1"/>
            </p:cNvSpPr>
            <p:nvPr/>
          </p:nvSpPr>
          <p:spPr bwMode="auto">
            <a:xfrm>
              <a:off x="3754" y="2152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  <a:endParaRPr lang="en-US">
                <a:sym typeface="Symbol" pitchFamily="18" charset="2"/>
              </a:endParaRPr>
            </a:p>
          </p:txBody>
        </p:sp>
        <p:sp>
          <p:nvSpPr>
            <p:cNvPr id="34865" name="Line 27"/>
            <p:cNvSpPr>
              <a:spLocks noChangeAspect="1" noChangeShapeType="1"/>
            </p:cNvSpPr>
            <p:nvPr/>
          </p:nvSpPr>
          <p:spPr bwMode="auto">
            <a:xfrm flipV="1">
              <a:off x="3449" y="1999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6" name="Line 28"/>
            <p:cNvSpPr>
              <a:spLocks noChangeAspect="1" noChangeShapeType="1"/>
            </p:cNvSpPr>
            <p:nvPr/>
          </p:nvSpPr>
          <p:spPr bwMode="auto">
            <a:xfrm flipV="1">
              <a:off x="3916" y="171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7" name="Line 29"/>
            <p:cNvSpPr>
              <a:spLocks noChangeAspect="1" noChangeShapeType="1"/>
            </p:cNvSpPr>
            <p:nvPr/>
          </p:nvSpPr>
          <p:spPr bwMode="auto">
            <a:xfrm rot="16200000" flipV="1">
              <a:off x="3015" y="195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8" name="Line 30"/>
            <p:cNvSpPr>
              <a:spLocks noChangeAspect="1" noChangeShapeType="1"/>
            </p:cNvSpPr>
            <p:nvPr/>
          </p:nvSpPr>
          <p:spPr bwMode="auto">
            <a:xfrm rot="16200000" flipV="1">
              <a:off x="3356" y="170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9" name="Line 31"/>
            <p:cNvSpPr>
              <a:spLocks noChangeAspect="1" noChangeShapeType="1"/>
            </p:cNvSpPr>
            <p:nvPr/>
          </p:nvSpPr>
          <p:spPr bwMode="auto">
            <a:xfrm rot="16200000" flipV="1">
              <a:off x="3752" y="1255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0" name="Line 32"/>
            <p:cNvSpPr>
              <a:spLocks noChangeShapeType="1"/>
            </p:cNvSpPr>
            <p:nvPr/>
          </p:nvSpPr>
          <p:spPr bwMode="auto">
            <a:xfrm flipV="1">
              <a:off x="2841" y="1283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1" name="Oval 33"/>
            <p:cNvSpPr>
              <a:spLocks noChangeArrowheads="1"/>
            </p:cNvSpPr>
            <p:nvPr/>
          </p:nvSpPr>
          <p:spPr bwMode="auto">
            <a:xfrm>
              <a:off x="2985" y="189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34872" name="Oval 34"/>
            <p:cNvSpPr>
              <a:spLocks noChangeArrowheads="1"/>
            </p:cNvSpPr>
            <p:nvPr/>
          </p:nvSpPr>
          <p:spPr bwMode="auto">
            <a:xfrm>
              <a:off x="2735" y="214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4873" name="Oval 35"/>
            <p:cNvSpPr>
              <a:spLocks noChangeArrowheads="1"/>
            </p:cNvSpPr>
            <p:nvPr/>
          </p:nvSpPr>
          <p:spPr bwMode="auto">
            <a:xfrm>
              <a:off x="3177" y="214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34874" name="Oval 36"/>
            <p:cNvSpPr>
              <a:spLocks noChangeArrowheads="1"/>
            </p:cNvSpPr>
            <p:nvPr/>
          </p:nvSpPr>
          <p:spPr bwMode="auto">
            <a:xfrm>
              <a:off x="3273" y="161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34875" name="Oval 37"/>
            <p:cNvSpPr>
              <a:spLocks noChangeArrowheads="1"/>
            </p:cNvSpPr>
            <p:nvPr/>
          </p:nvSpPr>
          <p:spPr bwMode="auto">
            <a:xfrm>
              <a:off x="3561" y="189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34876" name="Oval 38"/>
            <p:cNvSpPr>
              <a:spLocks noChangeArrowheads="1"/>
            </p:cNvSpPr>
            <p:nvPr/>
          </p:nvSpPr>
          <p:spPr bwMode="auto">
            <a:xfrm>
              <a:off x="3417" y="214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4877" name="Oval 39"/>
            <p:cNvSpPr>
              <a:spLocks noChangeArrowheads="1"/>
            </p:cNvSpPr>
            <p:nvPr/>
          </p:nvSpPr>
          <p:spPr bwMode="auto">
            <a:xfrm>
              <a:off x="3729" y="118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34878" name="Oval 40"/>
            <p:cNvSpPr>
              <a:spLocks noChangeArrowheads="1"/>
            </p:cNvSpPr>
            <p:nvPr/>
          </p:nvSpPr>
          <p:spPr bwMode="auto">
            <a:xfrm>
              <a:off x="4135" y="161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34879" name="Oval 41"/>
            <p:cNvSpPr>
              <a:spLocks noChangeArrowheads="1"/>
            </p:cNvSpPr>
            <p:nvPr/>
          </p:nvSpPr>
          <p:spPr bwMode="auto">
            <a:xfrm>
              <a:off x="3811" y="189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34880" name="Oval 42"/>
            <p:cNvSpPr>
              <a:spLocks noChangeArrowheads="1"/>
            </p:cNvSpPr>
            <p:nvPr/>
          </p:nvSpPr>
          <p:spPr bwMode="auto">
            <a:xfrm>
              <a:off x="4387" y="189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34881" name="Text Box 43"/>
            <p:cNvSpPr txBox="1">
              <a:spLocks noChangeArrowheads="1"/>
            </p:cNvSpPr>
            <p:nvPr/>
          </p:nvSpPr>
          <p:spPr bwMode="auto">
            <a:xfrm>
              <a:off x="2755" y="743"/>
              <a:ext cx="28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Increase the key to 15</a:t>
              </a:r>
            </a:p>
            <a:p>
              <a:r>
                <a:rPr lang="en-US"/>
                <a:t>Call HEAP-INCREASE-KEY on A[11] = 15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327025" y="3998913"/>
            <a:ext cx="2943225" cy="2557462"/>
            <a:chOff x="206" y="2519"/>
            <a:chExt cx="1854" cy="1611"/>
          </a:xfrm>
        </p:grpSpPr>
        <p:sp>
          <p:nvSpPr>
            <p:cNvPr id="34844" name="Line 45"/>
            <p:cNvSpPr>
              <a:spLocks noChangeAspect="1" noChangeShapeType="1"/>
            </p:cNvSpPr>
            <p:nvPr/>
          </p:nvSpPr>
          <p:spPr bwMode="auto">
            <a:xfrm rot="16200000" flipV="1">
              <a:off x="1063" y="3738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5" name="Oval 46"/>
            <p:cNvSpPr>
              <a:spLocks noChangeArrowheads="1"/>
            </p:cNvSpPr>
            <p:nvPr/>
          </p:nvSpPr>
          <p:spPr bwMode="auto">
            <a:xfrm>
              <a:off x="1225" y="3928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  <a:endParaRPr lang="en-US">
                <a:sym typeface="Symbol" pitchFamily="18" charset="2"/>
              </a:endParaRPr>
            </a:p>
          </p:txBody>
        </p:sp>
        <p:sp>
          <p:nvSpPr>
            <p:cNvPr id="34846" name="Line 47"/>
            <p:cNvSpPr>
              <a:spLocks noChangeAspect="1" noChangeShapeType="1"/>
            </p:cNvSpPr>
            <p:nvPr/>
          </p:nvSpPr>
          <p:spPr bwMode="auto">
            <a:xfrm flipV="1">
              <a:off x="920" y="3775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Line 48"/>
            <p:cNvSpPr>
              <a:spLocks noChangeAspect="1" noChangeShapeType="1"/>
            </p:cNvSpPr>
            <p:nvPr/>
          </p:nvSpPr>
          <p:spPr bwMode="auto">
            <a:xfrm flipV="1">
              <a:off x="1387" y="3488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Line 49"/>
            <p:cNvSpPr>
              <a:spLocks noChangeAspect="1" noChangeShapeType="1"/>
            </p:cNvSpPr>
            <p:nvPr/>
          </p:nvSpPr>
          <p:spPr bwMode="auto">
            <a:xfrm rot="16200000" flipV="1">
              <a:off x="486" y="3733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Line 50"/>
            <p:cNvSpPr>
              <a:spLocks noChangeAspect="1" noChangeShapeType="1"/>
            </p:cNvSpPr>
            <p:nvPr/>
          </p:nvSpPr>
          <p:spPr bwMode="auto">
            <a:xfrm rot="16200000" flipV="1">
              <a:off x="827" y="3483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0" name="Line 51"/>
            <p:cNvSpPr>
              <a:spLocks noChangeAspect="1" noChangeShapeType="1"/>
            </p:cNvSpPr>
            <p:nvPr/>
          </p:nvSpPr>
          <p:spPr bwMode="auto">
            <a:xfrm rot="16200000" flipV="1">
              <a:off x="1223" y="3031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1" name="Line 52"/>
            <p:cNvSpPr>
              <a:spLocks noChangeShapeType="1"/>
            </p:cNvSpPr>
            <p:nvPr/>
          </p:nvSpPr>
          <p:spPr bwMode="auto">
            <a:xfrm flipV="1">
              <a:off x="312" y="3059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Oval 53"/>
            <p:cNvSpPr>
              <a:spLocks noChangeArrowheads="1"/>
            </p:cNvSpPr>
            <p:nvPr/>
          </p:nvSpPr>
          <p:spPr bwMode="auto">
            <a:xfrm>
              <a:off x="456" y="36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34853" name="Oval 54"/>
            <p:cNvSpPr>
              <a:spLocks noChangeArrowheads="1"/>
            </p:cNvSpPr>
            <p:nvPr/>
          </p:nvSpPr>
          <p:spPr bwMode="auto">
            <a:xfrm>
              <a:off x="206" y="392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4854" name="Oval 55"/>
            <p:cNvSpPr>
              <a:spLocks noChangeArrowheads="1"/>
            </p:cNvSpPr>
            <p:nvPr/>
          </p:nvSpPr>
          <p:spPr bwMode="auto">
            <a:xfrm>
              <a:off x="648" y="392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34855" name="Oval 56"/>
            <p:cNvSpPr>
              <a:spLocks noChangeArrowheads="1"/>
            </p:cNvSpPr>
            <p:nvPr/>
          </p:nvSpPr>
          <p:spPr bwMode="auto">
            <a:xfrm>
              <a:off x="744" y="3395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34856" name="Oval 57"/>
            <p:cNvSpPr>
              <a:spLocks noChangeArrowheads="1"/>
            </p:cNvSpPr>
            <p:nvPr/>
          </p:nvSpPr>
          <p:spPr bwMode="auto">
            <a:xfrm>
              <a:off x="1032" y="3673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34857" name="Oval 58"/>
            <p:cNvSpPr>
              <a:spLocks noChangeArrowheads="1"/>
            </p:cNvSpPr>
            <p:nvPr/>
          </p:nvSpPr>
          <p:spPr bwMode="auto">
            <a:xfrm>
              <a:off x="888" y="392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4858" name="Oval 59"/>
            <p:cNvSpPr>
              <a:spLocks noChangeArrowheads="1"/>
            </p:cNvSpPr>
            <p:nvPr/>
          </p:nvSpPr>
          <p:spPr bwMode="auto">
            <a:xfrm>
              <a:off x="1200" y="296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34859" name="Oval 60"/>
            <p:cNvSpPr>
              <a:spLocks noChangeArrowheads="1"/>
            </p:cNvSpPr>
            <p:nvPr/>
          </p:nvSpPr>
          <p:spPr bwMode="auto">
            <a:xfrm>
              <a:off x="1606" y="3395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34860" name="Oval 61"/>
            <p:cNvSpPr>
              <a:spLocks noChangeArrowheads="1"/>
            </p:cNvSpPr>
            <p:nvPr/>
          </p:nvSpPr>
          <p:spPr bwMode="auto">
            <a:xfrm>
              <a:off x="1282" y="36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34861" name="Oval 62"/>
            <p:cNvSpPr>
              <a:spLocks noChangeArrowheads="1"/>
            </p:cNvSpPr>
            <p:nvPr/>
          </p:nvSpPr>
          <p:spPr bwMode="auto">
            <a:xfrm>
              <a:off x="1858" y="36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34862" name="Text Box 63"/>
            <p:cNvSpPr txBox="1">
              <a:spLocks noChangeArrowheads="1"/>
            </p:cNvSpPr>
            <p:nvPr/>
          </p:nvSpPr>
          <p:spPr bwMode="auto">
            <a:xfrm>
              <a:off x="492" y="2519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4695825" y="3914775"/>
            <a:ext cx="3243263" cy="2557463"/>
            <a:chOff x="2958" y="2466"/>
            <a:chExt cx="2043" cy="1611"/>
          </a:xfrm>
        </p:grpSpPr>
        <p:sp>
          <p:nvSpPr>
            <p:cNvPr id="34825" name="Line 65"/>
            <p:cNvSpPr>
              <a:spLocks noChangeAspect="1" noChangeShapeType="1"/>
            </p:cNvSpPr>
            <p:nvPr/>
          </p:nvSpPr>
          <p:spPr bwMode="auto">
            <a:xfrm rot="16200000" flipV="1">
              <a:off x="3815" y="3685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Oval 66"/>
            <p:cNvSpPr>
              <a:spLocks noChangeArrowheads="1"/>
            </p:cNvSpPr>
            <p:nvPr/>
          </p:nvSpPr>
          <p:spPr bwMode="auto">
            <a:xfrm>
              <a:off x="3977" y="3875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  <a:endParaRPr lang="en-US">
                <a:sym typeface="Symbol" pitchFamily="18" charset="2"/>
              </a:endParaRPr>
            </a:p>
          </p:txBody>
        </p:sp>
        <p:sp>
          <p:nvSpPr>
            <p:cNvPr id="34827" name="Line 67"/>
            <p:cNvSpPr>
              <a:spLocks noChangeAspect="1" noChangeShapeType="1"/>
            </p:cNvSpPr>
            <p:nvPr/>
          </p:nvSpPr>
          <p:spPr bwMode="auto">
            <a:xfrm flipV="1">
              <a:off x="3672" y="3722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Line 68"/>
            <p:cNvSpPr>
              <a:spLocks noChangeAspect="1" noChangeShapeType="1"/>
            </p:cNvSpPr>
            <p:nvPr/>
          </p:nvSpPr>
          <p:spPr bwMode="auto">
            <a:xfrm flipV="1">
              <a:off x="4139" y="3435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Line 69"/>
            <p:cNvSpPr>
              <a:spLocks noChangeAspect="1" noChangeShapeType="1"/>
            </p:cNvSpPr>
            <p:nvPr/>
          </p:nvSpPr>
          <p:spPr bwMode="auto">
            <a:xfrm rot="16200000" flipV="1">
              <a:off x="3238" y="3680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0" name="Line 70"/>
            <p:cNvSpPr>
              <a:spLocks noChangeAspect="1" noChangeShapeType="1"/>
            </p:cNvSpPr>
            <p:nvPr/>
          </p:nvSpPr>
          <p:spPr bwMode="auto">
            <a:xfrm rot="16200000" flipV="1">
              <a:off x="3579" y="3430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1" name="Line 71"/>
            <p:cNvSpPr>
              <a:spLocks noChangeAspect="1" noChangeShapeType="1"/>
            </p:cNvSpPr>
            <p:nvPr/>
          </p:nvSpPr>
          <p:spPr bwMode="auto">
            <a:xfrm rot="16200000" flipV="1">
              <a:off x="3975" y="2978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Line 72"/>
            <p:cNvSpPr>
              <a:spLocks noChangeShapeType="1"/>
            </p:cNvSpPr>
            <p:nvPr/>
          </p:nvSpPr>
          <p:spPr bwMode="auto">
            <a:xfrm flipV="1">
              <a:off x="3064" y="3006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Oval 73"/>
            <p:cNvSpPr>
              <a:spLocks noChangeArrowheads="1"/>
            </p:cNvSpPr>
            <p:nvPr/>
          </p:nvSpPr>
          <p:spPr bwMode="auto">
            <a:xfrm>
              <a:off x="3208" y="362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34834" name="Oval 74"/>
            <p:cNvSpPr>
              <a:spLocks noChangeArrowheads="1"/>
            </p:cNvSpPr>
            <p:nvPr/>
          </p:nvSpPr>
          <p:spPr bwMode="auto">
            <a:xfrm>
              <a:off x="2958" y="387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4835" name="Oval 75"/>
            <p:cNvSpPr>
              <a:spLocks noChangeArrowheads="1"/>
            </p:cNvSpPr>
            <p:nvPr/>
          </p:nvSpPr>
          <p:spPr bwMode="auto">
            <a:xfrm>
              <a:off x="3400" y="387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34836" name="Oval 76"/>
            <p:cNvSpPr>
              <a:spLocks noChangeArrowheads="1"/>
            </p:cNvSpPr>
            <p:nvPr/>
          </p:nvSpPr>
          <p:spPr bwMode="auto">
            <a:xfrm>
              <a:off x="3496" y="33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34837" name="Oval 77"/>
            <p:cNvSpPr>
              <a:spLocks noChangeArrowheads="1"/>
            </p:cNvSpPr>
            <p:nvPr/>
          </p:nvSpPr>
          <p:spPr bwMode="auto">
            <a:xfrm>
              <a:off x="3784" y="362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34838" name="Oval 78"/>
            <p:cNvSpPr>
              <a:spLocks noChangeArrowheads="1"/>
            </p:cNvSpPr>
            <p:nvPr/>
          </p:nvSpPr>
          <p:spPr bwMode="auto">
            <a:xfrm>
              <a:off x="3640" y="387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4839" name="Oval 79"/>
            <p:cNvSpPr>
              <a:spLocks noChangeArrowheads="1"/>
            </p:cNvSpPr>
            <p:nvPr/>
          </p:nvSpPr>
          <p:spPr bwMode="auto">
            <a:xfrm>
              <a:off x="3952" y="291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34840" name="Oval 80"/>
            <p:cNvSpPr>
              <a:spLocks noChangeArrowheads="1"/>
            </p:cNvSpPr>
            <p:nvPr/>
          </p:nvSpPr>
          <p:spPr bwMode="auto">
            <a:xfrm>
              <a:off x="4358" y="33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34841" name="Oval 81"/>
            <p:cNvSpPr>
              <a:spLocks noChangeArrowheads="1"/>
            </p:cNvSpPr>
            <p:nvPr/>
          </p:nvSpPr>
          <p:spPr bwMode="auto">
            <a:xfrm>
              <a:off x="4034" y="362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34842" name="Oval 82"/>
            <p:cNvSpPr>
              <a:spLocks noChangeArrowheads="1"/>
            </p:cNvSpPr>
            <p:nvPr/>
          </p:nvSpPr>
          <p:spPr bwMode="auto">
            <a:xfrm>
              <a:off x="4610" y="362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34843" name="Text Box 83"/>
            <p:cNvSpPr txBox="1">
              <a:spLocks noChangeArrowheads="1"/>
            </p:cNvSpPr>
            <p:nvPr/>
          </p:nvSpPr>
          <p:spPr bwMode="auto">
            <a:xfrm>
              <a:off x="3013" y="2466"/>
              <a:ext cx="19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The restored heap containing</a:t>
              </a:r>
            </a:p>
            <a:p>
              <a:r>
                <a:rPr lang="en-US"/>
                <a:t>the newly added element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673F981-1CAA-4F95-9772-B54BCFD03BED}" type="slidenum">
              <a:rPr lang="en-US"/>
              <a:pPr/>
              <a:t>32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MAX-HEAP-INSERT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752600"/>
            <a:ext cx="8229600" cy="3505200"/>
          </a:xfrm>
        </p:spPr>
        <p:txBody>
          <a:bodyPr/>
          <a:lstStyle/>
          <a:p>
            <a:pPr marL="533400" indent="-533400" eaLnBrk="1" hangingPunct="1">
              <a:lnSpc>
                <a:spcPct val="150000"/>
              </a:lnSpc>
              <a:buFontTx/>
              <a:buNone/>
            </a:pPr>
            <a:r>
              <a:rPr lang="en-US" sz="3200" smtClean="0">
                <a:solidFill>
                  <a:srgbClr val="DD0111"/>
                </a:solidFill>
                <a:latin typeface="Monotype Corsiva" pitchFamily="66" charset="0"/>
              </a:rPr>
              <a:t>Alg:</a:t>
            </a:r>
            <a:r>
              <a:rPr lang="en-US" sz="3200" smtClean="0"/>
              <a:t> MAX-HEAP-INSERT</a:t>
            </a:r>
            <a:r>
              <a:rPr lang="en-US" sz="3200" smtClean="0">
                <a:latin typeface="Comic Sans MS" pitchFamily="66" charset="0"/>
              </a:rPr>
              <a:t>(A, key, n)</a:t>
            </a:r>
            <a:endParaRPr lang="en-US" sz="2400" smtClean="0">
              <a:latin typeface="Comic Sans MS" pitchFamily="66" charset="0"/>
            </a:endParaRP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mtClean="0"/>
              <a:t> </a:t>
            </a:r>
            <a:r>
              <a:rPr lang="en-US" smtClean="0">
                <a:latin typeface="Comic Sans MS" pitchFamily="66" charset="0"/>
              </a:rPr>
              <a:t>heap-size[A]</a:t>
            </a:r>
            <a:r>
              <a:rPr lang="en-US" smtClean="0"/>
              <a:t> ← </a:t>
            </a:r>
            <a:r>
              <a:rPr lang="en-US" smtClean="0">
                <a:latin typeface="Comic Sans MS" pitchFamily="66" charset="0"/>
              </a:rPr>
              <a:t>n + 1</a:t>
            </a: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mtClean="0"/>
              <a:t> </a:t>
            </a:r>
            <a:r>
              <a:rPr lang="en-US" smtClean="0">
                <a:latin typeface="Comic Sans MS" pitchFamily="66" charset="0"/>
              </a:rPr>
              <a:t>A[n + 1] ← -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</a:t>
            </a:r>
            <a:r>
              <a:rPr lang="en-US" smtClean="0"/>
              <a:t> </a:t>
            </a: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mtClean="0"/>
              <a:t> HEAP-INCREASE-KEY</a:t>
            </a:r>
            <a:r>
              <a:rPr lang="en-US" smtClean="0">
                <a:latin typeface="Comic Sans MS" pitchFamily="66" charset="0"/>
              </a:rPr>
              <a:t>(A, n + 1, key)</a:t>
            </a:r>
          </a:p>
        </p:txBody>
      </p:sp>
      <p:sp>
        <p:nvSpPr>
          <p:cNvPr id="492548" name="Text Box 4"/>
          <p:cNvSpPr txBox="1">
            <a:spLocks noChangeArrowheads="1"/>
          </p:cNvSpPr>
          <p:nvPr/>
        </p:nvSpPr>
        <p:spPr bwMode="auto">
          <a:xfrm>
            <a:off x="2362200" y="5334000"/>
            <a:ext cx="36576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/>
              <a:t> </a:t>
            </a:r>
            <a:r>
              <a:rPr lang="en-US" sz="2400"/>
              <a:t>Running time:</a:t>
            </a:r>
            <a:r>
              <a:rPr lang="en-US" sz="2400" i="1"/>
              <a:t> </a:t>
            </a:r>
            <a:r>
              <a:rPr lang="en-US" sz="2400">
                <a:latin typeface="Comic Sans MS" pitchFamily="66" charset="0"/>
              </a:rPr>
              <a:t>O(lgn)</a:t>
            </a:r>
          </a:p>
        </p:txBody>
      </p:sp>
      <p:grpSp>
        <p:nvGrpSpPr>
          <p:cNvPr id="35846" name="Group 5"/>
          <p:cNvGrpSpPr>
            <a:grpSpLocks/>
          </p:cNvGrpSpPr>
          <p:nvPr/>
        </p:nvGrpSpPr>
        <p:grpSpPr bwMode="auto">
          <a:xfrm>
            <a:off x="7315200" y="3024188"/>
            <a:ext cx="566738" cy="633412"/>
            <a:chOff x="4512" y="2352"/>
            <a:chExt cx="357" cy="399"/>
          </a:xfrm>
        </p:grpSpPr>
        <p:sp>
          <p:nvSpPr>
            <p:cNvPr id="35863" name="Line 6"/>
            <p:cNvSpPr>
              <a:spLocks noChangeAspect="1" noChangeShapeType="1"/>
            </p:cNvSpPr>
            <p:nvPr/>
          </p:nvSpPr>
          <p:spPr bwMode="auto">
            <a:xfrm rot="16200000" flipV="1">
              <a:off x="4505" y="235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Oval 7"/>
            <p:cNvSpPr>
              <a:spLocks noChangeArrowheads="1"/>
            </p:cNvSpPr>
            <p:nvPr/>
          </p:nvSpPr>
          <p:spPr bwMode="auto">
            <a:xfrm>
              <a:off x="4667" y="2549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  <a:r>
                <a:rPr lang="en-US">
                  <a:sym typeface="Symbol" pitchFamily="18" charset="2"/>
                </a:rPr>
                <a:t></a:t>
              </a:r>
            </a:p>
          </p:txBody>
        </p:sp>
      </p:grpSp>
      <p:sp>
        <p:nvSpPr>
          <p:cNvPr id="35847" name="Line 8"/>
          <p:cNvSpPr>
            <a:spLocks noChangeAspect="1" noChangeShapeType="1"/>
          </p:cNvSpPr>
          <p:nvPr/>
        </p:nvSpPr>
        <p:spPr bwMode="auto">
          <a:xfrm flipV="1">
            <a:off x="7077075" y="3094038"/>
            <a:ext cx="411163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Line 9"/>
          <p:cNvSpPr>
            <a:spLocks noChangeAspect="1" noChangeShapeType="1"/>
          </p:cNvSpPr>
          <p:nvPr/>
        </p:nvSpPr>
        <p:spPr bwMode="auto">
          <a:xfrm flipV="1">
            <a:off x="7818438" y="2638425"/>
            <a:ext cx="511175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Line 10"/>
          <p:cNvSpPr>
            <a:spLocks noChangeAspect="1" noChangeShapeType="1"/>
          </p:cNvSpPr>
          <p:nvPr/>
        </p:nvSpPr>
        <p:spPr bwMode="auto">
          <a:xfrm rot="16200000" flipV="1">
            <a:off x="6387306" y="3028157"/>
            <a:ext cx="511175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Line 11"/>
          <p:cNvSpPr>
            <a:spLocks noChangeAspect="1" noChangeShapeType="1"/>
          </p:cNvSpPr>
          <p:nvPr/>
        </p:nvSpPr>
        <p:spPr bwMode="auto">
          <a:xfrm rot="16200000" flipV="1">
            <a:off x="6928644" y="2631281"/>
            <a:ext cx="511175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Line 12"/>
          <p:cNvSpPr>
            <a:spLocks noChangeAspect="1" noChangeShapeType="1"/>
          </p:cNvSpPr>
          <p:nvPr/>
        </p:nvSpPr>
        <p:spPr bwMode="auto">
          <a:xfrm rot="16200000" flipV="1">
            <a:off x="7558087" y="1912938"/>
            <a:ext cx="1279525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Line 13"/>
          <p:cNvSpPr>
            <a:spLocks noChangeShapeType="1"/>
          </p:cNvSpPr>
          <p:nvPr/>
        </p:nvSpPr>
        <p:spPr bwMode="auto">
          <a:xfrm flipV="1">
            <a:off x="6111875" y="1957388"/>
            <a:ext cx="1600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3" name="Oval 14"/>
          <p:cNvSpPr>
            <a:spLocks noChangeArrowheads="1"/>
          </p:cNvSpPr>
          <p:nvPr/>
        </p:nvSpPr>
        <p:spPr bwMode="auto">
          <a:xfrm>
            <a:off x="6340475" y="29321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35854" name="Oval 15"/>
          <p:cNvSpPr>
            <a:spLocks noChangeArrowheads="1"/>
          </p:cNvSpPr>
          <p:nvPr/>
        </p:nvSpPr>
        <p:spPr bwMode="auto">
          <a:xfrm>
            <a:off x="5943600" y="33289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5855" name="Oval 16"/>
          <p:cNvSpPr>
            <a:spLocks noChangeArrowheads="1"/>
          </p:cNvSpPr>
          <p:nvPr/>
        </p:nvSpPr>
        <p:spPr bwMode="auto">
          <a:xfrm>
            <a:off x="6645275" y="33289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5856" name="Oval 17"/>
          <p:cNvSpPr>
            <a:spLocks noChangeArrowheads="1"/>
          </p:cNvSpPr>
          <p:nvPr/>
        </p:nvSpPr>
        <p:spPr bwMode="auto">
          <a:xfrm>
            <a:off x="6797675" y="24907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35857" name="Oval 18"/>
          <p:cNvSpPr>
            <a:spLocks noChangeArrowheads="1"/>
          </p:cNvSpPr>
          <p:nvPr/>
        </p:nvSpPr>
        <p:spPr bwMode="auto">
          <a:xfrm>
            <a:off x="7254875" y="29321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35858" name="Oval 19"/>
          <p:cNvSpPr>
            <a:spLocks noChangeArrowheads="1"/>
          </p:cNvSpPr>
          <p:nvPr/>
        </p:nvSpPr>
        <p:spPr bwMode="auto">
          <a:xfrm>
            <a:off x="7026275" y="33289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5859" name="Oval 20"/>
          <p:cNvSpPr>
            <a:spLocks noChangeArrowheads="1"/>
          </p:cNvSpPr>
          <p:nvPr/>
        </p:nvSpPr>
        <p:spPr bwMode="auto">
          <a:xfrm>
            <a:off x="7521575" y="18049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35860" name="Oval 21"/>
          <p:cNvSpPr>
            <a:spLocks noChangeArrowheads="1"/>
          </p:cNvSpPr>
          <p:nvPr/>
        </p:nvSpPr>
        <p:spPr bwMode="auto">
          <a:xfrm>
            <a:off x="8166100" y="24907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35861" name="Oval 22"/>
          <p:cNvSpPr>
            <a:spLocks noChangeArrowheads="1"/>
          </p:cNvSpPr>
          <p:nvPr/>
        </p:nvSpPr>
        <p:spPr bwMode="auto">
          <a:xfrm>
            <a:off x="7651750" y="29321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35862" name="Oval 23"/>
          <p:cNvSpPr>
            <a:spLocks noChangeArrowheads="1"/>
          </p:cNvSpPr>
          <p:nvPr/>
        </p:nvSpPr>
        <p:spPr bwMode="auto">
          <a:xfrm>
            <a:off x="8566150" y="29321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07CA82-4752-4671-830D-90CAC67C84C9}" type="slidenum">
              <a:rPr lang="en-US"/>
              <a:pPr/>
              <a:t>33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mtClean="0"/>
              <a:t>We can perform the following operations on heaps: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MAX-HEAPIFY			</a:t>
            </a:r>
            <a:r>
              <a:rPr lang="en-US" smtClean="0">
                <a:latin typeface="Comic Sans MS" pitchFamily="66" charset="0"/>
              </a:rPr>
              <a:t>O(lgn)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BUILD-MAX-HEAP			</a:t>
            </a:r>
            <a:r>
              <a:rPr lang="en-US" smtClean="0">
                <a:latin typeface="Comic Sans MS" pitchFamily="66" charset="0"/>
              </a:rPr>
              <a:t>O(n)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HEAP-SORT				</a:t>
            </a:r>
            <a:r>
              <a:rPr lang="en-US" smtClean="0">
                <a:latin typeface="Comic Sans MS" pitchFamily="66" charset="0"/>
              </a:rPr>
              <a:t>O(nlgn)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MAX-HEAP-INSERT			</a:t>
            </a:r>
            <a:r>
              <a:rPr lang="en-US" smtClean="0">
                <a:latin typeface="Comic Sans MS" pitchFamily="66" charset="0"/>
              </a:rPr>
              <a:t>O(lgn)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HEAP-EXTRACT-MAX		</a:t>
            </a:r>
            <a:r>
              <a:rPr lang="en-US" smtClean="0">
                <a:latin typeface="Comic Sans MS" pitchFamily="66" charset="0"/>
              </a:rPr>
              <a:t>O(lgn)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HEAP-INCREASE-KEY		</a:t>
            </a:r>
            <a:r>
              <a:rPr lang="en-US" smtClean="0">
                <a:latin typeface="Comic Sans MS" pitchFamily="66" charset="0"/>
              </a:rPr>
              <a:t>O(lgn)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HEAP-MAXIMUM			</a:t>
            </a:r>
            <a:r>
              <a:rPr lang="en-US" smtClean="0">
                <a:latin typeface="Comic Sans MS" pitchFamily="66" charset="0"/>
              </a:rPr>
              <a:t>O(1)</a:t>
            </a:r>
          </a:p>
        </p:txBody>
      </p:sp>
      <p:sp>
        <p:nvSpPr>
          <p:cNvPr id="36869" name="AutoShape 7"/>
          <p:cNvSpPr>
            <a:spLocks/>
          </p:cNvSpPr>
          <p:nvPr/>
        </p:nvSpPr>
        <p:spPr bwMode="auto">
          <a:xfrm>
            <a:off x="7132638" y="4271963"/>
            <a:ext cx="228600" cy="1863725"/>
          </a:xfrm>
          <a:prstGeom prst="rightBrace">
            <a:avLst>
              <a:gd name="adj1" fmla="val 6794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7527925" y="4968875"/>
            <a:ext cx="1350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Average</a:t>
            </a:r>
          </a:p>
          <a:p>
            <a:r>
              <a:rPr lang="en-US" sz="2400">
                <a:latin typeface="Comic Sans MS" pitchFamily="66" charset="0"/>
              </a:rPr>
              <a:t>  O(lgn)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725A7DB-B7D4-4543-9FD0-E88323866724}" type="slidenum">
              <a:rPr lang="en-US"/>
              <a:pPr/>
              <a:t>34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Using Linked List</a:t>
            </a:r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3" cstate="print"/>
          <a:srcRect t="21495"/>
          <a:stretch>
            <a:fillRect/>
          </a:stretch>
        </p:blipFill>
        <p:spPr bwMode="auto">
          <a:xfrm>
            <a:off x="571500" y="2338388"/>
            <a:ext cx="7096125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5584825" y="4800600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DD0111"/>
                </a:solidFill>
              </a:rPr>
              <a:t>Average:</a:t>
            </a:r>
            <a:r>
              <a:rPr lang="en-US"/>
              <a:t> O(n)</a:t>
            </a: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2433638" y="5191125"/>
            <a:ext cx="2393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Increase key: O(n)</a:t>
            </a:r>
          </a:p>
          <a:p>
            <a:endParaRPr lang="en-US"/>
          </a:p>
          <a:p>
            <a:r>
              <a:rPr lang="en-US"/>
              <a:t>Extract max key: O(1)</a:t>
            </a:r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1963738" y="2782888"/>
            <a:ext cx="4381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6299200" y="2809875"/>
            <a:ext cx="438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  </a:t>
            </a:r>
          </a:p>
        </p:txBody>
      </p:sp>
      <p:sp>
        <p:nvSpPr>
          <p:cNvPr id="37897" name="AutoShape 8"/>
          <p:cNvSpPr>
            <a:spLocks/>
          </p:cNvSpPr>
          <p:nvPr/>
        </p:nvSpPr>
        <p:spPr bwMode="auto">
          <a:xfrm>
            <a:off x="5176838" y="4090988"/>
            <a:ext cx="228600" cy="1863725"/>
          </a:xfrm>
          <a:prstGeom prst="rightBrace">
            <a:avLst>
              <a:gd name="adj1" fmla="val 6794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4A1EBF-F023-45C2-8875-DBA8E1522892}" type="slidenum">
              <a:rPr lang="en-US"/>
              <a:pPr/>
              <a:t>35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023225" cy="5076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Assuming the data in a max-heap are distinct, what are the possible locations of the second-largest element?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05038" y="2565400"/>
          <a:ext cx="4038600" cy="2659063"/>
        </p:xfrm>
        <a:graphic>
          <a:graphicData uri="http://schemas.openxmlformats.org/presentationml/2006/ole">
            <p:oleObj spid="_x0000_s13314" name="Paint Shop Pro Image" r:id="rId4" imgW="6829268" imgH="4497561" progId="PaintShopPro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3F07FD9-198A-44BC-8DC2-46A0C9861DFA}" type="slidenum">
              <a:rPr lang="en-US"/>
              <a:pPr/>
              <a:t>36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mtClean="0"/>
              <a:t>(a) What is the maximum number of nodes  in a max heap of height h?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mtClean="0"/>
              <a:t>(b) What is the maximum number of leaves?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mtClean="0"/>
              <a:t>(c) What is the maximum number of internal nodes?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D943815-3739-460C-99E1-A37EBA388DC8}" type="slidenum">
              <a:rPr lang="en-US"/>
              <a:pPr/>
              <a:t>37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Demonstrate, step by step, the operation of Build-Heap on the array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A=[5, 3, 17, 10, 84, 19, 6, 22, 9]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904386-A58A-4950-94CD-B7F904E24867}" type="slidenum">
              <a:rPr lang="en-US"/>
              <a:pPr/>
              <a:t>38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mtClean="0"/>
              <a:t>Let A be a heap of size n. Give the most efficient algorithm for the following tasks:</a:t>
            </a:r>
          </a:p>
          <a:p>
            <a:pPr marL="533400" indent="-533400" eaLnBrk="1" hangingPunct="1"/>
            <a:endParaRPr lang="en-US" smtClean="0"/>
          </a:p>
          <a:p>
            <a:pPr marL="533400" indent="-533400" eaLnBrk="1" hangingPunct="1">
              <a:buFontTx/>
              <a:buAutoNum type="alphaLcParenBoth"/>
            </a:pPr>
            <a:r>
              <a:rPr lang="en-US" smtClean="0"/>
              <a:t>Find the sum of all elements</a:t>
            </a:r>
          </a:p>
          <a:p>
            <a:pPr marL="533400" indent="-533400" eaLnBrk="1" hangingPunct="1">
              <a:buFontTx/>
              <a:buAutoNum type="alphaLcParenBoth"/>
            </a:pPr>
            <a:endParaRPr lang="en-US" smtClean="0"/>
          </a:p>
          <a:p>
            <a:pPr marL="533400" indent="-533400" eaLnBrk="1" hangingPunct="1">
              <a:buFontTx/>
              <a:buAutoNum type="alphaLcParenBoth"/>
            </a:pPr>
            <a:endParaRPr lang="en-US" smtClean="0"/>
          </a:p>
          <a:p>
            <a:pPr marL="533400" indent="-533400" eaLnBrk="1" hangingPunct="1">
              <a:buFontTx/>
              <a:buAutoNum type="alphaLcParenBoth"/>
            </a:pPr>
            <a:r>
              <a:rPr lang="en-US" smtClean="0"/>
              <a:t>Find the sum of the largest </a:t>
            </a:r>
            <a:r>
              <a:rPr lang="en-US" smtClean="0">
                <a:solidFill>
                  <a:srgbClr val="DD0111"/>
                </a:solidFill>
              </a:rPr>
              <a:t>lgn</a:t>
            </a:r>
            <a:r>
              <a:rPr lang="en-US" smtClean="0"/>
              <a:t>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B98AC44-BA15-4B61-89C7-5DB111743EAF}" type="slidenum">
              <a:rPr lang="en-US"/>
              <a:pPr/>
              <a:t>4</a:t>
            </a:fld>
            <a:endParaRPr lang="en-US"/>
          </a:p>
        </p:txBody>
      </p:sp>
      <p:sp>
        <p:nvSpPr>
          <p:cNvPr id="18435" name="Line 2"/>
          <p:cNvSpPr>
            <a:spLocks noChangeShapeType="1"/>
          </p:cNvSpPr>
          <p:nvPr/>
        </p:nvSpPr>
        <p:spPr bwMode="auto">
          <a:xfrm>
            <a:off x="2444750" y="5348288"/>
            <a:ext cx="234950" cy="201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Heap Data Structure</a:t>
            </a:r>
          </a:p>
        </p:txBody>
      </p:sp>
      <p:sp>
        <p:nvSpPr>
          <p:cNvPr id="1843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DD0111"/>
                </a:solidFill>
                <a:latin typeface="Monotype Corsiva" pitchFamily="66" charset="0"/>
              </a:rPr>
              <a:t>Def:</a:t>
            </a:r>
            <a:r>
              <a:rPr lang="en-US" smtClean="0">
                <a:latin typeface="Monotype Corsiva" pitchFamily="66" charset="0"/>
              </a:rPr>
              <a:t> </a:t>
            </a:r>
            <a:r>
              <a:rPr lang="en-US" smtClean="0"/>
              <a:t>A </a:t>
            </a:r>
            <a:r>
              <a:rPr lang="en-US" b="1" smtClean="0"/>
              <a:t>heap</a:t>
            </a:r>
            <a:r>
              <a:rPr lang="en-US" smtClean="0"/>
              <a:t> is a </a:t>
            </a:r>
            <a:r>
              <a:rPr lang="en-US" u="sng" smtClean="0"/>
              <a:t>nearly complete</a:t>
            </a:r>
            <a:r>
              <a:rPr lang="en-US" smtClean="0"/>
              <a:t> binary tree with the following two properties:</a:t>
            </a:r>
          </a:p>
          <a:p>
            <a:pPr lvl="1" eaLnBrk="1" hangingPunct="1"/>
            <a:r>
              <a:rPr lang="en-US" b="1" smtClean="0"/>
              <a:t>Structural property:</a:t>
            </a:r>
            <a:r>
              <a:rPr lang="en-US" smtClean="0"/>
              <a:t> all levels are full, except possibly the last one, which is filled from left to right</a:t>
            </a:r>
          </a:p>
          <a:p>
            <a:pPr lvl="1" eaLnBrk="1" hangingPunct="1"/>
            <a:r>
              <a:rPr lang="en-US" b="1" smtClean="0"/>
              <a:t>Order (heap) property:</a:t>
            </a:r>
            <a:r>
              <a:rPr lang="en-US" smtClean="0"/>
              <a:t> for any node </a:t>
            </a:r>
            <a:r>
              <a:rPr lang="en-US" smtClean="0">
                <a:latin typeface="Comic Sans MS" pitchFamily="66" charset="0"/>
              </a:rPr>
              <a:t>x</a:t>
            </a:r>
          </a:p>
          <a:p>
            <a:pPr lvl="1" eaLnBrk="1" hangingPunct="1">
              <a:buFontTx/>
              <a:buNone/>
            </a:pPr>
            <a:r>
              <a:rPr lang="en-US" smtClean="0"/>
              <a:t>				</a:t>
            </a:r>
            <a:r>
              <a:rPr lang="en-US" smtClean="0">
                <a:latin typeface="Comic Sans MS" pitchFamily="66" charset="0"/>
              </a:rPr>
              <a:t>Parent(x) ≥ x</a:t>
            </a:r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 flipV="1">
            <a:off x="1849438" y="4535488"/>
            <a:ext cx="1295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2668588" y="5983288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Heap</a:t>
            </a:r>
          </a:p>
        </p:txBody>
      </p:sp>
      <p:sp>
        <p:nvSpPr>
          <p:cNvPr id="18440" name="Line 7"/>
          <p:cNvSpPr>
            <a:spLocks noChangeAspect="1" noChangeShapeType="1"/>
          </p:cNvSpPr>
          <p:nvPr/>
        </p:nvSpPr>
        <p:spPr bwMode="auto">
          <a:xfrm rot="16200000" flipV="1">
            <a:off x="2971006" y="4479132"/>
            <a:ext cx="760413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1741488" y="55102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2198688" y="50688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8443" name="Oval 10"/>
          <p:cNvSpPr>
            <a:spLocks noChangeArrowheads="1"/>
          </p:cNvSpPr>
          <p:nvPr/>
        </p:nvSpPr>
        <p:spPr bwMode="auto">
          <a:xfrm>
            <a:off x="2922588" y="43830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8444" name="Oval 11"/>
          <p:cNvSpPr>
            <a:spLocks noChangeArrowheads="1"/>
          </p:cNvSpPr>
          <p:nvPr/>
        </p:nvSpPr>
        <p:spPr bwMode="auto">
          <a:xfrm>
            <a:off x="3567113" y="50688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2595563" y="55102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564063" y="4203700"/>
            <a:ext cx="3759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From the heap property, it follows that:</a:t>
            </a:r>
          </a:p>
          <a:p>
            <a:r>
              <a:rPr lang="en-US" sz="2400">
                <a:solidFill>
                  <a:srgbClr val="DD0111"/>
                </a:solidFill>
              </a:rPr>
              <a:t>“The root is the maximum </a:t>
            </a:r>
          </a:p>
          <a:p>
            <a:r>
              <a:rPr lang="en-US" sz="2400">
                <a:solidFill>
                  <a:srgbClr val="DD0111"/>
                </a:solidFill>
              </a:rPr>
              <a:t>element of the heap!”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152525" y="6400800"/>
            <a:ext cx="620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DD0111"/>
                </a:solidFill>
              </a:rPr>
              <a:t>A heap is a binary tree that is filled in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D7D3C49-F7A0-47C2-B56D-3AA34B68E6E2}" type="slidenum">
              <a:rPr lang="en-US"/>
              <a:pPr/>
              <a:t>5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 Representation of Heaps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5026025" y="2743200"/>
          <a:ext cx="3738563" cy="2462213"/>
        </p:xfrm>
        <a:graphic>
          <a:graphicData uri="http://schemas.openxmlformats.org/presentationml/2006/ole">
            <p:oleObj spid="_x0000_s2050" name="Paint Shop Pro Image" r:id="rId4" imgW="6829268" imgH="4497561" progId="PaintShopPro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876800" y="1371600"/>
          <a:ext cx="4038600" cy="1149350"/>
        </p:xfrm>
        <a:graphic>
          <a:graphicData uri="http://schemas.openxmlformats.org/presentationml/2006/ole">
            <p:oleObj spid="_x0000_s2051" name="Paint Shop Pro Image" r:id="rId5" imgW="5590244" imgH="1590675" progId="PaintShopPro">
              <p:embed/>
            </p:oleObj>
          </a:graphicData>
        </a:graphic>
      </p:graphicFrame>
      <p:sp>
        <p:nvSpPr>
          <p:cNvPr id="2054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228600" y="1117600"/>
            <a:ext cx="4572000" cy="525938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A heap can be stored as an array </a:t>
            </a:r>
            <a:r>
              <a:rPr lang="en-US" sz="2400" i="1" smtClean="0"/>
              <a:t>A</a:t>
            </a:r>
            <a:r>
              <a:rPr lang="en-US" sz="2400" smtClean="0"/>
              <a:t>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Root of tree is </a:t>
            </a:r>
            <a:r>
              <a:rPr lang="en-US" sz="2000" smtClean="0">
                <a:latin typeface="Comic Sans MS" pitchFamily="66" charset="0"/>
              </a:rPr>
              <a:t>A[1]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Left child of </a:t>
            </a:r>
            <a:r>
              <a:rPr lang="en-US" sz="2000" smtClean="0">
                <a:latin typeface="Comic Sans MS" pitchFamily="66" charset="0"/>
              </a:rPr>
              <a:t>A[i] = A[2i]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Right child of </a:t>
            </a:r>
            <a:r>
              <a:rPr lang="en-US" sz="2000" smtClean="0">
                <a:latin typeface="Comic Sans MS" pitchFamily="66" charset="0"/>
              </a:rPr>
              <a:t>A[i] = A[2i + 1]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Parent of </a:t>
            </a:r>
            <a:r>
              <a:rPr lang="en-US" sz="2000" smtClean="0">
                <a:latin typeface="Comic Sans MS" pitchFamily="66" charset="0"/>
              </a:rPr>
              <a:t>A[i] = A[ </a:t>
            </a:r>
            <a:r>
              <a:rPr lang="en-US" sz="2000" smtClean="0">
                <a:latin typeface="Comic Sans MS" pitchFamily="66" charset="0"/>
                <a:sym typeface="Symbol" pitchFamily="18" charset="2"/>
              </a:rPr>
              <a:t></a:t>
            </a:r>
            <a:r>
              <a:rPr lang="en-US" sz="2000" smtClean="0">
                <a:latin typeface="Comic Sans MS" pitchFamily="66" charset="0"/>
              </a:rPr>
              <a:t>i/2</a:t>
            </a:r>
            <a:r>
              <a:rPr lang="en-US" sz="2000" smtClean="0">
                <a:latin typeface="Comic Sans MS" pitchFamily="66" charset="0"/>
                <a:sym typeface="Symbol" pitchFamily="18" charset="2"/>
              </a:rPr>
              <a:t></a:t>
            </a:r>
            <a:r>
              <a:rPr lang="en-US" sz="2000" smtClean="0">
                <a:latin typeface="Comic Sans MS" pitchFamily="66" charset="0"/>
              </a:rPr>
              <a:t> ]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Heapsize[A] </a:t>
            </a:r>
            <a:r>
              <a:rPr lang="en-US" sz="2000" smtClean="0">
                <a:cs typeface="Arial" charset="0"/>
              </a:rPr>
              <a:t>≤</a:t>
            </a:r>
            <a:r>
              <a:rPr lang="en-US" sz="2000" smtClean="0"/>
              <a:t> length[A]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The elements in the subarray </a:t>
            </a:r>
            <a:r>
              <a:rPr lang="en-US" sz="2400" smtClean="0">
                <a:latin typeface="Comic Sans MS" pitchFamily="66" charset="0"/>
              </a:rPr>
              <a:t>A[(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n/2+1</a:t>
            </a:r>
            <a:r>
              <a:rPr lang="en-US" sz="2400" smtClean="0">
                <a:latin typeface="Comic Sans MS" pitchFamily="66" charset="0"/>
              </a:rPr>
              <a:t>) .. n]</a:t>
            </a:r>
            <a:r>
              <a:rPr lang="en-US" sz="2400" smtClean="0"/>
              <a:t> are leaves</a:t>
            </a:r>
          </a:p>
          <a:p>
            <a:pPr eaLnBrk="1" hangingPunct="1">
              <a:lnSpc>
                <a:spcPct val="12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ED892FD-B635-4F46-80B1-A512D9BA9B2A}" type="slidenum">
              <a:rPr lang="en-US"/>
              <a:pPr/>
              <a:t>6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Types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b="1" smtClean="0"/>
              <a:t>Max-heaps</a:t>
            </a:r>
            <a:r>
              <a:rPr lang="en-US" smtClean="0"/>
              <a:t> (largest element at root), have the </a:t>
            </a:r>
            <a:r>
              <a:rPr lang="en-US" i="1" smtClean="0"/>
              <a:t>max-heap property:</a:t>
            </a:r>
            <a:r>
              <a:rPr lang="en-US" b="1" smtClean="0"/>
              <a:t>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for all nodes </a:t>
            </a:r>
            <a:r>
              <a:rPr lang="en-US" smtClean="0">
                <a:latin typeface="Comic Sans MS" pitchFamily="66" charset="0"/>
              </a:rPr>
              <a:t>i</a:t>
            </a:r>
            <a:r>
              <a:rPr lang="en-US" smtClean="0"/>
              <a:t>, excluding the root: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mtClean="0">
                <a:latin typeface="Comic Sans MS" pitchFamily="66" charset="0"/>
              </a:rPr>
              <a:t>			A[PARENT(i)] ≥ A[i]</a:t>
            </a:r>
          </a:p>
          <a:p>
            <a:pPr lvl="1" eaLnBrk="1" hangingPunct="1">
              <a:lnSpc>
                <a:spcPct val="120000"/>
              </a:lnSpc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b="1" smtClean="0"/>
              <a:t>Min-heaps</a:t>
            </a:r>
            <a:r>
              <a:rPr lang="en-US" smtClean="0"/>
              <a:t> (smallest element at root), have the </a:t>
            </a:r>
            <a:r>
              <a:rPr lang="en-US" i="1" smtClean="0"/>
              <a:t>min-heap property: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for all nodes </a:t>
            </a:r>
            <a:r>
              <a:rPr lang="en-US" smtClean="0">
                <a:latin typeface="Comic Sans MS" pitchFamily="66" charset="0"/>
              </a:rPr>
              <a:t>i</a:t>
            </a:r>
            <a:r>
              <a:rPr lang="en-US" smtClean="0"/>
              <a:t>, excluding the root: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mtClean="0">
                <a:latin typeface="Comic Sans MS" pitchFamily="66" charset="0"/>
              </a:rPr>
              <a:t>			A[PARENT(i)] ≤ A[i]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C816941-96C9-4BCD-B1D1-4FD3E00BB00B}" type="slidenum">
              <a:rPr lang="en-US"/>
              <a:pPr/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Adding/Deleting Nodes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229600" cy="53006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>
                <a:solidFill>
                  <a:schemeClr val="tx1"/>
                </a:solidFill>
              </a:rPr>
              <a:t>New nodes are always inserted at the bottom level (left to right)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>
                <a:solidFill>
                  <a:schemeClr val="tx1"/>
                </a:solidFill>
              </a:rPr>
              <a:t>Nodes are removed from the bottom level (right to left)</a:t>
            </a:r>
          </a:p>
        </p:txBody>
      </p:sp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1813" y="3308350"/>
            <a:ext cx="5319712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46A1A0-6D53-4CFF-BAF5-4AB3C814BACE}" type="slidenum">
              <a:rPr lang="en-US"/>
              <a:pPr/>
              <a:t>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Operations on Heaps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229600" cy="53006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>
                <a:solidFill>
                  <a:schemeClr val="tx1"/>
                </a:solidFill>
              </a:rPr>
              <a:t>Maintain/Restore the max-heap property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solidFill>
                  <a:srgbClr val="336699"/>
                </a:solidFill>
              </a:rPr>
              <a:t>MAX-HEAPIFY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>
                <a:solidFill>
                  <a:schemeClr val="tx1"/>
                </a:solidFill>
              </a:rPr>
              <a:t>Create a max-heap from an unordered array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solidFill>
                  <a:srgbClr val="336699"/>
                </a:solidFill>
              </a:rPr>
              <a:t>BUILD-MAX-HEAP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>
                <a:solidFill>
                  <a:schemeClr val="tx1"/>
                </a:solidFill>
              </a:rPr>
              <a:t>Sort an array in place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solidFill>
                  <a:srgbClr val="336699"/>
                </a:solidFill>
              </a:rPr>
              <a:t>HEAPSORT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>
                <a:solidFill>
                  <a:schemeClr val="tx1"/>
                </a:solidFill>
              </a:rPr>
              <a:t>Priority queues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CF16C61-3129-4B20-A3DD-8DF027CD890B}" type="slidenum">
              <a:rPr lang="en-US"/>
              <a:pPr/>
              <a:t>9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Maintaining the Heap Property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7175" y="1282700"/>
            <a:ext cx="5865813" cy="5334000"/>
          </a:xfrm>
        </p:spPr>
        <p:txBody>
          <a:bodyPr/>
          <a:lstStyle/>
          <a:p>
            <a:pPr marL="457200" indent="-457200" eaLnBrk="1" hangingPunct="1"/>
            <a:r>
              <a:rPr lang="en-US" sz="2400" smtClean="0"/>
              <a:t>Suppose a node is smaller than a child</a:t>
            </a:r>
          </a:p>
          <a:p>
            <a:pPr marL="838200" lvl="1" indent="-381000" eaLnBrk="1" hangingPunct="1"/>
            <a:r>
              <a:rPr lang="en-US" sz="2000" smtClean="0"/>
              <a:t>Left and Right subtrees of </a:t>
            </a:r>
            <a:r>
              <a:rPr lang="en-US" sz="2000" smtClean="0">
                <a:latin typeface="Comic Sans MS" pitchFamily="66" charset="0"/>
              </a:rPr>
              <a:t>i</a:t>
            </a:r>
            <a:r>
              <a:rPr lang="en-US" sz="2000" smtClean="0"/>
              <a:t> are max-heaps</a:t>
            </a:r>
          </a:p>
          <a:p>
            <a:pPr marL="457200" indent="-457200" eaLnBrk="1" hangingPunct="1"/>
            <a:r>
              <a:rPr lang="en-US" sz="2400" smtClean="0"/>
              <a:t>To eliminate the violation:</a:t>
            </a:r>
          </a:p>
          <a:p>
            <a:pPr marL="838200" lvl="1" indent="-381000" eaLnBrk="1" hangingPunct="1"/>
            <a:r>
              <a:rPr lang="en-US" sz="2000" smtClean="0"/>
              <a:t>Exchange with larger child</a:t>
            </a:r>
          </a:p>
          <a:p>
            <a:pPr marL="838200" lvl="1" indent="-381000" eaLnBrk="1" hangingPunct="1"/>
            <a:r>
              <a:rPr lang="en-US" sz="2000" smtClean="0"/>
              <a:t>Move down the tree</a:t>
            </a:r>
          </a:p>
          <a:p>
            <a:pPr marL="838200" lvl="1" indent="-381000" eaLnBrk="1" hangingPunct="1"/>
            <a:r>
              <a:rPr lang="en-US" sz="2000" smtClean="0"/>
              <a:t>Continue until node is not smaller than children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351588" y="2141538"/>
          <a:ext cx="2514600" cy="2154237"/>
        </p:xfrm>
        <a:graphic>
          <a:graphicData uri="http://schemas.openxmlformats.org/presentationml/2006/ole">
            <p:oleObj spid="_x0000_s3074" name="Paint Shop Pro Image" r:id="rId4" imgW="2790244" imgH="2390244" progId="PaintShopPro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4298</TotalTime>
  <Words>2129</Words>
  <Application>Microsoft Office PowerPoint</Application>
  <PresentationFormat>On-screen Show (4:3)</PresentationFormat>
  <Paragraphs>745</Paragraphs>
  <Slides>38</Slides>
  <Notes>38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Monotype Corsiva</vt:lpstr>
      <vt:lpstr>Comic Sans MS</vt:lpstr>
      <vt:lpstr>Symbol</vt:lpstr>
      <vt:lpstr>Default Design</vt:lpstr>
      <vt:lpstr>MathType 5.0 Equation</vt:lpstr>
      <vt:lpstr>Paint Shop Pro Image</vt:lpstr>
      <vt:lpstr>Microsoft Equation 3.0</vt:lpstr>
      <vt:lpstr>Special Types of Trees</vt:lpstr>
      <vt:lpstr>Definitions</vt:lpstr>
      <vt:lpstr>Useful Properties</vt:lpstr>
      <vt:lpstr>The Heap Data Structure</vt:lpstr>
      <vt:lpstr>Array Representation of Heaps</vt:lpstr>
      <vt:lpstr>Heap Types</vt:lpstr>
      <vt:lpstr>Adding/Deleting Nodes</vt:lpstr>
      <vt:lpstr>Operations on Heaps</vt:lpstr>
      <vt:lpstr>Maintaining the Heap Property</vt:lpstr>
      <vt:lpstr>Example</vt:lpstr>
      <vt:lpstr>Maintaining the Heap Property</vt:lpstr>
      <vt:lpstr>MAX-HEAPIFY Running Time</vt:lpstr>
      <vt:lpstr>Building a Heap</vt:lpstr>
      <vt:lpstr>Example:         A</vt:lpstr>
      <vt:lpstr>Running Time of BUILD MAX HEAP</vt:lpstr>
      <vt:lpstr>Running Time of BUILD MAX HEAP</vt:lpstr>
      <vt:lpstr>Running Time of BUILD MAX HEAP</vt:lpstr>
      <vt:lpstr>Heapsort</vt:lpstr>
      <vt:lpstr>Example:   A=[7, 4, 3, 1, 2]</vt:lpstr>
      <vt:lpstr>Alg: HEAPSORT(A)</vt:lpstr>
      <vt:lpstr>Priority Queues</vt:lpstr>
      <vt:lpstr>Operations  on Priority Queues</vt:lpstr>
      <vt:lpstr>HEAP-MAXIMUM</vt:lpstr>
      <vt:lpstr>HEAP-EXTRACT-MAX</vt:lpstr>
      <vt:lpstr>Example: HEAP-EXTRACT-MAX</vt:lpstr>
      <vt:lpstr>HEAP-EXTRACT-MAX</vt:lpstr>
      <vt:lpstr>HEAP-INCREASE-KEY</vt:lpstr>
      <vt:lpstr>Example: HEAP-INCREASE-KEY</vt:lpstr>
      <vt:lpstr>HEAP-INCREASE-KEY</vt:lpstr>
      <vt:lpstr>MAX-HEAP-INSERT</vt:lpstr>
      <vt:lpstr>Example: MAX-HEAP-INSERT</vt:lpstr>
      <vt:lpstr>MAX-HEAP-INSERT</vt:lpstr>
      <vt:lpstr>Summary</vt:lpstr>
      <vt:lpstr>Priority Queue Using Linked List</vt:lpstr>
      <vt:lpstr>Problems</vt:lpstr>
      <vt:lpstr>Problems</vt:lpstr>
      <vt:lpstr>Problems</vt:lpstr>
      <vt:lpstr>Problems</vt:lpstr>
    </vt:vector>
  </TitlesOfParts>
  <Company>University of Nevada, Reno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Monica Nicolescu</dc:creator>
  <cp:lastModifiedBy>SONY</cp:lastModifiedBy>
  <cp:revision>753</cp:revision>
  <dcterms:created xsi:type="dcterms:W3CDTF">2003-07-26T00:47:08Z</dcterms:created>
  <dcterms:modified xsi:type="dcterms:W3CDTF">2022-01-10T12:13:21Z</dcterms:modified>
</cp:coreProperties>
</file>